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7.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85" r:id="rId2"/>
    <p:sldId id="290" r:id="rId3"/>
    <p:sldId id="286" r:id="rId4"/>
    <p:sldId id="298" r:id="rId5"/>
    <p:sldId id="291" r:id="rId6"/>
    <p:sldId id="299" r:id="rId7"/>
    <p:sldId id="295" r:id="rId8"/>
    <p:sldId id="294" r:id="rId9"/>
    <p:sldId id="300" r:id="rId10"/>
    <p:sldId id="301" r:id="rId11"/>
  </p:sldIdLst>
  <p:sldSz cx="12188825" cy="6858000"/>
  <p:notesSz cx="7010400" cy="92964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7EFB"/>
    <a:srgbClr val="F5F8FB"/>
    <a:srgbClr val="DEA400"/>
    <a:srgbClr val="CC9900"/>
    <a:srgbClr val="EA5F00"/>
    <a:srgbClr val="F66400"/>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8" autoAdjust="0"/>
    <p:restoredTop sz="50000" autoAdjust="0"/>
  </p:normalViewPr>
  <p:slideViewPr>
    <p:cSldViewPr>
      <p:cViewPr varScale="1">
        <p:scale>
          <a:sx n="118" d="100"/>
          <a:sy n="118" d="100"/>
        </p:scale>
        <p:origin x="920" y="19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Hoja_de_c_lculo_de_Microsoft_Excel1.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oleObject" Target="file:////G:\Grafica%202.xlsx" TargetMode="External"/></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oleObject" Target="file:////G:\Grafica%202.xlsx" TargetMode="External"/></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Hoja_de_c_lculo_de_Microsoft_Excel8.xlsx"/></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Hoja_de_c_lculo_de_Microsoft_Excel9.xlsx"/></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Hoja_de_c_lculo_de_Microsoft_Excel10.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Hoja_de_c_lculo_de_Microsoft_Excel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Hoja_de_c_lculo_de_Microsoft_Excel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Hoja_de_c_lculo_de_Microsoft_Excel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Hoja_de_c_lculo_de_Microsoft_Excel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Hoja_de_c_lculo_de_Microsoft_Excel6.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Hoja_de_c_lculo_de_Microsoft_Excel7.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oleObject" Target="file:////G:\Grafica%202.xlsx" TargetMode="External"/></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oleObject" Target="file:////G:\Grafica%20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s-GT" sz="1600"/>
              <a:t>Comportamiento Presupuestario</a:t>
            </a:r>
          </a:p>
          <a:p>
            <a:pPr>
              <a:defRPr sz="1600"/>
            </a:pPr>
            <a:r>
              <a:rPr lang="es-GT" sz="1600"/>
              <a:t>por Tipo de Gasto</a:t>
            </a:r>
          </a:p>
          <a:p>
            <a:pPr>
              <a:defRPr sz="1600"/>
            </a:pPr>
            <a:r>
              <a:rPr lang="es-GT" sz="1600"/>
              <a:t>(En millones de Quetzales)</a:t>
            </a:r>
          </a:p>
        </c:rich>
      </c:tx>
      <c:layout>
        <c:manualLayout>
          <c:xMode val="edge"/>
          <c:yMode val="edge"/>
          <c:x val="0.285839608169876"/>
          <c:y val="0.0"/>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s-ES_tradnl"/>
        </a:p>
      </c:txPr>
    </c:title>
    <c:autoTitleDeleted val="0"/>
    <c:plotArea>
      <c:layout>
        <c:manualLayout>
          <c:layoutTarget val="inner"/>
          <c:xMode val="edge"/>
          <c:yMode val="edge"/>
          <c:x val="0.0"/>
          <c:y val="0.15064996143395"/>
          <c:w val="1.0"/>
          <c:h val="0.718105395861212"/>
        </c:manualLayout>
      </c:layout>
      <c:barChart>
        <c:barDir val="col"/>
        <c:grouping val="stacked"/>
        <c:varyColors val="0"/>
        <c:ser>
          <c:idx val="0"/>
          <c:order val="0"/>
          <c:tx>
            <c:strRef>
              <c:f>'Tipo gasto'!$B$3</c:f>
              <c:strCache>
                <c:ptCount val="1"/>
                <c:pt idx="0">
                  <c:v>Funcionamiento</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s-ES_tradnl"/>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'Tipo gasto'!$A$4:$A$7</c:f>
              <c:numCache>
                <c:formatCode>General</c:formatCode>
                <c:ptCount val="4"/>
                <c:pt idx="0">
                  <c:v>2015.0</c:v>
                </c:pt>
                <c:pt idx="1">
                  <c:v>2016.0</c:v>
                </c:pt>
                <c:pt idx="2">
                  <c:v>2017.0</c:v>
                </c:pt>
                <c:pt idx="3">
                  <c:v>2018.0</c:v>
                </c:pt>
              </c:numCache>
            </c:numRef>
          </c:cat>
          <c:val>
            <c:numRef>
              <c:f>'Tipo gasto'!$B$4:$B$7</c:f>
              <c:numCache>
                <c:formatCode>#,##0.0</c:formatCode>
                <c:ptCount val="4"/>
                <c:pt idx="0">
                  <c:v>3891.79555734</c:v>
                </c:pt>
                <c:pt idx="1">
                  <c:v>4101.59127395</c:v>
                </c:pt>
                <c:pt idx="2">
                  <c:v>4341.57742297</c:v>
                </c:pt>
                <c:pt idx="3">
                  <c:v>4668.6</c:v>
                </c:pt>
              </c:numCache>
            </c:numRef>
          </c:val>
          <c:extLst xmlns:c16r2="http://schemas.microsoft.com/office/drawing/2015/06/chart">
            <c:ext xmlns:c16="http://schemas.microsoft.com/office/drawing/2014/chart" uri="{C3380CC4-5D6E-409C-BE32-E72D297353CC}">
              <c16:uniqueId val="{00000000-D3B5-4046-857C-F35EB0C40EE9}"/>
            </c:ext>
          </c:extLst>
        </c:ser>
        <c:ser>
          <c:idx val="1"/>
          <c:order val="1"/>
          <c:tx>
            <c:strRef>
              <c:f>'Tipo gasto'!$C$3</c:f>
              <c:strCache>
                <c:ptCount val="1"/>
                <c:pt idx="0">
                  <c:v>Inversión</c:v>
                </c:pt>
              </c:strCache>
            </c:strRef>
          </c:tx>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s-ES_tradnl"/>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'Tipo gasto'!$A$4:$A$7</c:f>
              <c:numCache>
                <c:formatCode>General</c:formatCode>
                <c:ptCount val="4"/>
                <c:pt idx="0">
                  <c:v>2015.0</c:v>
                </c:pt>
                <c:pt idx="1">
                  <c:v>2016.0</c:v>
                </c:pt>
                <c:pt idx="2">
                  <c:v>2017.0</c:v>
                </c:pt>
                <c:pt idx="3">
                  <c:v>2018.0</c:v>
                </c:pt>
              </c:numCache>
            </c:numRef>
          </c:cat>
          <c:val>
            <c:numRef>
              <c:f>'Tipo gasto'!$C$4:$C$7</c:f>
              <c:numCache>
                <c:formatCode>#,##0.0</c:formatCode>
                <c:ptCount val="4"/>
                <c:pt idx="0">
                  <c:v>21.00752773999999</c:v>
                </c:pt>
                <c:pt idx="1">
                  <c:v>58.98355681</c:v>
                </c:pt>
                <c:pt idx="2">
                  <c:v>122.23840633</c:v>
                </c:pt>
                <c:pt idx="3">
                  <c:v>386.58</c:v>
                </c:pt>
              </c:numCache>
            </c:numRef>
          </c:val>
          <c:extLst xmlns:c16r2="http://schemas.microsoft.com/office/drawing/2015/06/chart">
            <c:ext xmlns:c16="http://schemas.microsoft.com/office/drawing/2014/chart" uri="{C3380CC4-5D6E-409C-BE32-E72D297353CC}">
              <c16:uniqueId val="{00000001-D3B5-4046-857C-F35EB0C40EE9}"/>
            </c:ext>
          </c:extLst>
        </c:ser>
        <c:ser>
          <c:idx val="2"/>
          <c:order val="2"/>
          <c:tx>
            <c:strRef>
              <c:f>'Tipo gasto'!$D$3</c:f>
              <c:strCache>
                <c:ptCount val="1"/>
                <c:pt idx="0">
                  <c:v>No devengado</c:v>
                </c:pt>
              </c:strCache>
            </c:strRef>
          </c:tx>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s-ES_tradnl"/>
              </a:p>
            </c:tx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'Tipo gasto'!$A$4:$A$7</c:f>
              <c:numCache>
                <c:formatCode>General</c:formatCode>
                <c:ptCount val="4"/>
                <c:pt idx="0">
                  <c:v>2015.0</c:v>
                </c:pt>
                <c:pt idx="1">
                  <c:v>2016.0</c:v>
                </c:pt>
                <c:pt idx="2">
                  <c:v>2017.0</c:v>
                </c:pt>
                <c:pt idx="3">
                  <c:v>2018.0</c:v>
                </c:pt>
              </c:numCache>
            </c:numRef>
          </c:cat>
          <c:val>
            <c:numRef>
              <c:f>'Tipo gasto'!$D$4:$D$7</c:f>
              <c:numCache>
                <c:formatCode>#,##0.0</c:formatCode>
                <c:ptCount val="4"/>
                <c:pt idx="0">
                  <c:v>660.67004492</c:v>
                </c:pt>
                <c:pt idx="1">
                  <c:v>519.87003824</c:v>
                </c:pt>
                <c:pt idx="2">
                  <c:v>586.0483287000001</c:v>
                </c:pt>
              </c:numCache>
            </c:numRef>
          </c:val>
          <c:extLst xmlns:c16r2="http://schemas.microsoft.com/office/drawing/2015/06/chart">
            <c:ext xmlns:c16="http://schemas.microsoft.com/office/drawing/2014/chart" uri="{C3380CC4-5D6E-409C-BE32-E72D297353CC}">
              <c16:uniqueId val="{00000002-D3B5-4046-857C-F35EB0C40EE9}"/>
            </c:ext>
          </c:extLst>
        </c:ser>
        <c:dLbls>
          <c:dLblPos val="ctr"/>
          <c:showLegendKey val="0"/>
          <c:showVal val="1"/>
          <c:showCatName val="0"/>
          <c:showSerName val="0"/>
          <c:showPercent val="0"/>
          <c:showBubbleSize val="0"/>
        </c:dLbls>
        <c:gapWidth val="150"/>
        <c:overlap val="100"/>
        <c:axId val="325022288"/>
        <c:axId val="256962176"/>
      </c:barChart>
      <c:lineChart>
        <c:grouping val="standard"/>
        <c:varyColors val="0"/>
        <c:ser>
          <c:idx val="3"/>
          <c:order val="3"/>
          <c:tx>
            <c:strRef>
              <c:f>'Tipo gasto'!$E$3</c:f>
              <c:strCache>
                <c:ptCount val="1"/>
                <c:pt idx="0">
                  <c:v>Total</c:v>
                </c:pt>
              </c:strCache>
            </c:strRef>
          </c:tx>
          <c:spPr>
            <a:ln w="25400" cap="rnd">
              <a:noFill/>
              <a:round/>
            </a:ln>
            <a:effectLst>
              <a:outerShdw blurRad="40000" dist="23000" dir="5400000" rotWithShape="0">
                <a:srgbClr val="000000">
                  <a:alpha val="35000"/>
                </a:srgbClr>
              </a:outerShdw>
            </a:effectLst>
          </c:spPr>
          <c:marker>
            <c:symbol val="none"/>
          </c:marker>
          <c:dPt>
            <c:idx val="2"/>
            <c:marker>
              <c:symbol val="none"/>
            </c:marker>
            <c:bubble3D val="0"/>
            <c:extLst xmlns:c16r2="http://schemas.microsoft.com/office/drawing/2015/06/chart">
              <c:ext xmlns:c16="http://schemas.microsoft.com/office/drawing/2014/chart" uri="{C3380CC4-5D6E-409C-BE32-E72D297353CC}">
                <c16:uniqueId val="{00000003-D3B5-4046-857C-F35EB0C40EE9}"/>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es-ES_tradnl"/>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'Tipo gasto'!$E$4:$E$7</c:f>
              <c:numCache>
                <c:formatCode>#,##0.0</c:formatCode>
                <c:ptCount val="4"/>
                <c:pt idx="0">
                  <c:v>4573.47313</c:v>
                </c:pt>
                <c:pt idx="1">
                  <c:v>4680.444869</c:v>
                </c:pt>
                <c:pt idx="2">
                  <c:v>5049.864158</c:v>
                </c:pt>
                <c:pt idx="3">
                  <c:v>5055.18</c:v>
                </c:pt>
              </c:numCache>
            </c:numRef>
          </c:val>
          <c:smooth val="0"/>
          <c:extLst xmlns:c16r2="http://schemas.microsoft.com/office/drawing/2015/06/chart">
            <c:ext xmlns:c16="http://schemas.microsoft.com/office/drawing/2014/chart" uri="{C3380CC4-5D6E-409C-BE32-E72D297353CC}">
              <c16:uniqueId val="{00000004-D3B5-4046-857C-F35EB0C40EE9}"/>
            </c:ext>
          </c:extLst>
        </c:ser>
        <c:dLbls>
          <c:showLegendKey val="0"/>
          <c:showVal val="0"/>
          <c:showCatName val="0"/>
          <c:showSerName val="0"/>
          <c:showPercent val="0"/>
          <c:showBubbleSize val="0"/>
        </c:dLbls>
        <c:marker val="1"/>
        <c:smooth val="0"/>
        <c:axId val="325022288"/>
        <c:axId val="256962176"/>
      </c:lineChart>
      <c:catAx>
        <c:axId val="325022288"/>
        <c:scaling>
          <c:orientation val="minMax"/>
        </c:scaling>
        <c:delete val="0"/>
        <c:axPos val="b"/>
        <c:numFmt formatCode="General" sourceLinked="0"/>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s-ES_tradnl"/>
          </a:p>
        </c:txPr>
        <c:crossAx val="256962176"/>
        <c:crosses val="autoZero"/>
        <c:auto val="1"/>
        <c:lblAlgn val="ctr"/>
        <c:lblOffset val="100"/>
        <c:noMultiLvlLbl val="0"/>
      </c:catAx>
      <c:valAx>
        <c:axId val="256962176"/>
        <c:scaling>
          <c:orientation val="minMax"/>
        </c:scaling>
        <c:delete val="0"/>
        <c:axPos val="l"/>
        <c:majorGridlines>
          <c:spPr>
            <a:ln w="9525" cap="flat" cmpd="sng" algn="ctr">
              <a:solidFill>
                <a:schemeClr val="tx2">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s-ES_tradnl"/>
          </a:p>
        </c:txPr>
        <c:crossAx val="325022288"/>
        <c:crosses val="autoZero"/>
        <c:crossBetween val="between"/>
      </c:valAx>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es-ES_tradnl"/>
        </a:p>
      </c:txPr>
    </c:legend>
    <c:plotVisOnly val="1"/>
    <c:dispBlanksAs val="gap"/>
    <c:showDLblsOverMax val="0"/>
  </c:chart>
  <c:spPr>
    <a:noFill/>
    <a:ln>
      <a:noFill/>
    </a:ln>
    <a:effectLst/>
  </c:spPr>
  <c:txPr>
    <a:bodyPr/>
    <a:lstStyle/>
    <a:p>
      <a:pPr>
        <a:defRPr/>
      </a:pPr>
      <a:endParaRPr lang="es-ES_tradnl"/>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200" b="0" i="0" u="none" strike="noStrike" kern="1200" spc="0" baseline="0">
                <a:solidFill>
                  <a:schemeClr val="tx1">
                    <a:lumMod val="65000"/>
                    <a:lumOff val="35000"/>
                  </a:schemeClr>
                </a:solidFill>
                <a:latin typeface="+mn-lt"/>
                <a:ea typeface="+mn-ea"/>
                <a:cs typeface="+mn-cs"/>
              </a:defRPr>
            </a:pPr>
            <a:r>
              <a:rPr lang="es-GT" sz="1200" b="1" dirty="0"/>
              <a:t>PROGRAMA 14</a:t>
            </a:r>
          </a:p>
          <a:p>
            <a:pPr algn="ctr">
              <a:defRPr sz="1200"/>
            </a:pPr>
            <a:r>
              <a:rPr lang="es-GT" sz="1200" dirty="0"/>
              <a:t>Servicios de divulgación oficial</a:t>
            </a:r>
          </a:p>
        </c:rich>
      </c:tx>
      <c:layout>
        <c:manualLayout>
          <c:xMode val="edge"/>
          <c:yMode val="edge"/>
          <c:x val="0.329150479343367"/>
          <c:y val="0.00389735001853548"/>
        </c:manualLayout>
      </c:layout>
      <c:overlay val="0"/>
      <c:spPr>
        <a:noFill/>
        <a:ln>
          <a:noFill/>
        </a:ln>
        <a:effectLst/>
      </c:spPr>
      <c:txPr>
        <a:bodyPr rot="0" spcFirstLastPara="1" vertOverflow="ellipsis" vert="horz" wrap="square" anchor="ctr" anchorCtr="1"/>
        <a:lstStyle/>
        <a:p>
          <a:pPr algn="ctr">
            <a:defRPr sz="1200" b="0" i="0" u="none" strike="noStrike" kern="1200" spc="0" baseline="0">
              <a:solidFill>
                <a:schemeClr val="tx1">
                  <a:lumMod val="65000"/>
                  <a:lumOff val="35000"/>
                </a:schemeClr>
              </a:solidFill>
              <a:latin typeface="+mn-lt"/>
              <a:ea typeface="+mn-ea"/>
              <a:cs typeface="+mn-cs"/>
            </a:defRPr>
          </a:pPr>
          <a:endParaRPr lang="es-ES_tradnl"/>
        </a:p>
      </c:txPr>
    </c:title>
    <c:autoTitleDeleted val="0"/>
    <c:plotArea>
      <c:layout>
        <c:manualLayout>
          <c:layoutTarget val="inner"/>
          <c:xMode val="edge"/>
          <c:yMode val="edge"/>
          <c:x val="0.0301566136346318"/>
          <c:y val="0.231144461808393"/>
          <c:w val="0.939686772730736"/>
          <c:h val="0.616953240564819"/>
        </c:manualLayout>
      </c:layout>
      <c:barChart>
        <c:barDir val="col"/>
        <c:grouping val="clustered"/>
        <c:varyColors val="0"/>
        <c:ser>
          <c:idx val="0"/>
          <c:order val="0"/>
          <c:spPr>
            <a:solidFill>
              <a:srgbClr val="FFC000"/>
            </a:solidFill>
            <a:ln>
              <a:solidFill>
                <a:schemeClr val="bg1"/>
              </a:solidFill>
            </a:ln>
            <a:effectLst>
              <a:softEdge rad="12700"/>
            </a:effectLst>
          </c:spPr>
          <c:invertIfNegative val="0"/>
          <c:dLbls>
            <c:spPr>
              <a:noFill/>
              <a:ln>
                <a:noFill/>
              </a:ln>
              <a:effectLst/>
            </c:spPr>
            <c:txPr>
              <a:bodyPr rot="-5400000" spcFirstLastPara="1" vertOverflow="ellipsis"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s-ES_tradnl"/>
              </a:p>
            </c:tx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'Continuidad 15-23'!$C$3:$K$3</c:f>
              <c:numCache>
                <c:formatCode>General</c:formatCode>
                <c:ptCount val="9"/>
                <c:pt idx="0">
                  <c:v>2015.0</c:v>
                </c:pt>
                <c:pt idx="1">
                  <c:v>2016.0</c:v>
                </c:pt>
                <c:pt idx="2">
                  <c:v>2017.0</c:v>
                </c:pt>
                <c:pt idx="3">
                  <c:v>2018.0</c:v>
                </c:pt>
                <c:pt idx="4">
                  <c:v>2019.0</c:v>
                </c:pt>
                <c:pt idx="5">
                  <c:v>2020.0</c:v>
                </c:pt>
                <c:pt idx="6">
                  <c:v>2021.0</c:v>
                </c:pt>
                <c:pt idx="7">
                  <c:v>2022.0</c:v>
                </c:pt>
                <c:pt idx="8">
                  <c:v>2023.0</c:v>
                </c:pt>
              </c:numCache>
            </c:numRef>
          </c:cat>
          <c:val>
            <c:numRef>
              <c:f>'Continuidad 15-23'!$C$15:$K$15</c:f>
              <c:numCache>
                <c:formatCode>_-* #,##0_-;\-* #,##0_-;_-* "-"??_-;_-@_-</c:formatCode>
                <c:ptCount val="9"/>
                <c:pt idx="0">
                  <c:v>5.687664E6</c:v>
                </c:pt>
                <c:pt idx="1">
                  <c:v>7.255457E6</c:v>
                </c:pt>
                <c:pt idx="2">
                  <c:v>1.0923846E7</c:v>
                </c:pt>
                <c:pt idx="3">
                  <c:v>1.0858312E7</c:v>
                </c:pt>
                <c:pt idx="4">
                  <c:v>1.0748012E7</c:v>
                </c:pt>
                <c:pt idx="5">
                  <c:v>1.0853812E7</c:v>
                </c:pt>
                <c:pt idx="6">
                  <c:v>1.0948512E7</c:v>
                </c:pt>
                <c:pt idx="7">
                  <c:v>1.1130612E7</c:v>
                </c:pt>
                <c:pt idx="8">
                  <c:v>1.1200212E7</c:v>
                </c:pt>
              </c:numCache>
            </c:numRef>
          </c:val>
          <c:extLst xmlns:c16r2="http://schemas.microsoft.com/office/drawing/2015/06/chart">
            <c:ext xmlns:c16="http://schemas.microsoft.com/office/drawing/2014/chart" uri="{C3380CC4-5D6E-409C-BE32-E72D297353CC}">
              <c16:uniqueId val="{00000000-87F1-4D3B-8A8E-985A31D6EDB5}"/>
            </c:ext>
          </c:extLst>
        </c:ser>
        <c:dLbls>
          <c:dLblPos val="outEnd"/>
          <c:showLegendKey val="0"/>
          <c:showVal val="1"/>
          <c:showCatName val="0"/>
          <c:showSerName val="0"/>
          <c:showPercent val="0"/>
          <c:showBubbleSize val="0"/>
        </c:dLbls>
        <c:gapWidth val="0"/>
        <c:axId val="322009344"/>
        <c:axId val="322011664"/>
      </c:barChart>
      <c:catAx>
        <c:axId val="322009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s-ES_tradnl"/>
          </a:p>
        </c:txPr>
        <c:crossAx val="322011664"/>
        <c:crosses val="autoZero"/>
        <c:auto val="1"/>
        <c:lblAlgn val="ctr"/>
        <c:lblOffset val="100"/>
        <c:noMultiLvlLbl val="0"/>
      </c:catAx>
      <c:valAx>
        <c:axId val="322011664"/>
        <c:scaling>
          <c:orientation val="minMax"/>
        </c:scaling>
        <c:delete val="1"/>
        <c:axPos val="l"/>
        <c:numFmt formatCode="_-* #,##0_-;\-* #,##0_-;_-* &quot;-&quot;??_-;_-@_-" sourceLinked="1"/>
        <c:majorTickMark val="out"/>
        <c:minorTickMark val="none"/>
        <c:tickLblPos val="nextTo"/>
        <c:crossAx val="322009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ES_tradnl"/>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200" b="0" i="0" u="none" strike="noStrike" kern="1200" spc="0" baseline="0">
                <a:solidFill>
                  <a:schemeClr val="tx1">
                    <a:lumMod val="65000"/>
                    <a:lumOff val="35000"/>
                  </a:schemeClr>
                </a:solidFill>
                <a:latin typeface="+mn-lt"/>
                <a:ea typeface="+mn-ea"/>
                <a:cs typeface="+mn-cs"/>
              </a:defRPr>
            </a:pPr>
            <a:r>
              <a:rPr lang="es-GT" sz="1200" b="1" dirty="0"/>
              <a:t>PROGRAMA 15</a:t>
            </a:r>
          </a:p>
          <a:p>
            <a:pPr algn="ctr">
              <a:defRPr sz="1200"/>
            </a:pPr>
            <a:r>
              <a:rPr lang="es-GT" sz="1200" dirty="0"/>
              <a:t>Servicios de Gobierno departamental y registro de </a:t>
            </a:r>
            <a:r>
              <a:rPr lang="es-GT" sz="1200" dirty="0" smtClean="0"/>
              <a:t>personas </a:t>
            </a:r>
            <a:r>
              <a:rPr lang="es-GT" sz="1200" dirty="0"/>
              <a:t>jurídicas</a:t>
            </a:r>
          </a:p>
        </c:rich>
      </c:tx>
      <c:layout>
        <c:manualLayout>
          <c:xMode val="edge"/>
          <c:yMode val="edge"/>
          <c:x val="0.207289268522254"/>
          <c:y val="0.0313645193868311"/>
        </c:manualLayout>
      </c:layout>
      <c:overlay val="0"/>
      <c:spPr>
        <a:noFill/>
        <a:ln>
          <a:noFill/>
        </a:ln>
        <a:effectLst/>
      </c:spPr>
      <c:txPr>
        <a:bodyPr rot="0" spcFirstLastPara="1" vertOverflow="ellipsis" vert="horz" wrap="square" anchor="ctr" anchorCtr="1"/>
        <a:lstStyle/>
        <a:p>
          <a:pPr algn="ctr">
            <a:defRPr sz="1200" b="0" i="0" u="none" strike="noStrike" kern="1200" spc="0" baseline="0">
              <a:solidFill>
                <a:schemeClr val="tx1">
                  <a:lumMod val="65000"/>
                  <a:lumOff val="35000"/>
                </a:schemeClr>
              </a:solidFill>
              <a:latin typeface="+mn-lt"/>
              <a:ea typeface="+mn-ea"/>
              <a:cs typeface="+mn-cs"/>
            </a:defRPr>
          </a:pPr>
          <a:endParaRPr lang="es-ES_tradnl"/>
        </a:p>
      </c:txPr>
    </c:title>
    <c:autoTitleDeleted val="0"/>
    <c:plotArea>
      <c:layout>
        <c:manualLayout>
          <c:layoutTarget val="inner"/>
          <c:xMode val="edge"/>
          <c:yMode val="edge"/>
          <c:x val="0.0298708965737846"/>
          <c:y val="0.266501678715043"/>
          <c:w val="0.940258206852431"/>
          <c:h val="0.573358312210294"/>
        </c:manualLayout>
      </c:layout>
      <c:barChart>
        <c:barDir val="col"/>
        <c:grouping val="clustered"/>
        <c:varyColors val="0"/>
        <c:ser>
          <c:idx val="0"/>
          <c:order val="0"/>
          <c:spPr>
            <a:solidFill>
              <a:schemeClr val="tx2">
                <a:lumMod val="40000"/>
                <a:lumOff val="60000"/>
              </a:schemeClr>
            </a:solidFill>
            <a:ln>
              <a:solidFill>
                <a:schemeClr val="bg1"/>
              </a:solidFill>
            </a:ln>
            <a:effectLst>
              <a:softEdge rad="12700"/>
            </a:effectLst>
          </c:spPr>
          <c:invertIfNegative val="0"/>
          <c:dLbls>
            <c:spPr>
              <a:noFill/>
              <a:ln>
                <a:noFill/>
              </a:ln>
              <a:effectLst/>
            </c:spPr>
            <c:txPr>
              <a:bodyPr rot="-5400000" spcFirstLastPara="1" vertOverflow="ellipsis"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s-ES_tradnl"/>
              </a:p>
            </c:tx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'Continuidad 15-23'!$C$3:$K$3</c:f>
              <c:numCache>
                <c:formatCode>General</c:formatCode>
                <c:ptCount val="9"/>
                <c:pt idx="0">
                  <c:v>2015.0</c:v>
                </c:pt>
                <c:pt idx="1">
                  <c:v>2016.0</c:v>
                </c:pt>
                <c:pt idx="2">
                  <c:v>2017.0</c:v>
                </c:pt>
                <c:pt idx="3">
                  <c:v>2018.0</c:v>
                </c:pt>
                <c:pt idx="4">
                  <c:v>2019.0</c:v>
                </c:pt>
                <c:pt idx="5">
                  <c:v>2020.0</c:v>
                </c:pt>
                <c:pt idx="6">
                  <c:v>2021.0</c:v>
                </c:pt>
                <c:pt idx="7">
                  <c:v>2022.0</c:v>
                </c:pt>
                <c:pt idx="8">
                  <c:v>2023.0</c:v>
                </c:pt>
              </c:numCache>
            </c:numRef>
          </c:cat>
          <c:val>
            <c:numRef>
              <c:f>'Continuidad 15-23'!$C$17:$K$17</c:f>
              <c:numCache>
                <c:formatCode>_-* #,##0_-;\-* #,##0_-;_-* "-"??_-;_-@_-</c:formatCode>
                <c:ptCount val="9"/>
                <c:pt idx="0">
                  <c:v>396422.0</c:v>
                </c:pt>
                <c:pt idx="1">
                  <c:v>399197.0</c:v>
                </c:pt>
                <c:pt idx="2">
                  <c:v>387602.0</c:v>
                </c:pt>
                <c:pt idx="3">
                  <c:v>434425.0</c:v>
                </c:pt>
                <c:pt idx="4">
                  <c:v>438286.0</c:v>
                </c:pt>
                <c:pt idx="5">
                  <c:v>449032.0</c:v>
                </c:pt>
                <c:pt idx="6">
                  <c:v>458032.0</c:v>
                </c:pt>
                <c:pt idx="7">
                  <c:v>463305.0</c:v>
                </c:pt>
                <c:pt idx="8">
                  <c:v>467910.0</c:v>
                </c:pt>
              </c:numCache>
            </c:numRef>
          </c:val>
          <c:extLst xmlns:c16r2="http://schemas.microsoft.com/office/drawing/2015/06/chart">
            <c:ext xmlns:c16="http://schemas.microsoft.com/office/drawing/2014/chart" uri="{C3380CC4-5D6E-409C-BE32-E72D297353CC}">
              <c16:uniqueId val="{00000000-6823-4F64-9E93-431A321068BA}"/>
            </c:ext>
          </c:extLst>
        </c:ser>
        <c:dLbls>
          <c:showLegendKey val="0"/>
          <c:showVal val="0"/>
          <c:showCatName val="0"/>
          <c:showSerName val="0"/>
          <c:showPercent val="0"/>
          <c:showBubbleSize val="0"/>
        </c:dLbls>
        <c:gapWidth val="0"/>
        <c:axId val="362924912"/>
        <c:axId val="362927232"/>
      </c:barChart>
      <c:catAx>
        <c:axId val="3629249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s-ES_tradnl"/>
          </a:p>
        </c:txPr>
        <c:crossAx val="362927232"/>
        <c:crosses val="autoZero"/>
        <c:auto val="1"/>
        <c:lblAlgn val="ctr"/>
        <c:lblOffset val="100"/>
        <c:noMultiLvlLbl val="0"/>
      </c:catAx>
      <c:valAx>
        <c:axId val="362927232"/>
        <c:scaling>
          <c:orientation val="minMax"/>
        </c:scaling>
        <c:delete val="1"/>
        <c:axPos val="l"/>
        <c:numFmt formatCode="_-* #,##0_-;\-* #,##0_-;_-* &quot;-&quot;??_-;_-@_-" sourceLinked="1"/>
        <c:majorTickMark val="out"/>
        <c:minorTickMark val="none"/>
        <c:tickLblPos val="nextTo"/>
        <c:crossAx val="3629249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ES_tradnl"/>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s-GT" sz="1200" b="1"/>
              <a:t>PROGRAMA 11</a:t>
            </a:r>
          </a:p>
          <a:p>
            <a:pPr>
              <a:defRPr sz="1200"/>
            </a:pPr>
            <a:r>
              <a:rPr lang="es-GT" sz="1200"/>
              <a:t>Servicios de seguridad a las personas y su patrimonio</a:t>
            </a:r>
            <a:r>
              <a:rPr lang="es-GT" sz="1200" baseline="0"/>
              <a:t> </a:t>
            </a:r>
            <a:endParaRPr lang="es-GT" sz="1200"/>
          </a:p>
        </c:rich>
      </c:tx>
      <c:layout>
        <c:manualLayout>
          <c:xMode val="edge"/>
          <c:yMode val="edge"/>
          <c:x val="0.144137415507093"/>
          <c:y val="0.0188264732827143"/>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s-ES_tradnl"/>
        </a:p>
      </c:txPr>
    </c:title>
    <c:autoTitleDeleted val="0"/>
    <c:plotArea>
      <c:layout>
        <c:manualLayout>
          <c:layoutTarget val="inner"/>
          <c:xMode val="edge"/>
          <c:yMode val="edge"/>
          <c:x val="0.0296165075671555"/>
          <c:y val="0.064486540052251"/>
          <c:w val="0.940766984865689"/>
          <c:h val="0.809326006186034"/>
        </c:manualLayout>
      </c:layout>
      <c:barChart>
        <c:barDir val="col"/>
        <c:grouping val="clustered"/>
        <c:varyColors val="0"/>
        <c:ser>
          <c:idx val="0"/>
          <c:order val="0"/>
          <c:spPr>
            <a:solidFill>
              <a:schemeClr val="accent1"/>
            </a:solidFill>
            <a:ln w="12700">
              <a:solidFill>
                <a:schemeClr val="bg1"/>
              </a:solidFill>
            </a:ln>
            <a:effectLst>
              <a:softEdge rad="12700"/>
            </a:effectLst>
          </c:spPr>
          <c:invertIfNegative val="0"/>
          <c:dLbls>
            <c:spPr>
              <a:noFill/>
              <a:ln>
                <a:noFill/>
              </a:ln>
              <a:effectLst/>
            </c:spPr>
            <c:txPr>
              <a:bodyPr rot="-5400000" spcFirstLastPara="1" vertOverflow="ellipsis"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s-ES_tradnl"/>
              </a:p>
            </c:tx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'Continuidad 15-23'!$C$3:$J$3</c:f>
              <c:numCache>
                <c:formatCode>General</c:formatCode>
                <c:ptCount val="8"/>
                <c:pt idx="0">
                  <c:v>2015.0</c:v>
                </c:pt>
                <c:pt idx="1">
                  <c:v>2016.0</c:v>
                </c:pt>
                <c:pt idx="2">
                  <c:v>2017.0</c:v>
                </c:pt>
                <c:pt idx="3">
                  <c:v>2018.0</c:v>
                </c:pt>
                <c:pt idx="4">
                  <c:v>2019.0</c:v>
                </c:pt>
                <c:pt idx="5">
                  <c:v>2020.0</c:v>
                </c:pt>
                <c:pt idx="6">
                  <c:v>2022.0</c:v>
                </c:pt>
                <c:pt idx="7">
                  <c:v>2023.0</c:v>
                </c:pt>
              </c:numCache>
            </c:numRef>
          </c:cat>
          <c:val>
            <c:numRef>
              <c:f>'Continuidad 15-23'!$C$9:$J$9</c:f>
              <c:numCache>
                <c:formatCode>_-* #,##0_-;\-* #,##0_-;_-* "-"??_-;_-@_-</c:formatCode>
                <c:ptCount val="8"/>
                <c:pt idx="0">
                  <c:v>3.658597E6</c:v>
                </c:pt>
                <c:pt idx="1">
                  <c:v>3.606108E6</c:v>
                </c:pt>
                <c:pt idx="2">
                  <c:v>9.591905E6</c:v>
                </c:pt>
                <c:pt idx="3">
                  <c:v>1.0677675E7</c:v>
                </c:pt>
                <c:pt idx="4">
                  <c:v>1.1359E7</c:v>
                </c:pt>
                <c:pt idx="5">
                  <c:v>1.186E7</c:v>
                </c:pt>
                <c:pt idx="6">
                  <c:v>1.198E7</c:v>
                </c:pt>
                <c:pt idx="7">
                  <c:v>1.205E7</c:v>
                </c:pt>
              </c:numCache>
            </c:numRef>
          </c:val>
          <c:extLst xmlns:c16r2="http://schemas.microsoft.com/office/drawing/2015/06/chart">
            <c:ext xmlns:c16="http://schemas.microsoft.com/office/drawing/2014/chart" uri="{C3380CC4-5D6E-409C-BE32-E72D297353CC}">
              <c16:uniqueId val="{00000000-45BE-4035-8A33-0729022709B9}"/>
            </c:ext>
          </c:extLst>
        </c:ser>
        <c:dLbls>
          <c:showLegendKey val="0"/>
          <c:showVal val="0"/>
          <c:showCatName val="0"/>
          <c:showSerName val="0"/>
          <c:showPercent val="0"/>
          <c:showBubbleSize val="0"/>
        </c:dLbls>
        <c:gapWidth val="0"/>
        <c:axId val="255496832"/>
        <c:axId val="-95377152"/>
      </c:barChart>
      <c:catAx>
        <c:axId val="255496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s-ES_tradnl"/>
          </a:p>
        </c:txPr>
        <c:crossAx val="-95377152"/>
        <c:crosses val="autoZero"/>
        <c:auto val="1"/>
        <c:lblAlgn val="ctr"/>
        <c:lblOffset val="100"/>
        <c:noMultiLvlLbl val="0"/>
      </c:catAx>
      <c:valAx>
        <c:axId val="-95377152"/>
        <c:scaling>
          <c:orientation val="minMax"/>
        </c:scaling>
        <c:delete val="1"/>
        <c:axPos val="l"/>
        <c:numFmt formatCode="_-* #,##0_-;\-* #,##0_-;_-* &quot;-&quot;??_-;_-@_-" sourceLinked="1"/>
        <c:majorTickMark val="out"/>
        <c:minorTickMark val="none"/>
        <c:tickLblPos val="nextTo"/>
        <c:crossAx val="255496832"/>
        <c:crosses val="autoZero"/>
        <c:crossBetween val="between"/>
      </c:valAx>
      <c:spPr>
        <a:noFill/>
        <a:ln>
          <a:noFill/>
        </a:ln>
        <a:effectLst/>
      </c:spPr>
    </c:plotArea>
    <c:plotVisOnly val="1"/>
    <c:dispBlanksAs val="gap"/>
    <c:showDLblsOverMax val="0"/>
  </c:chart>
  <c:spPr>
    <a:noFill/>
    <a:ln>
      <a:noFill/>
    </a:ln>
    <a:effectLst>
      <a:softEdge rad="12700"/>
    </a:effectLst>
  </c:spPr>
  <c:txPr>
    <a:bodyPr/>
    <a:lstStyle/>
    <a:p>
      <a:pPr>
        <a:defRPr/>
      </a:pPr>
      <a:endParaRPr lang="es-ES_tradnl"/>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200" b="1" i="0" u="none" strike="noStrike" kern="1200" spc="0" baseline="0">
                <a:solidFill>
                  <a:sysClr val="windowText" lastClr="000000"/>
                </a:solidFill>
                <a:latin typeface="+mn-lt"/>
                <a:ea typeface="+mn-ea"/>
                <a:cs typeface="+mn-cs"/>
              </a:defRPr>
            </a:pPr>
            <a:r>
              <a:rPr lang="es-GT" sz="1200" b="1" i="0" dirty="0" smtClean="0"/>
              <a:t>Homicidios</a:t>
            </a:r>
            <a:r>
              <a:rPr lang="es-GT" sz="1200" b="1" i="0" baseline="0" dirty="0" smtClean="0"/>
              <a:t> 2012-2017</a:t>
            </a:r>
            <a:endParaRPr lang="es-GT" sz="1200" b="1" i="0" dirty="0"/>
          </a:p>
        </c:rich>
      </c:tx>
      <c:layout>
        <c:manualLayout>
          <c:xMode val="edge"/>
          <c:yMode val="edge"/>
          <c:x val="0.326338158466864"/>
          <c:y val="0.024710807346179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ysClr val="windowText" lastClr="000000"/>
              </a:solidFill>
              <a:latin typeface="+mn-lt"/>
              <a:ea typeface="+mn-ea"/>
              <a:cs typeface="+mn-cs"/>
            </a:defRPr>
          </a:pPr>
          <a:endParaRPr lang="es-ES_tradnl"/>
        </a:p>
      </c:txPr>
    </c:title>
    <c:autoTitleDeleted val="0"/>
    <c:plotArea>
      <c:layout>
        <c:manualLayout>
          <c:layoutTarget val="inner"/>
          <c:xMode val="edge"/>
          <c:yMode val="edge"/>
          <c:x val="0.00677823954665507"/>
          <c:y val="0.109866855599818"/>
          <c:w val="0.971890446803322"/>
          <c:h val="0.668009250594872"/>
        </c:manualLayout>
      </c:layout>
      <c:barChart>
        <c:barDir val="col"/>
        <c:grouping val="clustered"/>
        <c:varyColors val="0"/>
        <c:ser>
          <c:idx val="0"/>
          <c:order val="0"/>
          <c:tx>
            <c:strRef>
              <c:f>'Tasa de Homicidios'!$A$35</c:f>
              <c:strCache>
                <c:ptCount val="1"/>
                <c:pt idx="0">
                  <c:v>Cantidad de Homicidios registrados</c:v>
                </c:pt>
              </c:strCache>
            </c:strRef>
          </c:tx>
          <c:spPr>
            <a:solidFill>
              <a:schemeClr val="accent1">
                <a:shade val="76000"/>
              </a:schemeClr>
            </a:solidFill>
            <a:ln>
              <a:noFill/>
            </a:ln>
            <a:effectLst/>
          </c:spPr>
          <c:invertIfNegative val="0"/>
          <c:dLbls>
            <c:spPr>
              <a:noFill/>
              <a:ln>
                <a:noFill/>
              </a:ln>
              <a:effectLst/>
            </c:spPr>
            <c:txPr>
              <a:bodyPr rot="-5400000" spcFirstLastPara="1" vertOverflow="ellipsis" wrap="square" anchor="ctr" anchorCtr="1"/>
              <a:lstStyle/>
              <a:p>
                <a:pPr>
                  <a:defRPr sz="2000" b="0" i="0" u="none" strike="noStrike" kern="1200" baseline="0">
                    <a:solidFill>
                      <a:schemeClr val="bg1"/>
                    </a:solidFill>
                    <a:latin typeface="+mn-lt"/>
                    <a:ea typeface="+mn-ea"/>
                    <a:cs typeface="+mn-cs"/>
                  </a:defRPr>
                </a:pPr>
                <a:endParaRPr lang="es-ES_tradnl"/>
              </a:p>
            </c:tx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'Tasa de Homicidios'!$B$34:$O$34</c:f>
              <c:numCache>
                <c:formatCode>General</c:formatCode>
                <c:ptCount val="6"/>
                <c:pt idx="0">
                  <c:v>2012.0</c:v>
                </c:pt>
                <c:pt idx="1">
                  <c:v>2013.0</c:v>
                </c:pt>
                <c:pt idx="2">
                  <c:v>2014.0</c:v>
                </c:pt>
                <c:pt idx="3">
                  <c:v>2015.0</c:v>
                </c:pt>
                <c:pt idx="4">
                  <c:v>2016.0</c:v>
                </c:pt>
                <c:pt idx="5">
                  <c:v>2017.0</c:v>
                </c:pt>
              </c:numCache>
            </c:numRef>
          </c:cat>
          <c:val>
            <c:numRef>
              <c:f>'Tasa de Homicidios'!$B$35:$O$35</c:f>
              <c:numCache>
                <c:formatCode>#,##0</c:formatCode>
                <c:ptCount val="6"/>
                <c:pt idx="0">
                  <c:v>5155.0</c:v>
                </c:pt>
                <c:pt idx="1">
                  <c:v>5253.0</c:v>
                </c:pt>
                <c:pt idx="2">
                  <c:v>4998.0</c:v>
                </c:pt>
                <c:pt idx="3">
                  <c:v>4778.0</c:v>
                </c:pt>
                <c:pt idx="4">
                  <c:v>4520.0</c:v>
                </c:pt>
                <c:pt idx="5">
                  <c:v>4410.0</c:v>
                </c:pt>
              </c:numCache>
            </c:numRef>
          </c:val>
          <c:extLst xmlns:c16r2="http://schemas.microsoft.com/office/drawing/2015/06/chart">
            <c:ext xmlns:c16="http://schemas.microsoft.com/office/drawing/2014/chart" uri="{C3380CC4-5D6E-409C-BE32-E72D297353CC}">
              <c16:uniqueId val="{00000000-E943-4987-BF9A-2474D2282C35}"/>
            </c:ext>
          </c:extLst>
        </c:ser>
        <c:dLbls>
          <c:showLegendKey val="0"/>
          <c:showVal val="0"/>
          <c:showCatName val="0"/>
          <c:showSerName val="0"/>
          <c:showPercent val="0"/>
          <c:showBubbleSize val="0"/>
        </c:dLbls>
        <c:gapWidth val="100"/>
        <c:overlap val="-27"/>
        <c:axId val="286185536"/>
        <c:axId val="363433776"/>
      </c:barChart>
      <c:lineChart>
        <c:grouping val="standard"/>
        <c:varyColors val="0"/>
        <c:ser>
          <c:idx val="1"/>
          <c:order val="1"/>
          <c:tx>
            <c:strRef>
              <c:f>'Tasa de Homicidios'!$A$36</c:f>
              <c:strCache>
                <c:ptCount val="1"/>
                <c:pt idx="0">
                  <c:v>Tasa de Homicidios por cada 100,000 habitantes</c:v>
                </c:pt>
              </c:strCache>
            </c:strRef>
          </c:tx>
          <c:spPr>
            <a:ln w="28575" cap="rnd">
              <a:solidFill>
                <a:schemeClr val="accent5">
                  <a:lumMod val="75000"/>
                </a:schemeClr>
              </a:solidFill>
              <a:round/>
            </a:ln>
            <a:effectLst/>
          </c:spPr>
          <c:marker>
            <c:symbol val="diamond"/>
            <c:size val="8"/>
            <c:spPr>
              <a:solidFill>
                <a:srgbClr val="92D050"/>
              </a:solidFill>
              <a:ln w="9525">
                <a:solidFill>
                  <a:schemeClr val="accent1">
                    <a:tint val="77000"/>
                  </a:schemeClr>
                </a:solidFill>
              </a:ln>
              <a:effectLst/>
            </c:spPr>
          </c:marker>
          <c:dLbls>
            <c:dLbl>
              <c:idx val="0"/>
              <c:layout>
                <c:manualLayout>
                  <c:x val="-0.0302478094502486"/>
                  <c:y val="-0.0663938021426812"/>
                </c:manualLayout>
              </c:layout>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E943-4987-BF9A-2474D2282C35}"/>
                </c:ext>
                <c:ext xmlns:c15="http://schemas.microsoft.com/office/drawing/2012/chart" uri="{CE6537A1-D6FC-4f65-9D91-7224C49458BB}"/>
              </c:extLst>
            </c:dLbl>
            <c:dLbl>
              <c:idx val="1"/>
              <c:layout>
                <c:manualLayout>
                  <c:x val="-0.0306493408002467"/>
                  <c:y val="-0.0792503478564598"/>
                </c:manualLayout>
              </c:layout>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E943-4987-BF9A-2474D2282C35}"/>
                </c:ext>
                <c:ext xmlns:c15="http://schemas.microsoft.com/office/drawing/2012/chart" uri="{CE6537A1-D6FC-4f65-9D91-7224C49458BB}"/>
              </c:extLst>
            </c:dLbl>
            <c:dLbl>
              <c:idx val="2"/>
              <c:layout>
                <c:manualLayout>
                  <c:x val="-0.0295365253445382"/>
                  <c:y val="-0.0899568829770787"/>
                </c:manualLayout>
              </c:layout>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E943-4987-BF9A-2474D2282C35}"/>
                </c:ext>
                <c:ext xmlns:c15="http://schemas.microsoft.com/office/drawing/2012/chart" uri="{CE6537A1-D6FC-4f65-9D91-7224C49458BB}"/>
              </c:extLst>
            </c:dLbl>
            <c:dLbl>
              <c:idx val="3"/>
              <c:layout>
                <c:manualLayout>
                  <c:x val="-0.0309564368071773"/>
                  <c:y val="-0.0992300777022578"/>
                </c:manualLayout>
              </c:layout>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E943-4987-BF9A-2474D2282C35}"/>
                </c:ext>
                <c:ext xmlns:c15="http://schemas.microsoft.com/office/drawing/2012/chart" uri="{CE6537A1-D6FC-4f65-9D91-7224C49458BB}"/>
              </c:extLst>
            </c:dLbl>
            <c:dLbl>
              <c:idx val="4"/>
              <c:layout>
                <c:manualLayout>
                  <c:x val="-0.0322032973150656"/>
                  <c:y val="-0.111193362383404"/>
                </c:manualLayout>
              </c:layout>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E943-4987-BF9A-2474D2282C35}"/>
                </c:ext>
                <c:ext xmlns:c15="http://schemas.microsoft.com/office/drawing/2012/chart" uri="{CE6537A1-D6FC-4f65-9D91-7224C49458BB}"/>
              </c:extLst>
            </c:dLbl>
            <c:dLbl>
              <c:idx val="5"/>
              <c:layout>
                <c:manualLayout>
                  <c:x val="-0.0287141408352189"/>
                  <c:y val="-0.10905228440057"/>
                </c:manualLayout>
              </c:layout>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E943-4987-BF9A-2474D2282C35}"/>
                </c:ex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s-ES_tradnl"/>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'Tasa de Homicidios'!$B$34:$O$34</c:f>
              <c:numCache>
                <c:formatCode>General</c:formatCode>
                <c:ptCount val="6"/>
                <c:pt idx="0">
                  <c:v>2012.0</c:v>
                </c:pt>
                <c:pt idx="1">
                  <c:v>2013.0</c:v>
                </c:pt>
                <c:pt idx="2">
                  <c:v>2014.0</c:v>
                </c:pt>
                <c:pt idx="3">
                  <c:v>2015.0</c:v>
                </c:pt>
                <c:pt idx="4">
                  <c:v>2016.0</c:v>
                </c:pt>
                <c:pt idx="5">
                  <c:v>2017.0</c:v>
                </c:pt>
              </c:numCache>
            </c:numRef>
          </c:cat>
          <c:val>
            <c:numRef>
              <c:f>'Tasa de Homicidios'!$B$36:$O$36</c:f>
              <c:numCache>
                <c:formatCode>0.0</c:formatCode>
                <c:ptCount val="6"/>
                <c:pt idx="0">
                  <c:v>34.2</c:v>
                </c:pt>
                <c:pt idx="1">
                  <c:v>34.0</c:v>
                </c:pt>
                <c:pt idx="2">
                  <c:v>31.6</c:v>
                </c:pt>
                <c:pt idx="3">
                  <c:v>29.5</c:v>
                </c:pt>
                <c:pt idx="4">
                  <c:v>27.3</c:v>
                </c:pt>
                <c:pt idx="5">
                  <c:v>26.05737704433713</c:v>
                </c:pt>
              </c:numCache>
            </c:numRef>
          </c:val>
          <c:smooth val="0"/>
          <c:extLst xmlns:c16r2="http://schemas.microsoft.com/office/drawing/2015/06/chart">
            <c:ext xmlns:c16="http://schemas.microsoft.com/office/drawing/2014/chart" uri="{C3380CC4-5D6E-409C-BE32-E72D297353CC}">
              <c16:uniqueId val="{00000007-E943-4987-BF9A-2474D2282C35}"/>
            </c:ext>
          </c:extLst>
        </c:ser>
        <c:dLbls>
          <c:showLegendKey val="0"/>
          <c:showVal val="0"/>
          <c:showCatName val="0"/>
          <c:showSerName val="0"/>
          <c:showPercent val="0"/>
          <c:showBubbleSize val="0"/>
        </c:dLbls>
        <c:marker val="1"/>
        <c:smooth val="0"/>
        <c:axId val="-94493040"/>
        <c:axId val="-94495360"/>
      </c:lineChart>
      <c:catAx>
        <c:axId val="286185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es-ES_tradnl"/>
          </a:p>
        </c:txPr>
        <c:crossAx val="363433776"/>
        <c:crosses val="autoZero"/>
        <c:auto val="1"/>
        <c:lblAlgn val="ctr"/>
        <c:lblOffset val="100"/>
        <c:noMultiLvlLbl val="0"/>
      </c:catAx>
      <c:valAx>
        <c:axId val="36343377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es-ES_tradnl"/>
          </a:p>
        </c:txPr>
        <c:crossAx val="286185536"/>
        <c:crosses val="autoZero"/>
        <c:crossBetween val="between"/>
      </c:valAx>
      <c:valAx>
        <c:axId val="-94495360"/>
        <c:scaling>
          <c:orientation val="minMax"/>
        </c:scaling>
        <c:delete val="0"/>
        <c:axPos val="r"/>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es-ES_tradnl"/>
          </a:p>
        </c:txPr>
        <c:crossAx val="-94493040"/>
        <c:crosses val="max"/>
        <c:crossBetween val="between"/>
      </c:valAx>
      <c:catAx>
        <c:axId val="-94493040"/>
        <c:scaling>
          <c:orientation val="minMax"/>
        </c:scaling>
        <c:delete val="1"/>
        <c:axPos val="b"/>
        <c:numFmt formatCode="General" sourceLinked="1"/>
        <c:majorTickMark val="out"/>
        <c:minorTickMark val="none"/>
        <c:tickLblPos val="nextTo"/>
        <c:crossAx val="-94495360"/>
        <c:crosses val="autoZero"/>
        <c:auto val="1"/>
        <c:lblAlgn val="ctr"/>
        <c:lblOffset val="100"/>
        <c:noMultiLvlLbl val="0"/>
      </c:catAx>
      <c:spPr>
        <a:noFill/>
        <a:ln>
          <a:noFill/>
        </a:ln>
        <a:effectLst/>
      </c:spPr>
    </c:plotArea>
    <c:legend>
      <c:legendPos val="b"/>
      <c:layout>
        <c:manualLayout>
          <c:xMode val="edge"/>
          <c:yMode val="edge"/>
          <c:x val="0.0975707526637905"/>
          <c:y val="0.878805488652973"/>
          <c:w val="0.734151129997834"/>
          <c:h val="0.109664098407385"/>
        </c:manualLayout>
      </c:layout>
      <c:overlay val="0"/>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es-ES_tradnl"/>
        </a:p>
      </c:txPr>
    </c:legend>
    <c:plotVisOnly val="1"/>
    <c:dispBlanksAs val="gap"/>
    <c:showDLblsOverMax val="0"/>
  </c:chart>
  <c:spPr>
    <a:noFill/>
    <a:ln>
      <a:noFill/>
    </a:ln>
    <a:effectLst/>
  </c:spPr>
  <c:txPr>
    <a:bodyPr/>
    <a:lstStyle/>
    <a:p>
      <a:pPr>
        <a:defRPr sz="1000">
          <a:solidFill>
            <a:sysClr val="windowText" lastClr="000000"/>
          </a:solidFill>
        </a:defRPr>
      </a:pPr>
      <a:endParaRPr lang="es-ES_tradnl"/>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200" b="1" i="0" u="none" strike="noStrike" kern="1200" spc="0" baseline="0">
                <a:solidFill>
                  <a:sysClr val="windowText" lastClr="000000"/>
                </a:solidFill>
                <a:latin typeface="+mn-lt"/>
                <a:ea typeface="+mn-ea"/>
                <a:cs typeface="+mn-cs"/>
              </a:defRPr>
            </a:pPr>
            <a:r>
              <a:rPr lang="es-GT" sz="1200" b="1" dirty="0"/>
              <a:t>Delitos contra el patrimonio </a:t>
            </a:r>
            <a:r>
              <a:rPr lang="es-GT" sz="1200" b="1" dirty="0" smtClean="0"/>
              <a:t>2012-2017</a:t>
            </a:r>
            <a:endParaRPr lang="es-GT" sz="1200" b="1" dirty="0"/>
          </a:p>
        </c:rich>
      </c:tx>
      <c:layout>
        <c:manualLayout>
          <c:xMode val="edge"/>
          <c:yMode val="edge"/>
          <c:x val="0.162567946098263"/>
          <c:y val="0.016286289569170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ysClr val="windowText" lastClr="000000"/>
              </a:solidFill>
              <a:latin typeface="+mn-lt"/>
              <a:ea typeface="+mn-ea"/>
              <a:cs typeface="+mn-cs"/>
            </a:defRPr>
          </a:pPr>
          <a:endParaRPr lang="es-ES_tradnl"/>
        </a:p>
      </c:txPr>
    </c:title>
    <c:autoTitleDeleted val="0"/>
    <c:plotArea>
      <c:layout>
        <c:manualLayout>
          <c:layoutTarget val="inner"/>
          <c:xMode val="edge"/>
          <c:yMode val="edge"/>
          <c:x val="0.020831817940255"/>
          <c:y val="0.0916854048119859"/>
          <c:w val="0.961993041860422"/>
          <c:h val="0.727097900243826"/>
        </c:manualLayout>
      </c:layout>
      <c:barChart>
        <c:barDir val="col"/>
        <c:grouping val="clustered"/>
        <c:varyColors val="0"/>
        <c:ser>
          <c:idx val="0"/>
          <c:order val="0"/>
          <c:tx>
            <c:strRef>
              <c:f>'Hechos Patrimonio anual'!$B$18</c:f>
              <c:strCache>
                <c:ptCount val="1"/>
                <c:pt idx="0">
                  <c:v>Delitos contra el Patrimonio</c:v>
                </c:pt>
              </c:strCache>
            </c:strRef>
          </c:tx>
          <c:spPr>
            <a:solidFill>
              <a:schemeClr val="accent1">
                <a:shade val="76000"/>
              </a:schemeClr>
            </a:solidFill>
            <a:ln>
              <a:noFill/>
            </a:ln>
            <a:effectLst/>
          </c:spPr>
          <c:invertIfNegative val="0"/>
          <c:dPt>
            <c:idx val="3"/>
            <c:invertIfNegative val="0"/>
            <c:bubble3D val="0"/>
            <c:extLst xmlns:c16r2="http://schemas.microsoft.com/office/drawing/2015/06/chart">
              <c:ext xmlns:c16="http://schemas.microsoft.com/office/drawing/2014/chart" uri="{C3380CC4-5D6E-409C-BE32-E72D297353CC}">
                <c16:uniqueId val="{00000000-844F-4311-8CE6-D0B934FF29D1}"/>
              </c:ext>
            </c:extLst>
          </c:dPt>
          <c:dPt>
            <c:idx val="4"/>
            <c:invertIfNegative val="0"/>
            <c:bubble3D val="0"/>
            <c:extLst xmlns:c16r2="http://schemas.microsoft.com/office/drawing/2015/06/chart">
              <c:ext xmlns:c16="http://schemas.microsoft.com/office/drawing/2014/chart" uri="{C3380CC4-5D6E-409C-BE32-E72D297353CC}">
                <c16:uniqueId val="{00000001-844F-4311-8CE6-D0B934FF29D1}"/>
              </c:ext>
            </c:extLst>
          </c:dPt>
          <c:dLbls>
            <c:spPr>
              <a:noFill/>
              <a:ln>
                <a:noFill/>
              </a:ln>
              <a:effectLst/>
            </c:spPr>
            <c:txPr>
              <a:bodyPr rot="-5400000" spcFirstLastPara="1" vertOverflow="ellipsis"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es-ES_tradnl"/>
              </a:p>
            </c:tx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'Hechos Patrimonio anual'!$C$17:$H$17</c:f>
              <c:numCache>
                <c:formatCode>General</c:formatCode>
                <c:ptCount val="6"/>
                <c:pt idx="0">
                  <c:v>2012.0</c:v>
                </c:pt>
                <c:pt idx="1">
                  <c:v>2013.0</c:v>
                </c:pt>
                <c:pt idx="2">
                  <c:v>2014.0</c:v>
                </c:pt>
                <c:pt idx="3">
                  <c:v>2015.0</c:v>
                </c:pt>
                <c:pt idx="4">
                  <c:v>2016.0</c:v>
                </c:pt>
                <c:pt idx="5">
                  <c:v>2017.0</c:v>
                </c:pt>
              </c:numCache>
            </c:numRef>
          </c:cat>
          <c:val>
            <c:numRef>
              <c:f>'Hechos Patrimonio anual'!$C$18:$H$18</c:f>
              <c:numCache>
                <c:formatCode>#,##0</c:formatCode>
                <c:ptCount val="6"/>
                <c:pt idx="0">
                  <c:v>17767.0</c:v>
                </c:pt>
                <c:pt idx="1">
                  <c:v>17274.0</c:v>
                </c:pt>
                <c:pt idx="2">
                  <c:v>15490.0</c:v>
                </c:pt>
                <c:pt idx="3">
                  <c:v>15688.0</c:v>
                </c:pt>
                <c:pt idx="4">
                  <c:v>14324.0</c:v>
                </c:pt>
                <c:pt idx="5">
                  <c:v>12104.0</c:v>
                </c:pt>
              </c:numCache>
            </c:numRef>
          </c:val>
          <c:extLst xmlns:c16r2="http://schemas.microsoft.com/office/drawing/2015/06/chart">
            <c:ext xmlns:c16="http://schemas.microsoft.com/office/drawing/2014/chart" uri="{C3380CC4-5D6E-409C-BE32-E72D297353CC}">
              <c16:uniqueId val="{00000002-844F-4311-8CE6-D0B934FF29D1}"/>
            </c:ext>
          </c:extLst>
        </c:ser>
        <c:dLbls>
          <c:showLegendKey val="0"/>
          <c:showVal val="0"/>
          <c:showCatName val="0"/>
          <c:showSerName val="0"/>
          <c:showPercent val="0"/>
          <c:showBubbleSize val="0"/>
        </c:dLbls>
        <c:gapWidth val="60"/>
        <c:axId val="368454240"/>
        <c:axId val="-14493808"/>
      </c:barChart>
      <c:lineChart>
        <c:grouping val="standard"/>
        <c:varyColors val="0"/>
        <c:ser>
          <c:idx val="1"/>
          <c:order val="1"/>
          <c:tx>
            <c:strRef>
              <c:f>'Hechos Patrimonio anual'!$B$21</c:f>
              <c:strCache>
                <c:ptCount val="1"/>
                <c:pt idx="0">
                  <c:v>Tasa de Delitos contra el Patrimonio </c:v>
                </c:pt>
              </c:strCache>
            </c:strRef>
          </c:tx>
          <c:spPr>
            <a:ln w="28575" cap="rnd">
              <a:solidFill>
                <a:schemeClr val="accent5">
                  <a:lumMod val="75000"/>
                </a:schemeClr>
              </a:solidFill>
              <a:round/>
            </a:ln>
            <a:effectLst/>
          </c:spPr>
          <c:marker>
            <c:symbol val="diamond"/>
            <c:size val="8"/>
            <c:spPr>
              <a:solidFill>
                <a:srgbClr val="FFFF00"/>
              </a:solidFill>
              <a:ln w="9525">
                <a:solidFill>
                  <a:schemeClr val="accent1">
                    <a:tint val="77000"/>
                  </a:schemeClr>
                </a:solidFill>
              </a:ln>
              <a:effectLst/>
            </c:spPr>
          </c:marker>
          <c:dPt>
            <c:idx val="3"/>
            <c:marker>
              <c:symbol val="diamond"/>
              <c:size val="8"/>
              <c:spPr>
                <a:solidFill>
                  <a:srgbClr val="92D050"/>
                </a:solidFill>
                <a:ln w="9525">
                  <a:solidFill>
                    <a:schemeClr val="accent1">
                      <a:tint val="77000"/>
                    </a:schemeClr>
                  </a:solidFill>
                </a:ln>
                <a:effectLst/>
              </c:spPr>
            </c:marker>
            <c:bubble3D val="0"/>
            <c:extLst xmlns:c16r2="http://schemas.microsoft.com/office/drawing/2015/06/chart">
              <c:ext xmlns:c16="http://schemas.microsoft.com/office/drawing/2014/chart" uri="{C3380CC4-5D6E-409C-BE32-E72D297353CC}">
                <c16:uniqueId val="{00000006-844F-4311-8CE6-D0B934FF29D1}"/>
              </c:ext>
            </c:extLst>
          </c:dPt>
          <c:dPt>
            <c:idx val="4"/>
            <c:marker>
              <c:symbol val="diamond"/>
              <c:size val="8"/>
              <c:spPr>
                <a:solidFill>
                  <a:srgbClr val="FFFF00"/>
                </a:solidFill>
                <a:ln w="9525">
                  <a:solidFill>
                    <a:schemeClr val="accent1">
                      <a:tint val="77000"/>
                    </a:schemeClr>
                  </a:solidFill>
                </a:ln>
                <a:effectLst/>
              </c:spPr>
            </c:marker>
            <c:bubble3D val="0"/>
            <c:spPr>
              <a:ln w="28575" cap="rnd">
                <a:solidFill>
                  <a:schemeClr val="accent5">
                    <a:lumMod val="75000"/>
                  </a:schemeClr>
                </a:solidFill>
                <a:round/>
              </a:ln>
              <a:effectLst/>
            </c:spPr>
            <c:extLst xmlns:c16r2="http://schemas.microsoft.com/office/drawing/2015/06/chart">
              <c:ext xmlns:c16="http://schemas.microsoft.com/office/drawing/2014/chart" uri="{C3380CC4-5D6E-409C-BE32-E72D297353CC}">
                <c16:uniqueId val="{00000004-844F-4311-8CE6-D0B934FF29D1}"/>
              </c:ext>
            </c:extLst>
          </c:dPt>
          <c:dLbls>
            <c:dLbl>
              <c:idx val="2"/>
              <c:layout>
                <c:manualLayout>
                  <c:x val="-0.092019457889983"/>
                  <c:y val="-0.0821810380278946"/>
                </c:manualLayout>
              </c:layout>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C864-4C78-A394-5600D1E23A42}"/>
                </c:ext>
                <c:ext xmlns:c15="http://schemas.microsoft.com/office/drawing/2012/chart" uri="{CE6537A1-D6FC-4f65-9D91-7224C49458BB}"/>
              </c:extLst>
            </c:dLbl>
            <c:dLbl>
              <c:idx val="3"/>
              <c:layout>
                <c:manualLayout>
                  <c:x val="-0.0920194578899829"/>
                  <c:y val="-0.0915945422756015"/>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solidFill>
                      <a:latin typeface="+mn-lt"/>
                      <a:ea typeface="+mn-ea"/>
                      <a:cs typeface="+mn-cs"/>
                    </a:defRPr>
                  </a:pPr>
                  <a:endParaRPr lang="es-ES_tradnl"/>
                </a:p>
              </c:txPr>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844F-4311-8CE6-D0B934FF29D1}"/>
                </c:ext>
                <c:ext xmlns:c15="http://schemas.microsoft.com/office/drawing/2012/chart" uri="{CE6537A1-D6FC-4f65-9D91-7224C49458BB}">
                  <c15:layout>
                    <c:manualLayout>
                      <c:w val="0.124370578486381"/>
                      <c:h val="0.070225847606753"/>
                    </c:manualLayout>
                  </c15:layout>
                </c:ext>
              </c:extLst>
            </c:dLbl>
            <c:dLbl>
              <c:idx val="4"/>
              <c:layout>
                <c:manualLayout>
                  <c:x val="-0.0920194578899829"/>
                  <c:y val="-0.0897119600232569"/>
                </c:manualLayout>
              </c:layout>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844F-4311-8CE6-D0B934FF29D1}"/>
                </c:ext>
                <c:ext xmlns:c15="http://schemas.microsoft.com/office/drawing/2012/chart" uri="{CE6537A1-D6FC-4f65-9D91-7224C49458BB}"/>
              </c:extLst>
            </c:dLbl>
            <c:dLbl>
              <c:idx val="5"/>
              <c:layout>
                <c:manualLayout>
                  <c:x val="-0.035155988475141"/>
                  <c:y val="-0.1010083430163"/>
                </c:manualLayout>
              </c:layout>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C864-4C78-A394-5600D1E23A42}"/>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ES_tradnl"/>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'Hechos Patrimonio anual'!$C$17:$H$17</c:f>
              <c:numCache>
                <c:formatCode>General</c:formatCode>
                <c:ptCount val="6"/>
                <c:pt idx="0">
                  <c:v>2012.0</c:v>
                </c:pt>
                <c:pt idx="1">
                  <c:v>2013.0</c:v>
                </c:pt>
                <c:pt idx="2">
                  <c:v>2014.0</c:v>
                </c:pt>
                <c:pt idx="3">
                  <c:v>2015.0</c:v>
                </c:pt>
                <c:pt idx="4">
                  <c:v>2016.0</c:v>
                </c:pt>
                <c:pt idx="5">
                  <c:v>2017.0</c:v>
                </c:pt>
              </c:numCache>
            </c:numRef>
          </c:cat>
          <c:val>
            <c:numRef>
              <c:f>'Hechos Patrimonio anual'!$C$21:$H$21</c:f>
              <c:numCache>
                <c:formatCode>0.00</c:formatCode>
                <c:ptCount val="6"/>
                <c:pt idx="0">
                  <c:v>117.8700854984368</c:v>
                </c:pt>
                <c:pt idx="1">
                  <c:v>111.8899491034813</c:v>
                </c:pt>
                <c:pt idx="2">
                  <c:v>97.99657423208865</c:v>
                </c:pt>
                <c:pt idx="3">
                  <c:v>96.9823875706264</c:v>
                </c:pt>
                <c:pt idx="4">
                  <c:v>86.55943062700355</c:v>
                </c:pt>
                <c:pt idx="5">
                  <c:v>71.51893236840284</c:v>
                </c:pt>
              </c:numCache>
            </c:numRef>
          </c:val>
          <c:smooth val="0"/>
          <c:extLst xmlns:c16r2="http://schemas.microsoft.com/office/drawing/2015/06/chart">
            <c:ext xmlns:c16="http://schemas.microsoft.com/office/drawing/2014/chart" uri="{C3380CC4-5D6E-409C-BE32-E72D297353CC}">
              <c16:uniqueId val="{00000005-844F-4311-8CE6-D0B934FF29D1}"/>
            </c:ext>
          </c:extLst>
        </c:ser>
        <c:dLbls>
          <c:showLegendKey val="0"/>
          <c:showVal val="0"/>
          <c:showCatName val="0"/>
          <c:showSerName val="0"/>
          <c:showPercent val="0"/>
          <c:showBubbleSize val="0"/>
        </c:dLbls>
        <c:marker val="1"/>
        <c:smooth val="0"/>
        <c:axId val="367139936"/>
        <c:axId val="367138160"/>
      </c:lineChart>
      <c:catAx>
        <c:axId val="368454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es-ES_tradnl"/>
          </a:p>
        </c:txPr>
        <c:crossAx val="-14493808"/>
        <c:crosses val="autoZero"/>
        <c:auto val="1"/>
        <c:lblAlgn val="ctr"/>
        <c:lblOffset val="100"/>
        <c:noMultiLvlLbl val="0"/>
      </c:catAx>
      <c:valAx>
        <c:axId val="-144938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ES_tradnl"/>
          </a:p>
        </c:txPr>
        <c:crossAx val="368454240"/>
        <c:crosses val="autoZero"/>
        <c:crossBetween val="between"/>
      </c:valAx>
      <c:valAx>
        <c:axId val="367138160"/>
        <c:scaling>
          <c:orientation val="minMax"/>
        </c:scaling>
        <c:delete val="0"/>
        <c:axPos val="r"/>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ES_tradnl"/>
          </a:p>
        </c:txPr>
        <c:crossAx val="367139936"/>
        <c:crosses val="max"/>
        <c:crossBetween val="between"/>
      </c:valAx>
      <c:catAx>
        <c:axId val="367139936"/>
        <c:scaling>
          <c:orientation val="minMax"/>
        </c:scaling>
        <c:delete val="1"/>
        <c:axPos val="b"/>
        <c:numFmt formatCode="General" sourceLinked="1"/>
        <c:majorTickMark val="out"/>
        <c:minorTickMark val="none"/>
        <c:tickLblPos val="nextTo"/>
        <c:crossAx val="367138160"/>
        <c:crosses val="autoZero"/>
        <c:auto val="1"/>
        <c:lblAlgn val="ctr"/>
        <c:lblOffset val="100"/>
        <c:noMultiLvlLbl val="0"/>
      </c:catAx>
      <c:spPr>
        <a:noFill/>
        <a:ln>
          <a:noFill/>
        </a:ln>
        <a:effectLst/>
      </c:spPr>
    </c:plotArea>
    <c:legend>
      <c:legendPos val="b"/>
      <c:layout>
        <c:manualLayout>
          <c:xMode val="edge"/>
          <c:yMode val="edge"/>
          <c:x val="0.151516488814194"/>
          <c:y val="0.894712992829842"/>
          <c:w val="0.704697228764074"/>
          <c:h val="0.105287007170158"/>
        </c:manualLayout>
      </c:layout>
      <c:overlay val="1"/>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ES_tradnl"/>
        </a:p>
      </c:txPr>
    </c:legend>
    <c:plotVisOnly val="1"/>
    <c:dispBlanksAs val="gap"/>
    <c:showDLblsOverMax val="0"/>
  </c:chart>
  <c:spPr>
    <a:noFill/>
    <a:ln>
      <a:noFill/>
    </a:ln>
    <a:effectLst/>
  </c:spPr>
  <c:txPr>
    <a:bodyPr/>
    <a:lstStyle/>
    <a:p>
      <a:pPr>
        <a:defRPr>
          <a:solidFill>
            <a:sysClr val="windowText" lastClr="000000"/>
          </a:solidFill>
        </a:defRPr>
      </a:pPr>
      <a:endParaRPr lang="es-ES_trad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baseline="0">
                <a:solidFill>
                  <a:schemeClr val="tx2">
                    <a:lumMod val="75000"/>
                  </a:schemeClr>
                </a:solidFill>
                <a:latin typeface="+mn-lt"/>
                <a:ea typeface="+mn-ea"/>
                <a:cs typeface="+mn-cs"/>
              </a:defRPr>
            </a:pPr>
            <a:r>
              <a:rPr lang="es-GT" sz="1200" dirty="0" smtClean="0"/>
              <a:t>COMPORTAMIENTO DE LAS METAS FISICAS</a:t>
            </a:r>
            <a:endParaRPr lang="es-GT" sz="1200" dirty="0"/>
          </a:p>
        </c:rich>
      </c:tx>
      <c:layout>
        <c:manualLayout>
          <c:xMode val="edge"/>
          <c:yMode val="edge"/>
          <c:x val="0.415445274742581"/>
          <c:y val="0.020016469015906"/>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2">
                  <a:lumMod val="75000"/>
                </a:schemeClr>
              </a:solidFill>
              <a:latin typeface="+mn-lt"/>
              <a:ea typeface="+mn-ea"/>
              <a:cs typeface="+mn-cs"/>
            </a:defRPr>
          </a:pPr>
          <a:endParaRPr lang="es-ES_tradnl"/>
        </a:p>
      </c:txPr>
    </c:title>
    <c:autoTitleDeleted val="0"/>
    <c:plotArea>
      <c:layout>
        <c:manualLayout>
          <c:layoutTarget val="inner"/>
          <c:xMode val="edge"/>
          <c:yMode val="edge"/>
          <c:x val="0.355504482929214"/>
          <c:y val="0.0236674586092441"/>
          <c:w val="0.644495517070786"/>
          <c:h val="0.582966593254874"/>
        </c:manualLayout>
      </c:layout>
      <c:barChart>
        <c:barDir val="col"/>
        <c:grouping val="stacked"/>
        <c:varyColors val="0"/>
        <c:ser>
          <c:idx val="8"/>
          <c:order val="0"/>
          <c:tx>
            <c:strRef>
              <c:f>Metas!$B$57</c:f>
              <c:strCache>
                <c:ptCount val="1"/>
                <c:pt idx="0">
                  <c:v>Programa 96</c:v>
                </c:pt>
              </c:strCache>
            </c:strRef>
          </c:tx>
          <c:spPr>
            <a:gradFill rotWithShape="1">
              <a:gsLst>
                <a:gs pos="0">
                  <a:schemeClr val="accent6">
                    <a:lumMod val="80000"/>
                    <a:lumOff val="20000"/>
                    <a:shade val="51000"/>
                    <a:satMod val="130000"/>
                  </a:schemeClr>
                </a:gs>
                <a:gs pos="80000">
                  <a:schemeClr val="accent6">
                    <a:lumMod val="80000"/>
                    <a:lumOff val="20000"/>
                    <a:shade val="93000"/>
                    <a:satMod val="130000"/>
                  </a:schemeClr>
                </a:gs>
                <a:gs pos="100000">
                  <a:schemeClr val="accent6">
                    <a:lumMod val="80000"/>
                    <a:lumOff val="20000"/>
                    <a:shade val="94000"/>
                    <a:satMod val="135000"/>
                  </a:schemeClr>
                </a:gs>
              </a:gsLst>
              <a:lin ang="16200000" scaled="0"/>
            </a:gradFill>
            <a:ln>
              <a:noFill/>
            </a:ln>
            <a:effectLst>
              <a:outerShdw blurRad="40000" dist="23000" dir="5400000" rotWithShape="0">
                <a:srgbClr val="000000">
                  <a:alpha val="35000"/>
                </a:srgbClr>
              </a:outerShdw>
            </a:effectLst>
          </c:spPr>
          <c:invertIfNegative val="0"/>
          <c:cat>
            <c:numRef>
              <c:f>Metas!$C$47:$F$47</c:f>
              <c:numCache>
                <c:formatCode>General</c:formatCode>
                <c:ptCount val="4"/>
                <c:pt idx="0">
                  <c:v>2015.0</c:v>
                </c:pt>
                <c:pt idx="1">
                  <c:v>2016.0</c:v>
                </c:pt>
                <c:pt idx="2">
                  <c:v>2017.0</c:v>
                </c:pt>
                <c:pt idx="3">
                  <c:v>2018.0</c:v>
                </c:pt>
              </c:numCache>
            </c:numRef>
          </c:cat>
          <c:val>
            <c:numRef>
              <c:f>Metas!$C$57:$F$57</c:f>
            </c:numRef>
          </c:val>
          <c:extLst xmlns:c16r2="http://schemas.microsoft.com/office/drawing/2015/06/chart">
            <c:ext xmlns:c16="http://schemas.microsoft.com/office/drawing/2014/chart" uri="{C3380CC4-5D6E-409C-BE32-E72D297353CC}">
              <c16:uniqueId val="{00000000-4021-407E-A984-5B7F4262F9E7}"/>
            </c:ext>
          </c:extLst>
        </c:ser>
        <c:ser>
          <c:idx val="7"/>
          <c:order val="1"/>
          <c:tx>
            <c:strRef>
              <c:f>Metas!$B$56</c:f>
              <c:strCache>
                <c:ptCount val="1"/>
                <c:pt idx="0">
                  <c:v>Programa 18</c:v>
                </c:pt>
              </c:strCache>
            </c:strRef>
          </c:tx>
          <c:spPr>
            <a:gradFill rotWithShape="1">
              <a:gsLst>
                <a:gs pos="0">
                  <a:schemeClr val="accent4">
                    <a:lumMod val="80000"/>
                    <a:lumOff val="20000"/>
                    <a:shade val="51000"/>
                    <a:satMod val="130000"/>
                  </a:schemeClr>
                </a:gs>
                <a:gs pos="80000">
                  <a:schemeClr val="accent4">
                    <a:lumMod val="80000"/>
                    <a:lumOff val="20000"/>
                    <a:shade val="93000"/>
                    <a:satMod val="130000"/>
                  </a:schemeClr>
                </a:gs>
                <a:gs pos="100000">
                  <a:schemeClr val="accent4">
                    <a:lumMod val="80000"/>
                    <a:lumOff val="20000"/>
                    <a:shade val="94000"/>
                    <a:satMod val="135000"/>
                  </a:schemeClr>
                </a:gs>
              </a:gsLst>
              <a:lin ang="16200000" scaled="0"/>
            </a:gradFill>
            <a:ln>
              <a:noFill/>
            </a:ln>
            <a:effectLst>
              <a:outerShdw blurRad="40000" dist="23000" dir="5400000" rotWithShape="0">
                <a:srgbClr val="000000">
                  <a:alpha val="35000"/>
                </a:srgbClr>
              </a:outerShdw>
            </a:effectLst>
          </c:spPr>
          <c:invertIfNegative val="0"/>
          <c:cat>
            <c:numRef>
              <c:f>Metas!$C$47:$F$47</c:f>
              <c:numCache>
                <c:formatCode>General</c:formatCode>
                <c:ptCount val="4"/>
                <c:pt idx="0">
                  <c:v>2015.0</c:v>
                </c:pt>
                <c:pt idx="1">
                  <c:v>2016.0</c:v>
                </c:pt>
                <c:pt idx="2">
                  <c:v>2017.0</c:v>
                </c:pt>
                <c:pt idx="3">
                  <c:v>2018.0</c:v>
                </c:pt>
              </c:numCache>
            </c:numRef>
          </c:cat>
          <c:val>
            <c:numRef>
              <c:f>Metas!$C$56:$F$56</c:f>
            </c:numRef>
          </c:val>
          <c:extLst xmlns:c16r2="http://schemas.microsoft.com/office/drawing/2015/06/chart">
            <c:ext xmlns:c16="http://schemas.microsoft.com/office/drawing/2014/chart" uri="{C3380CC4-5D6E-409C-BE32-E72D297353CC}">
              <c16:uniqueId val="{00000001-4021-407E-A984-5B7F4262F9E7}"/>
            </c:ext>
          </c:extLst>
        </c:ser>
        <c:ser>
          <c:idx val="6"/>
          <c:order val="2"/>
          <c:tx>
            <c:strRef>
              <c:f>Metas!$B$55</c:f>
              <c:strCache>
                <c:ptCount val="1"/>
                <c:pt idx="0">
                  <c:v>Programa 17</c:v>
                </c:pt>
              </c:strCache>
            </c:strRef>
          </c:tx>
          <c:spPr>
            <a:gradFill rotWithShape="1">
              <a:gsLst>
                <a:gs pos="0">
                  <a:schemeClr val="accent2">
                    <a:lumMod val="80000"/>
                    <a:lumOff val="20000"/>
                    <a:shade val="51000"/>
                    <a:satMod val="130000"/>
                  </a:schemeClr>
                </a:gs>
                <a:gs pos="80000">
                  <a:schemeClr val="accent2">
                    <a:lumMod val="80000"/>
                    <a:lumOff val="20000"/>
                    <a:shade val="93000"/>
                    <a:satMod val="130000"/>
                  </a:schemeClr>
                </a:gs>
                <a:gs pos="100000">
                  <a:schemeClr val="accent2">
                    <a:lumMod val="80000"/>
                    <a:lumOff val="20000"/>
                    <a:shade val="94000"/>
                    <a:satMod val="135000"/>
                  </a:schemeClr>
                </a:gs>
              </a:gsLst>
              <a:lin ang="16200000" scaled="0"/>
            </a:gradFill>
            <a:ln>
              <a:noFill/>
            </a:ln>
            <a:effectLst>
              <a:outerShdw blurRad="40000" dist="23000" dir="5400000" rotWithShape="0">
                <a:srgbClr val="000000">
                  <a:alpha val="35000"/>
                </a:srgbClr>
              </a:outerShdw>
            </a:effectLst>
          </c:spPr>
          <c:invertIfNegative val="0"/>
          <c:cat>
            <c:numRef>
              <c:f>Metas!$C$47:$F$47</c:f>
              <c:numCache>
                <c:formatCode>General</c:formatCode>
                <c:ptCount val="4"/>
                <c:pt idx="0">
                  <c:v>2015.0</c:v>
                </c:pt>
                <c:pt idx="1">
                  <c:v>2016.0</c:v>
                </c:pt>
                <c:pt idx="2">
                  <c:v>2017.0</c:v>
                </c:pt>
                <c:pt idx="3">
                  <c:v>2018.0</c:v>
                </c:pt>
              </c:numCache>
            </c:numRef>
          </c:cat>
          <c:val>
            <c:numRef>
              <c:f>Metas!$C$55:$F$55</c:f>
            </c:numRef>
          </c:val>
          <c:extLst xmlns:c16r2="http://schemas.microsoft.com/office/drawing/2015/06/chart">
            <c:ext xmlns:c16="http://schemas.microsoft.com/office/drawing/2014/chart" uri="{C3380CC4-5D6E-409C-BE32-E72D297353CC}">
              <c16:uniqueId val="{00000002-4021-407E-A984-5B7F4262F9E7}"/>
            </c:ext>
          </c:extLst>
        </c:ser>
        <c:ser>
          <c:idx val="5"/>
          <c:order val="3"/>
          <c:tx>
            <c:strRef>
              <c:f>Metas!$B$54</c:f>
              <c:strCache>
                <c:ptCount val="1"/>
                <c:pt idx="0">
                  <c:v>16. Prevención de la Violencia y Organización Comunitaria</c:v>
                </c:pt>
              </c:strCache>
            </c:strRef>
          </c:tx>
          <c:spPr>
            <a:gradFill rotWithShape="1">
              <a:gsLst>
                <a:gs pos="0">
                  <a:schemeClr val="accent6">
                    <a:lumMod val="60000"/>
                    <a:shade val="51000"/>
                    <a:satMod val="130000"/>
                  </a:schemeClr>
                </a:gs>
                <a:gs pos="80000">
                  <a:schemeClr val="accent6">
                    <a:lumMod val="60000"/>
                    <a:shade val="93000"/>
                    <a:satMod val="130000"/>
                  </a:schemeClr>
                </a:gs>
                <a:gs pos="100000">
                  <a:schemeClr val="accent6">
                    <a:lumMod val="60000"/>
                    <a:shade val="94000"/>
                    <a:satMod val="135000"/>
                  </a:schemeClr>
                </a:gs>
              </a:gsLst>
              <a:lin ang="16200000" scaled="0"/>
            </a:gradFill>
            <a:ln>
              <a:noFill/>
            </a:ln>
            <a:effectLst>
              <a:outerShdw blurRad="40000" dist="23000" dir="5400000" rotWithShape="0">
                <a:srgbClr val="000000">
                  <a:alpha val="35000"/>
                </a:srgbClr>
              </a:outerShdw>
            </a:effectLst>
          </c:spPr>
          <c:invertIfNegative val="0"/>
          <c:cat>
            <c:numRef>
              <c:f>Metas!$C$47:$F$47</c:f>
              <c:numCache>
                <c:formatCode>General</c:formatCode>
                <c:ptCount val="4"/>
                <c:pt idx="0">
                  <c:v>2015.0</c:v>
                </c:pt>
                <c:pt idx="1">
                  <c:v>2016.0</c:v>
                </c:pt>
                <c:pt idx="2">
                  <c:v>2017.0</c:v>
                </c:pt>
                <c:pt idx="3">
                  <c:v>2018.0</c:v>
                </c:pt>
              </c:numCache>
            </c:numRef>
          </c:cat>
          <c:val>
            <c:numRef>
              <c:f>Metas!$C$54:$F$54</c:f>
            </c:numRef>
          </c:val>
          <c:extLst xmlns:c16r2="http://schemas.microsoft.com/office/drawing/2015/06/chart">
            <c:ext xmlns:c16="http://schemas.microsoft.com/office/drawing/2014/chart" uri="{C3380CC4-5D6E-409C-BE32-E72D297353CC}">
              <c16:uniqueId val="{00000003-4021-407E-A984-5B7F4262F9E7}"/>
            </c:ext>
          </c:extLst>
        </c:ser>
        <c:ser>
          <c:idx val="4"/>
          <c:order val="4"/>
          <c:tx>
            <c:strRef>
              <c:f>Metas!$B$53</c:f>
              <c:strCache>
                <c:ptCount val="1"/>
                <c:pt idx="0">
                  <c:v>Programa 15</c:v>
                </c:pt>
              </c:strCache>
            </c:strRef>
          </c:tx>
          <c:spPr>
            <a:gradFill rotWithShape="1">
              <a:gsLst>
                <a:gs pos="0">
                  <a:schemeClr val="accent4">
                    <a:lumMod val="60000"/>
                    <a:shade val="51000"/>
                    <a:satMod val="130000"/>
                  </a:schemeClr>
                </a:gs>
                <a:gs pos="80000">
                  <a:schemeClr val="accent4">
                    <a:lumMod val="60000"/>
                    <a:shade val="93000"/>
                    <a:satMod val="130000"/>
                  </a:schemeClr>
                </a:gs>
                <a:gs pos="100000">
                  <a:schemeClr val="accent4">
                    <a:lumMod val="60000"/>
                    <a:shade val="94000"/>
                    <a:satMod val="135000"/>
                  </a:schemeClr>
                </a:gs>
              </a:gsLst>
              <a:lin ang="16200000" scaled="0"/>
            </a:gradFill>
            <a:ln>
              <a:noFill/>
            </a:ln>
            <a:effectLst>
              <a:outerShdw blurRad="40000" dist="23000" dir="5400000" rotWithShape="0">
                <a:srgbClr val="000000">
                  <a:alpha val="35000"/>
                </a:srgbClr>
              </a:outerShdw>
            </a:effectLst>
          </c:spPr>
          <c:invertIfNegative val="0"/>
          <c:cat>
            <c:numRef>
              <c:f>Metas!$C$47:$F$47</c:f>
              <c:numCache>
                <c:formatCode>General</c:formatCode>
                <c:ptCount val="4"/>
                <c:pt idx="0">
                  <c:v>2015.0</c:v>
                </c:pt>
                <c:pt idx="1">
                  <c:v>2016.0</c:v>
                </c:pt>
                <c:pt idx="2">
                  <c:v>2017.0</c:v>
                </c:pt>
                <c:pt idx="3">
                  <c:v>2018.0</c:v>
                </c:pt>
              </c:numCache>
            </c:numRef>
          </c:cat>
          <c:val>
            <c:numRef>
              <c:f>Metas!$C$53:$F$53</c:f>
            </c:numRef>
          </c:val>
          <c:extLst xmlns:c16r2="http://schemas.microsoft.com/office/drawing/2015/06/chart">
            <c:ext xmlns:c16="http://schemas.microsoft.com/office/drawing/2014/chart" uri="{C3380CC4-5D6E-409C-BE32-E72D297353CC}">
              <c16:uniqueId val="{00000004-4021-407E-A984-5B7F4262F9E7}"/>
            </c:ext>
          </c:extLst>
        </c:ser>
        <c:ser>
          <c:idx val="3"/>
          <c:order val="5"/>
          <c:tx>
            <c:strRef>
              <c:f>Metas!$B$52</c:f>
              <c:strCache>
                <c:ptCount val="1"/>
                <c:pt idx="0">
                  <c:v>Programa 14</c:v>
                </c:pt>
              </c:strCache>
            </c:strRef>
          </c:tx>
          <c:spPr>
            <a:gradFill rotWithShape="1">
              <a:gsLst>
                <a:gs pos="0">
                  <a:schemeClr val="accent2">
                    <a:lumMod val="60000"/>
                    <a:shade val="51000"/>
                    <a:satMod val="130000"/>
                  </a:schemeClr>
                </a:gs>
                <a:gs pos="80000">
                  <a:schemeClr val="accent2">
                    <a:lumMod val="60000"/>
                    <a:shade val="93000"/>
                    <a:satMod val="130000"/>
                  </a:schemeClr>
                </a:gs>
                <a:gs pos="100000">
                  <a:schemeClr val="accent2">
                    <a:lumMod val="60000"/>
                    <a:shade val="94000"/>
                    <a:satMod val="135000"/>
                  </a:schemeClr>
                </a:gs>
              </a:gsLst>
              <a:lin ang="16200000" scaled="0"/>
            </a:gradFill>
            <a:ln>
              <a:noFill/>
            </a:ln>
            <a:effectLst>
              <a:outerShdw blurRad="40000" dist="23000" dir="5400000" rotWithShape="0">
                <a:srgbClr val="000000">
                  <a:alpha val="35000"/>
                </a:srgbClr>
              </a:outerShdw>
            </a:effectLst>
          </c:spPr>
          <c:invertIfNegative val="0"/>
          <c:cat>
            <c:numRef>
              <c:f>Metas!$C$47:$F$47</c:f>
              <c:numCache>
                <c:formatCode>General</c:formatCode>
                <c:ptCount val="4"/>
                <c:pt idx="0">
                  <c:v>2015.0</c:v>
                </c:pt>
                <c:pt idx="1">
                  <c:v>2016.0</c:v>
                </c:pt>
                <c:pt idx="2">
                  <c:v>2017.0</c:v>
                </c:pt>
                <c:pt idx="3">
                  <c:v>2018.0</c:v>
                </c:pt>
              </c:numCache>
            </c:numRef>
          </c:cat>
          <c:val>
            <c:numRef>
              <c:f>Metas!$C$52:$F$52</c:f>
            </c:numRef>
          </c:val>
          <c:extLst xmlns:c16r2="http://schemas.microsoft.com/office/drawing/2015/06/chart">
            <c:ext xmlns:c16="http://schemas.microsoft.com/office/drawing/2014/chart" uri="{C3380CC4-5D6E-409C-BE32-E72D297353CC}">
              <c16:uniqueId val="{00000005-4021-407E-A984-5B7F4262F9E7}"/>
            </c:ext>
          </c:extLst>
        </c:ser>
        <c:ser>
          <c:idx val="2"/>
          <c:order val="6"/>
          <c:tx>
            <c:strRef>
              <c:f>Metas!$B$51</c:f>
              <c:strCache>
                <c:ptCount val="1"/>
                <c:pt idx="0">
                  <c:v>13. Servicios Migratorios y Extranjería</c:v>
                </c:pt>
              </c:strCache>
            </c:strRef>
          </c:tx>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c:spPr>
          <c:invertIfNegative val="0"/>
          <c:cat>
            <c:numRef>
              <c:f>Metas!$C$47:$F$47</c:f>
              <c:numCache>
                <c:formatCode>General</c:formatCode>
                <c:ptCount val="4"/>
                <c:pt idx="0">
                  <c:v>2015.0</c:v>
                </c:pt>
                <c:pt idx="1">
                  <c:v>2016.0</c:v>
                </c:pt>
                <c:pt idx="2">
                  <c:v>2017.0</c:v>
                </c:pt>
                <c:pt idx="3">
                  <c:v>2018.0</c:v>
                </c:pt>
              </c:numCache>
            </c:numRef>
          </c:cat>
          <c:val>
            <c:numRef>
              <c:f>Metas!$C$51:$F$51</c:f>
              <c:numCache>
                <c:formatCode>_-* #,##0_-;\-* #,##0_-;_-* "-"??_-;_-@_-</c:formatCode>
                <c:ptCount val="4"/>
                <c:pt idx="0">
                  <c:v>6.19375E6</c:v>
                </c:pt>
                <c:pt idx="1">
                  <c:v>7.20952E6</c:v>
                </c:pt>
                <c:pt idx="2">
                  <c:v>7.832536E6</c:v>
                </c:pt>
                <c:pt idx="3">
                  <c:v>8.679512E6</c:v>
                </c:pt>
              </c:numCache>
            </c:numRef>
          </c:val>
          <c:extLst xmlns:c16r2="http://schemas.microsoft.com/office/drawing/2015/06/chart">
            <c:ext xmlns:c16="http://schemas.microsoft.com/office/drawing/2014/chart" uri="{C3380CC4-5D6E-409C-BE32-E72D297353CC}">
              <c16:uniqueId val="{00000006-4021-407E-A984-5B7F4262F9E7}"/>
            </c:ext>
          </c:extLst>
        </c:ser>
        <c:ser>
          <c:idx val="1"/>
          <c:order val="7"/>
          <c:tx>
            <c:strRef>
              <c:f>Metas!$B$50</c:f>
              <c:strCache>
                <c:ptCount val="1"/>
                <c:pt idx="0">
                  <c:v>12. Servicios de Custodia y Rehabilitación de Privados de Libertad</c:v>
                </c:pt>
              </c:strCache>
            </c:strRef>
          </c:tx>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solidFill>
                <a:schemeClr val="bg1"/>
              </a:solidFill>
            </a:ln>
            <a:effectLst>
              <a:outerShdw blurRad="40000" dist="23000" dir="5400000" rotWithShape="0">
                <a:srgbClr val="000000">
                  <a:alpha val="35000"/>
                </a:srgbClr>
              </a:outerShdw>
            </a:effectLst>
          </c:spPr>
          <c:invertIfNegative val="0"/>
          <c:cat>
            <c:numRef>
              <c:f>Metas!$C$47:$F$47</c:f>
              <c:numCache>
                <c:formatCode>General</c:formatCode>
                <c:ptCount val="4"/>
                <c:pt idx="0">
                  <c:v>2015.0</c:v>
                </c:pt>
                <c:pt idx="1">
                  <c:v>2016.0</c:v>
                </c:pt>
                <c:pt idx="2">
                  <c:v>2017.0</c:v>
                </c:pt>
                <c:pt idx="3">
                  <c:v>2018.0</c:v>
                </c:pt>
              </c:numCache>
            </c:numRef>
          </c:cat>
          <c:val>
            <c:numRef>
              <c:f>Metas!$C$50:$F$50</c:f>
              <c:numCache>
                <c:formatCode>_-* #,##0_-;\-* #,##0_-;_-* "-"??_-;_-@_-</c:formatCode>
                <c:ptCount val="4"/>
                <c:pt idx="0">
                  <c:v>8.498676E6</c:v>
                </c:pt>
                <c:pt idx="1">
                  <c:v>9.077895E6</c:v>
                </c:pt>
                <c:pt idx="2">
                  <c:v>7.417677E6</c:v>
                </c:pt>
                <c:pt idx="3">
                  <c:v>1.1013916E7</c:v>
                </c:pt>
              </c:numCache>
            </c:numRef>
          </c:val>
          <c:extLst xmlns:c16r2="http://schemas.microsoft.com/office/drawing/2015/06/chart">
            <c:ext xmlns:c16="http://schemas.microsoft.com/office/drawing/2014/chart" uri="{C3380CC4-5D6E-409C-BE32-E72D297353CC}">
              <c16:uniqueId val="{00000007-4021-407E-A984-5B7F4262F9E7}"/>
            </c:ext>
          </c:extLst>
        </c:ser>
        <c:ser>
          <c:idx val="0"/>
          <c:order val="8"/>
          <c:tx>
            <c:strRef>
              <c:f>Metas!$B$49</c:f>
              <c:strCache>
                <c:ptCount val="1"/>
                <c:pt idx="0">
                  <c:v>11. Servicios de Seguridad a las Personas y su Patrimonio</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solidFill>
                <a:schemeClr val="bg1"/>
              </a:solidFill>
            </a:ln>
            <a:effectLst>
              <a:outerShdw blurRad="40000" dist="23000" dir="5400000" rotWithShape="0">
                <a:srgbClr val="000000">
                  <a:alpha val="35000"/>
                </a:srgbClr>
              </a:outerShdw>
            </a:effectLst>
          </c:spPr>
          <c:invertIfNegative val="0"/>
          <c:cat>
            <c:numRef>
              <c:f>Metas!$C$47:$F$47</c:f>
              <c:numCache>
                <c:formatCode>General</c:formatCode>
                <c:ptCount val="4"/>
                <c:pt idx="0">
                  <c:v>2015.0</c:v>
                </c:pt>
                <c:pt idx="1">
                  <c:v>2016.0</c:v>
                </c:pt>
                <c:pt idx="2">
                  <c:v>2017.0</c:v>
                </c:pt>
                <c:pt idx="3">
                  <c:v>2018.0</c:v>
                </c:pt>
              </c:numCache>
            </c:numRef>
          </c:cat>
          <c:val>
            <c:numRef>
              <c:f>Metas!$C$49:$F$49</c:f>
              <c:numCache>
                <c:formatCode>_-* #,##0_-;\-* #,##0_-;_-* "-"??_-;_-@_-</c:formatCode>
                <c:ptCount val="4"/>
                <c:pt idx="0">
                  <c:v>3.658597E6</c:v>
                </c:pt>
                <c:pt idx="1">
                  <c:v>3.606108E6</c:v>
                </c:pt>
                <c:pt idx="2">
                  <c:v>9.591905E6</c:v>
                </c:pt>
                <c:pt idx="3">
                  <c:v>1.0677675E7</c:v>
                </c:pt>
              </c:numCache>
            </c:numRef>
          </c:val>
          <c:extLst xmlns:c16r2="http://schemas.microsoft.com/office/drawing/2015/06/chart">
            <c:ext xmlns:c16="http://schemas.microsoft.com/office/drawing/2014/chart" uri="{C3380CC4-5D6E-409C-BE32-E72D297353CC}">
              <c16:uniqueId val="{00000008-4021-407E-A984-5B7F4262F9E7}"/>
            </c:ext>
          </c:extLst>
        </c:ser>
        <c:dLbls>
          <c:showLegendKey val="0"/>
          <c:showVal val="0"/>
          <c:showCatName val="0"/>
          <c:showSerName val="0"/>
          <c:showPercent val="0"/>
          <c:showBubbleSize val="0"/>
        </c:dLbls>
        <c:gapWidth val="150"/>
        <c:overlap val="100"/>
        <c:axId val="398479472"/>
        <c:axId val="398481248"/>
      </c:barChart>
      <c:catAx>
        <c:axId val="398479472"/>
        <c:scaling>
          <c:orientation val="minMax"/>
        </c:scaling>
        <c:delete val="0"/>
        <c:axPos val="t"/>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2">
                    <a:lumMod val="75000"/>
                  </a:schemeClr>
                </a:solidFill>
                <a:latin typeface="+mn-lt"/>
                <a:ea typeface="+mn-ea"/>
                <a:cs typeface="+mn-cs"/>
              </a:defRPr>
            </a:pPr>
            <a:endParaRPr lang="es-ES_tradnl"/>
          </a:p>
        </c:txPr>
        <c:crossAx val="398481248"/>
        <c:crosses val="max"/>
        <c:auto val="1"/>
        <c:lblAlgn val="ctr"/>
        <c:lblOffset val="100"/>
        <c:noMultiLvlLbl val="0"/>
      </c:catAx>
      <c:valAx>
        <c:axId val="398481248"/>
        <c:scaling>
          <c:orientation val="minMax"/>
        </c:scaling>
        <c:delete val="0"/>
        <c:axPos val="l"/>
        <c:majorGridlines>
          <c:spPr>
            <a:ln w="9525" cap="flat" cmpd="sng" algn="ctr">
              <a:solidFill>
                <a:schemeClr val="tx2">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2">
                    <a:lumMod val="75000"/>
                  </a:schemeClr>
                </a:solidFill>
                <a:latin typeface="+mn-lt"/>
                <a:ea typeface="+mn-ea"/>
                <a:cs typeface="+mn-cs"/>
              </a:defRPr>
            </a:pPr>
            <a:endParaRPr lang="es-ES_tradnl"/>
          </a:p>
        </c:txPr>
        <c:crossAx val="398479472"/>
        <c:crosses val="autoZero"/>
        <c:crossBetween val="between"/>
      </c:valAx>
      <c:dTable>
        <c:showHorzBorder val="1"/>
        <c:showVertBorder val="1"/>
        <c:showOutline val="1"/>
        <c:showKeys val="1"/>
        <c:spPr>
          <a:noFill/>
          <a:ln w="9525">
            <a:solidFill>
              <a:schemeClr val="tx2">
                <a:lumMod val="15000"/>
                <a:lumOff val="85000"/>
              </a:schemeClr>
            </a:solidFill>
          </a:ln>
          <a:effectLst/>
        </c:spPr>
        <c:txPr>
          <a:bodyPr rot="0" spcFirstLastPara="1" vertOverflow="ellipsis" vert="horz" wrap="square" anchor="ctr" anchorCtr="1"/>
          <a:lstStyle/>
          <a:p>
            <a:pPr rtl="0">
              <a:defRPr sz="1000" b="0" i="0" u="none" strike="noStrike" kern="1200" baseline="0">
                <a:solidFill>
                  <a:schemeClr val="tx2">
                    <a:lumMod val="75000"/>
                  </a:schemeClr>
                </a:solidFill>
                <a:latin typeface="+mn-lt"/>
                <a:ea typeface="+mn-ea"/>
                <a:cs typeface="+mn-cs"/>
              </a:defRPr>
            </a:pPr>
            <a:endParaRPr lang="es-ES_tradnl"/>
          </a:p>
        </c:txPr>
      </c:dTable>
      <c:spPr>
        <a:noFill/>
        <a:ln>
          <a:noFill/>
        </a:ln>
        <a:effectLst/>
      </c:spPr>
    </c:plotArea>
    <c:plotVisOnly val="1"/>
    <c:dispBlanksAs val="gap"/>
    <c:showDLblsOverMax val="0"/>
  </c:chart>
  <c:spPr>
    <a:noFill/>
    <a:ln>
      <a:noFill/>
    </a:ln>
    <a:effectLst/>
  </c:spPr>
  <c:txPr>
    <a:bodyPr/>
    <a:lstStyle/>
    <a:p>
      <a:pPr>
        <a:defRPr sz="1000">
          <a:solidFill>
            <a:schemeClr val="tx2">
              <a:lumMod val="75000"/>
            </a:schemeClr>
          </a:solidFill>
        </a:defRPr>
      </a:pPr>
      <a:endParaRPr lang="es-ES_tradn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cap="all" spc="50" baseline="0">
                <a:solidFill>
                  <a:schemeClr val="tx2">
                    <a:lumMod val="75000"/>
                  </a:schemeClr>
                </a:solidFill>
                <a:latin typeface="+mn-lt"/>
                <a:ea typeface="+mn-ea"/>
                <a:cs typeface="+mn-cs"/>
              </a:defRPr>
            </a:pPr>
            <a:r>
              <a:rPr lang="es-GT" sz="1200"/>
              <a:t>Comportamiento por Programas </a:t>
            </a:r>
          </a:p>
          <a:p>
            <a:pPr>
              <a:defRPr sz="1200"/>
            </a:pPr>
            <a:r>
              <a:rPr lang="es-GT" sz="1200"/>
              <a:t>(En millones de Quetzales)</a:t>
            </a:r>
          </a:p>
        </c:rich>
      </c:tx>
      <c:layout>
        <c:manualLayout>
          <c:xMode val="edge"/>
          <c:yMode val="edge"/>
          <c:x val="0.334149222101053"/>
          <c:y val="0.0511049376847773"/>
        </c:manualLayout>
      </c:layout>
      <c:overlay val="0"/>
      <c:spPr>
        <a:noFill/>
        <a:ln>
          <a:noFill/>
        </a:ln>
        <a:effectLst/>
      </c:spPr>
      <c:txPr>
        <a:bodyPr rot="0" spcFirstLastPara="1" vertOverflow="ellipsis" vert="horz" wrap="square" anchor="ctr" anchorCtr="1"/>
        <a:lstStyle/>
        <a:p>
          <a:pPr>
            <a:defRPr sz="1200" b="1" i="0" u="none" strike="noStrike" kern="1200" cap="all" spc="50" baseline="0">
              <a:solidFill>
                <a:schemeClr val="tx2">
                  <a:lumMod val="75000"/>
                </a:schemeClr>
              </a:solidFill>
              <a:latin typeface="+mn-lt"/>
              <a:ea typeface="+mn-ea"/>
              <a:cs typeface="+mn-cs"/>
            </a:defRPr>
          </a:pPr>
          <a:endParaRPr lang="es-ES_tradnl"/>
        </a:p>
      </c:txPr>
    </c:title>
    <c:autoTitleDeleted val="0"/>
    <c:plotArea>
      <c:layout>
        <c:manualLayout>
          <c:layoutTarget val="inner"/>
          <c:xMode val="edge"/>
          <c:yMode val="edge"/>
          <c:x val="0.237557566207969"/>
          <c:y val="0.134167464446757"/>
          <c:w val="0.718390059977191"/>
          <c:h val="0.78207589316684"/>
        </c:manualLayout>
      </c:layout>
      <c:barChart>
        <c:barDir val="col"/>
        <c:grouping val="stacked"/>
        <c:varyColors val="0"/>
        <c:ser>
          <c:idx val="8"/>
          <c:order val="7"/>
          <c:tx>
            <c:strRef>
              <c:f>'Por programa (2)'!$F$2</c:f>
              <c:strCache>
                <c:ptCount val="1"/>
                <c:pt idx="0">
                  <c:v>13. Servicios Migratorios y Extranjería</c:v>
                </c:pt>
              </c:strCache>
            </c:strRef>
          </c:tx>
          <c:spPr>
            <a:solidFill>
              <a:schemeClr val="accent6">
                <a:lumMod val="80000"/>
                <a:lumOff val="20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2">
                        <a:lumMod val="75000"/>
                      </a:schemeClr>
                    </a:solidFill>
                    <a:latin typeface="+mn-lt"/>
                    <a:ea typeface="+mn-ea"/>
                    <a:cs typeface="+mn-cs"/>
                  </a:defRPr>
                </a:pPr>
                <a:endParaRPr lang="es-ES_tradnl"/>
              </a:p>
            </c:txPr>
            <c:dLblPos val="ctr"/>
            <c:showLegendKey val="0"/>
            <c:showVal val="1"/>
            <c:showCatName val="0"/>
            <c:showSerName val="0"/>
            <c:showPercent val="0"/>
            <c:showBubbleSize val="0"/>
            <c:separator> </c:separator>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'Por programa (2)'!$A$3:$A$6</c:f>
              <c:numCache>
                <c:formatCode>General</c:formatCode>
                <c:ptCount val="4"/>
                <c:pt idx="0">
                  <c:v>2015.0</c:v>
                </c:pt>
                <c:pt idx="1">
                  <c:v>2016.0</c:v>
                </c:pt>
                <c:pt idx="2">
                  <c:v>2017.0</c:v>
                </c:pt>
                <c:pt idx="3">
                  <c:v>2018.0</c:v>
                </c:pt>
              </c:numCache>
            </c:numRef>
          </c:cat>
          <c:val>
            <c:numRef>
              <c:f>'Por programa (2)'!$F$3:$F$6</c:f>
              <c:numCache>
                <c:formatCode>#,##0.0</c:formatCode>
                <c:ptCount val="4"/>
                <c:pt idx="0">
                  <c:v>161.11559283</c:v>
                </c:pt>
                <c:pt idx="1">
                  <c:v>127.14820077</c:v>
                </c:pt>
                <c:pt idx="2">
                  <c:v>116.96464229</c:v>
                </c:pt>
                <c:pt idx="3">
                  <c:v>110.66</c:v>
                </c:pt>
              </c:numCache>
            </c:numRef>
          </c:val>
          <c:extLst xmlns:c16r2="http://schemas.microsoft.com/office/drawing/2015/06/chart">
            <c:ext xmlns:c16="http://schemas.microsoft.com/office/drawing/2014/chart" uri="{C3380CC4-5D6E-409C-BE32-E72D297353CC}">
              <c16:uniqueId val="{00000000-BCC5-443A-9535-02D7FE02CD74}"/>
            </c:ext>
          </c:extLst>
        </c:ser>
        <c:ser>
          <c:idx val="9"/>
          <c:order val="8"/>
          <c:tx>
            <c:strRef>
              <c:f>'Por programa (2)'!$E$2</c:f>
              <c:strCache>
                <c:ptCount val="1"/>
                <c:pt idx="0">
                  <c:v>12. Servicios de Custodia y Rehabilitación de Privados de Libertad</c:v>
                </c:pt>
              </c:strCache>
            </c:strRef>
          </c:tx>
          <c:spPr>
            <a:solidFill>
              <a:schemeClr val="accent2">
                <a:lumMod val="80000"/>
                <a:alpha val="70000"/>
              </a:schemeClr>
            </a:solidFill>
            <a:ln>
              <a:solidFill>
                <a:schemeClr val="bg1"/>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2">
                        <a:lumMod val="75000"/>
                      </a:schemeClr>
                    </a:solidFill>
                    <a:latin typeface="+mn-lt"/>
                    <a:ea typeface="+mn-ea"/>
                    <a:cs typeface="+mn-cs"/>
                  </a:defRPr>
                </a:pPr>
                <a:endParaRPr lang="es-ES_tradnl"/>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'Por programa (2)'!$A$3:$A$6</c:f>
              <c:numCache>
                <c:formatCode>General</c:formatCode>
                <c:ptCount val="4"/>
                <c:pt idx="0">
                  <c:v>2015.0</c:v>
                </c:pt>
                <c:pt idx="1">
                  <c:v>2016.0</c:v>
                </c:pt>
                <c:pt idx="2">
                  <c:v>2017.0</c:v>
                </c:pt>
                <c:pt idx="3">
                  <c:v>2018.0</c:v>
                </c:pt>
              </c:numCache>
            </c:numRef>
          </c:cat>
          <c:val>
            <c:numRef>
              <c:f>'Por programa (2)'!$E$3:$E$6</c:f>
              <c:numCache>
                <c:formatCode>#,##0.0</c:formatCode>
                <c:ptCount val="4"/>
                <c:pt idx="0">
                  <c:v>401.83452809</c:v>
                </c:pt>
                <c:pt idx="1">
                  <c:v>439.16310081</c:v>
                </c:pt>
                <c:pt idx="2">
                  <c:v>482.30620862</c:v>
                </c:pt>
                <c:pt idx="3">
                  <c:v>602.30038</c:v>
                </c:pt>
              </c:numCache>
            </c:numRef>
          </c:val>
          <c:extLst xmlns:c16r2="http://schemas.microsoft.com/office/drawing/2015/06/chart">
            <c:ext xmlns:c16="http://schemas.microsoft.com/office/drawing/2014/chart" uri="{C3380CC4-5D6E-409C-BE32-E72D297353CC}">
              <c16:uniqueId val="{00000001-BCC5-443A-9535-02D7FE02CD74}"/>
            </c:ext>
          </c:extLst>
        </c:ser>
        <c:ser>
          <c:idx val="10"/>
          <c:order val="9"/>
          <c:tx>
            <c:strRef>
              <c:f>'Por programa (2)'!$D$2</c:f>
              <c:strCache>
                <c:ptCount val="1"/>
                <c:pt idx="0">
                  <c:v>11. Servicios de Seguridad a las Personas y su Patrimonio</c:v>
                </c:pt>
              </c:strCache>
            </c:strRef>
          </c:tx>
          <c:spPr>
            <a:solidFill>
              <a:schemeClr val="accent4">
                <a:lumMod val="80000"/>
                <a:alpha val="70000"/>
              </a:schemeClr>
            </a:solidFill>
            <a:ln>
              <a:solidFill>
                <a:schemeClr val="bg1"/>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2">
                        <a:lumMod val="75000"/>
                      </a:schemeClr>
                    </a:solidFill>
                    <a:latin typeface="+mn-lt"/>
                    <a:ea typeface="+mn-ea"/>
                    <a:cs typeface="+mn-cs"/>
                  </a:defRPr>
                </a:pPr>
                <a:endParaRPr lang="es-ES_tradnl"/>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'Por programa (2)'!$A$3:$A$6</c:f>
              <c:numCache>
                <c:formatCode>General</c:formatCode>
                <c:ptCount val="4"/>
                <c:pt idx="0">
                  <c:v>2015.0</c:v>
                </c:pt>
                <c:pt idx="1">
                  <c:v>2016.0</c:v>
                </c:pt>
                <c:pt idx="2">
                  <c:v>2017.0</c:v>
                </c:pt>
                <c:pt idx="3">
                  <c:v>2018.0</c:v>
                </c:pt>
              </c:numCache>
            </c:numRef>
          </c:cat>
          <c:val>
            <c:numRef>
              <c:f>'Por programa (2)'!$D$3:$D$6</c:f>
              <c:numCache>
                <c:formatCode>#,##0.0</c:formatCode>
                <c:ptCount val="4"/>
                <c:pt idx="0">
                  <c:v>2820.29485692</c:v>
                </c:pt>
                <c:pt idx="1">
                  <c:v>3198.17626926</c:v>
                </c:pt>
                <c:pt idx="2">
                  <c:v>3532.8516305</c:v>
                </c:pt>
                <c:pt idx="3">
                  <c:v>3841.736103</c:v>
                </c:pt>
              </c:numCache>
            </c:numRef>
          </c:val>
          <c:extLst xmlns:c16r2="http://schemas.microsoft.com/office/drawing/2015/06/chart">
            <c:ext xmlns:c16="http://schemas.microsoft.com/office/drawing/2014/chart" uri="{C3380CC4-5D6E-409C-BE32-E72D297353CC}">
              <c16:uniqueId val="{00000002-BCC5-443A-9535-02D7FE02CD74}"/>
            </c:ext>
          </c:extLst>
        </c:ser>
        <c:dLbls>
          <c:dLblPos val="inEnd"/>
          <c:showLegendKey val="0"/>
          <c:showVal val="1"/>
          <c:showCatName val="0"/>
          <c:showSerName val="0"/>
          <c:showPercent val="0"/>
          <c:showBubbleSize val="0"/>
        </c:dLbls>
        <c:gapWidth val="50"/>
        <c:overlap val="100"/>
        <c:axId val="399440640"/>
        <c:axId val="399304720"/>
        <c:extLst xmlns:c16r2="http://schemas.microsoft.com/office/drawing/2015/06/chart">
          <c:ext xmlns:c15="http://schemas.microsoft.com/office/drawing/2012/chart" uri="{02D57815-91ED-43cb-92C2-25804820EDAC}">
            <c15:filteredBarSeries>
              <c15:ser>
                <c:idx val="0"/>
                <c:order val="0"/>
                <c:tx>
                  <c:strRef>
                    <c:extLst xmlns:c16r2="http://schemas.microsoft.com/office/drawing/2015/06/chart">
                      <c:ext uri="{02D57815-91ED-43cb-92C2-25804820EDAC}">
                        <c15:formulaRef>
                          <c15:sqref>'Por programa (2)'!$N$2</c15:sqref>
                        </c15:formulaRef>
                      </c:ext>
                    </c:extLst>
                    <c:strCache>
                      <c:ptCount val="1"/>
                      <c:pt idx="0">
                        <c:v>No devengado</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2">
                              <a:lumMod val="75000"/>
                            </a:schemeClr>
                          </a:solidFill>
                          <a:latin typeface="+mn-lt"/>
                          <a:ea typeface="+mn-ea"/>
                          <a:cs typeface="+mn-cs"/>
                        </a:defRPr>
                      </a:pPr>
                      <a:endParaRPr lang="es-ES_tradnl"/>
                    </a:p>
                  </c:txPr>
                  <c:dLblPos val="inEnd"/>
                  <c:showLegendKey val="0"/>
                  <c:showVal val="1"/>
                  <c:showCatName val="0"/>
                  <c:showSerName val="0"/>
                  <c:showPercent val="0"/>
                  <c:showBubbleSize val="0"/>
                  <c:showLeaderLines val="0"/>
                  <c:extLst xmlns:c16r2="http://schemas.microsoft.com/office/drawing/2015/06/chart">
                    <c:ext uri="{CE6537A1-D6FC-4f65-9D91-7224C49458BB}">
                      <c15:showLeaderLines val="1"/>
                      <c15:leaderLines>
                        <c:spPr>
                          <a:ln w="9525">
                            <a:solidFill>
                              <a:schemeClr val="tx1">
                                <a:lumMod val="35000"/>
                                <a:lumOff val="65000"/>
                              </a:schemeClr>
                            </a:solidFill>
                          </a:ln>
                          <a:effectLst/>
                        </c:spPr>
                      </c15:leaderLines>
                    </c:ext>
                  </c:extLst>
                </c:dLbls>
                <c:cat>
                  <c:numRef>
                    <c:extLst xmlns:c16r2="http://schemas.microsoft.com/office/drawing/2015/06/chart">
                      <c:ext uri="{02D57815-91ED-43cb-92C2-25804820EDAC}">
                        <c15:formulaRef>
                          <c15:sqref>'Por programa (2)'!$A$3:$A$6</c15:sqref>
                        </c15:formulaRef>
                      </c:ext>
                    </c:extLst>
                    <c:numCache>
                      <c:formatCode>General</c:formatCode>
                      <c:ptCount val="4"/>
                      <c:pt idx="0">
                        <c:v>2015.0</c:v>
                      </c:pt>
                      <c:pt idx="1">
                        <c:v>2016.0</c:v>
                      </c:pt>
                      <c:pt idx="2">
                        <c:v>2017.0</c:v>
                      </c:pt>
                      <c:pt idx="3">
                        <c:v>2018.0</c:v>
                      </c:pt>
                    </c:numCache>
                  </c:numRef>
                </c:cat>
                <c:val>
                  <c:numRef>
                    <c:extLst xmlns:c16r2="http://schemas.microsoft.com/office/drawing/2015/06/chart">
                      <c:ext uri="{02D57815-91ED-43cb-92C2-25804820EDAC}">
                        <c15:formulaRef>
                          <c15:sqref>'Por programa (2)'!$N$3:$N$6</c15:sqref>
                        </c15:formulaRef>
                      </c:ext>
                    </c:extLst>
                    <c:numCache>
                      <c:formatCode>#,##0.0</c:formatCode>
                      <c:ptCount val="4"/>
                      <c:pt idx="0">
                        <c:v>660.67004492</c:v>
                      </c:pt>
                      <c:pt idx="1">
                        <c:v>519.87003824</c:v>
                      </c:pt>
                      <c:pt idx="2">
                        <c:v>586.1</c:v>
                      </c:pt>
                      <c:pt idx="3">
                        <c:v>0.0</c:v>
                      </c:pt>
                    </c:numCache>
                  </c:numRef>
                </c:val>
                <c:extLst xmlns:c16r2="http://schemas.microsoft.com/office/drawing/2015/06/chart">
                  <c:ext xmlns:c16="http://schemas.microsoft.com/office/drawing/2014/chart" uri="{C3380CC4-5D6E-409C-BE32-E72D297353CC}">
                    <c16:uniqueId val="{00000003-BCC5-443A-9535-02D7FE02CD74}"/>
                  </c:ext>
                </c:extLst>
              </c15:ser>
            </c15:filteredBarSeries>
            <c15:filteredBarSeries>
              <c15:ser>
                <c:idx val="1"/>
                <c:order val="1"/>
                <c:tx>
                  <c:strRef>
                    <c:extLst xmlns:c15="http://schemas.microsoft.com/office/drawing/2012/chart" xmlns:c16r2="http://schemas.microsoft.com/office/drawing/2015/06/chart">
                      <c:ext xmlns:c15="http://schemas.microsoft.com/office/drawing/2012/chart" uri="{02D57815-91ED-43cb-92C2-25804820EDAC}">
                        <c15:formulaRef>
                          <c15:sqref>'Por programa (2)'!$M$2</c15:sqref>
                        </c15:formulaRef>
                      </c:ext>
                    </c:extLst>
                    <c:strCache>
                      <c:ptCount val="1"/>
                      <c:pt idx="0">
                        <c:v>99. Partidas no Asignables a Programas</c:v>
                      </c:pt>
                    </c:strCache>
                  </c:strRef>
                </c:tx>
                <c:spPr>
                  <a:solidFill>
                    <a:schemeClr val="accent4">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2">
                              <a:lumMod val="75000"/>
                            </a:schemeClr>
                          </a:solidFill>
                          <a:latin typeface="+mn-lt"/>
                          <a:ea typeface="+mn-ea"/>
                          <a:cs typeface="+mn-cs"/>
                        </a:defRPr>
                      </a:pPr>
                      <a:endParaRPr lang="es-ES_tradnl"/>
                    </a:p>
                  </c:txPr>
                  <c:dLblPos val="inEnd"/>
                  <c:showLegendKey val="0"/>
                  <c:showVal val="1"/>
                  <c:showCatName val="0"/>
                  <c:showSerName val="0"/>
                  <c:showPercent val="0"/>
                  <c:showBubbleSize val="0"/>
                  <c:showLeaderLines val="0"/>
                  <c:extLst xmlns:c15="http://schemas.microsoft.com/office/drawing/2012/char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extLst xmlns:c15="http://schemas.microsoft.com/office/drawing/2012/chart" xmlns:c16r2="http://schemas.microsoft.com/office/drawing/2015/06/chart">
                      <c:ext xmlns:c15="http://schemas.microsoft.com/office/drawing/2012/chart" uri="{02D57815-91ED-43cb-92C2-25804820EDAC}">
                        <c15:formulaRef>
                          <c15:sqref>'Por programa (2)'!$A$3:$A$6</c15:sqref>
                        </c15:formulaRef>
                      </c:ext>
                    </c:extLst>
                    <c:numCache>
                      <c:formatCode>General</c:formatCode>
                      <c:ptCount val="4"/>
                      <c:pt idx="0">
                        <c:v>2015.0</c:v>
                      </c:pt>
                      <c:pt idx="1">
                        <c:v>2016.0</c:v>
                      </c:pt>
                      <c:pt idx="2">
                        <c:v>2017.0</c:v>
                      </c:pt>
                      <c:pt idx="3">
                        <c:v>2018.0</c:v>
                      </c:pt>
                    </c:numCache>
                  </c:numRef>
                </c:cat>
                <c:val>
                  <c:numRef>
                    <c:extLst xmlns:c15="http://schemas.microsoft.com/office/drawing/2012/chart" xmlns:c16r2="http://schemas.microsoft.com/office/drawing/2015/06/chart">
                      <c:ext xmlns:c15="http://schemas.microsoft.com/office/drawing/2012/chart" uri="{02D57815-91ED-43cb-92C2-25804820EDAC}">
                        <c15:formulaRef>
                          <c15:sqref>'Por programa (2)'!$M$3:$M$6</c15:sqref>
                        </c15:formulaRef>
                      </c:ext>
                    </c:extLst>
                    <c:numCache>
                      <c:formatCode>#,##0.0</c:formatCode>
                      <c:ptCount val="4"/>
                      <c:pt idx="0">
                        <c:v>16.01434333</c:v>
                      </c:pt>
                      <c:pt idx="1">
                        <c:v>16.8235962</c:v>
                      </c:pt>
                      <c:pt idx="2">
                        <c:v>16.54162805</c:v>
                      </c:pt>
                      <c:pt idx="3">
                        <c:v>16.8</c:v>
                      </c:pt>
                    </c:numCache>
                  </c:numRef>
                </c:val>
                <c:extLst xmlns:c15="http://schemas.microsoft.com/office/drawing/2012/chart" xmlns:c16r2="http://schemas.microsoft.com/office/drawing/2015/06/chart">
                  <c:ext xmlns:c16="http://schemas.microsoft.com/office/drawing/2014/chart" uri="{C3380CC4-5D6E-409C-BE32-E72D297353CC}">
                    <c16:uniqueId val="{00000004-BCC5-443A-9535-02D7FE02CD74}"/>
                  </c:ext>
                </c:extLst>
              </c15:ser>
            </c15:filteredBarSeries>
            <c15:filteredBarSeries>
              <c15:ser>
                <c:idx val="3"/>
                <c:order val="2"/>
                <c:tx>
                  <c:strRef>
                    <c:extLst xmlns:c15="http://schemas.microsoft.com/office/drawing/2012/chart" xmlns:c16r2="http://schemas.microsoft.com/office/drawing/2015/06/chart">
                      <c:ext xmlns:c15="http://schemas.microsoft.com/office/drawing/2012/chart" uri="{02D57815-91ED-43cb-92C2-25804820EDAC}">
                        <c15:formulaRef>
                          <c15:sqref>'Por programa (2)'!$K$2</c15:sqref>
                        </c15:formulaRef>
                      </c:ext>
                    </c:extLst>
                    <c:strCache>
                      <c:ptCount val="1"/>
                      <c:pt idx="0">
                        <c:v>18. Reducción del Indice de Homicidios</c:v>
                      </c:pt>
                    </c:strCache>
                  </c:strRef>
                </c:tx>
                <c:spPr>
                  <a:solidFill>
                    <a:schemeClr val="accent2">
                      <a:lumMod val="60000"/>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2">
                              <a:lumMod val="75000"/>
                            </a:schemeClr>
                          </a:solidFill>
                          <a:latin typeface="+mn-lt"/>
                          <a:ea typeface="+mn-ea"/>
                          <a:cs typeface="+mn-cs"/>
                        </a:defRPr>
                      </a:pPr>
                      <a:endParaRPr lang="es-ES_tradnl"/>
                    </a:p>
                  </c:txPr>
                  <c:dLblPos val="inEnd"/>
                  <c:showLegendKey val="0"/>
                  <c:showVal val="1"/>
                  <c:showCatName val="0"/>
                  <c:showSerName val="0"/>
                  <c:showPercent val="0"/>
                  <c:showBubbleSize val="0"/>
                  <c:showLeaderLines val="0"/>
                  <c:extLst xmlns:c15="http://schemas.microsoft.com/office/drawing/2012/char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extLst xmlns:c15="http://schemas.microsoft.com/office/drawing/2012/chart" xmlns:c16r2="http://schemas.microsoft.com/office/drawing/2015/06/chart">
                      <c:ext xmlns:c15="http://schemas.microsoft.com/office/drawing/2012/chart" uri="{02D57815-91ED-43cb-92C2-25804820EDAC}">
                        <c15:formulaRef>
                          <c15:sqref>'Por programa (2)'!$A$3:$A$6</c15:sqref>
                        </c15:formulaRef>
                      </c:ext>
                    </c:extLst>
                    <c:numCache>
                      <c:formatCode>General</c:formatCode>
                      <c:ptCount val="4"/>
                      <c:pt idx="0">
                        <c:v>2015.0</c:v>
                      </c:pt>
                      <c:pt idx="1">
                        <c:v>2016.0</c:v>
                      </c:pt>
                      <c:pt idx="2">
                        <c:v>2017.0</c:v>
                      </c:pt>
                      <c:pt idx="3">
                        <c:v>2018.0</c:v>
                      </c:pt>
                    </c:numCache>
                  </c:numRef>
                </c:cat>
                <c:val>
                  <c:numRef>
                    <c:extLst xmlns:c15="http://schemas.microsoft.com/office/drawing/2012/chart" xmlns:c16r2="http://schemas.microsoft.com/office/drawing/2015/06/chart">
                      <c:ext xmlns:c15="http://schemas.microsoft.com/office/drawing/2012/chart" uri="{02D57815-91ED-43cb-92C2-25804820EDAC}">
                        <c15:formulaRef>
                          <c15:sqref>'Por programa (2)'!$K$3:$K$6</c15:sqref>
                        </c15:formulaRef>
                      </c:ext>
                    </c:extLst>
                    <c:numCache>
                      <c:formatCode>#,##0.0</c:formatCode>
                      <c:ptCount val="4"/>
                      <c:pt idx="0">
                        <c:v>39.55019548</c:v>
                      </c:pt>
                      <c:pt idx="1">
                        <c:v>37.59709354</c:v>
                      </c:pt>
                      <c:pt idx="2">
                        <c:v>0.0</c:v>
                      </c:pt>
                      <c:pt idx="3">
                        <c:v>0.0</c:v>
                      </c:pt>
                    </c:numCache>
                  </c:numRef>
                </c:val>
                <c:extLst xmlns:c15="http://schemas.microsoft.com/office/drawing/2012/chart" xmlns:c16r2="http://schemas.microsoft.com/office/drawing/2015/06/chart">
                  <c:ext xmlns:c16="http://schemas.microsoft.com/office/drawing/2014/chart" uri="{C3380CC4-5D6E-409C-BE32-E72D297353CC}">
                    <c16:uniqueId val="{00000005-BCC5-443A-9535-02D7FE02CD74}"/>
                  </c:ext>
                </c:extLst>
              </c15:ser>
            </c15:filteredBarSeries>
            <c15:filteredBarSeries>
              <c15:ser>
                <c:idx val="4"/>
                <c:order val="3"/>
                <c:tx>
                  <c:strRef>
                    <c:extLst xmlns:c15="http://schemas.microsoft.com/office/drawing/2012/chart" xmlns:c16r2="http://schemas.microsoft.com/office/drawing/2015/06/chart">
                      <c:ext xmlns:c15="http://schemas.microsoft.com/office/drawing/2012/chart" uri="{02D57815-91ED-43cb-92C2-25804820EDAC}">
                        <c15:formulaRef>
                          <c15:sqref>'Por programa (2)'!$J$2</c15:sqref>
                        </c15:formulaRef>
                      </c:ext>
                    </c:extLst>
                    <c:strCache>
                      <c:ptCount val="1"/>
                      <c:pt idx="0">
                        <c:v>17. Prevención de Hechos Delictivos contra el Patrimonio</c:v>
                      </c:pt>
                    </c:strCache>
                  </c:strRef>
                </c:tx>
                <c:spPr>
                  <a:solidFill>
                    <a:schemeClr val="accent4">
                      <a:lumMod val="60000"/>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2">
                              <a:lumMod val="75000"/>
                            </a:schemeClr>
                          </a:solidFill>
                          <a:latin typeface="+mn-lt"/>
                          <a:ea typeface="+mn-ea"/>
                          <a:cs typeface="+mn-cs"/>
                        </a:defRPr>
                      </a:pPr>
                      <a:endParaRPr lang="es-ES_tradnl"/>
                    </a:p>
                  </c:txPr>
                  <c:dLblPos val="inEnd"/>
                  <c:showLegendKey val="0"/>
                  <c:showVal val="1"/>
                  <c:showCatName val="0"/>
                  <c:showSerName val="0"/>
                  <c:showPercent val="0"/>
                  <c:showBubbleSize val="0"/>
                  <c:showLeaderLines val="0"/>
                  <c:extLst xmlns:c15="http://schemas.microsoft.com/office/drawing/2012/char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extLst xmlns:c15="http://schemas.microsoft.com/office/drawing/2012/chart" xmlns:c16r2="http://schemas.microsoft.com/office/drawing/2015/06/chart">
                      <c:ext xmlns:c15="http://schemas.microsoft.com/office/drawing/2012/chart" uri="{02D57815-91ED-43cb-92C2-25804820EDAC}">
                        <c15:formulaRef>
                          <c15:sqref>'Por programa (2)'!$A$3:$A$6</c15:sqref>
                        </c15:formulaRef>
                      </c:ext>
                    </c:extLst>
                    <c:numCache>
                      <c:formatCode>General</c:formatCode>
                      <c:ptCount val="4"/>
                      <c:pt idx="0">
                        <c:v>2015.0</c:v>
                      </c:pt>
                      <c:pt idx="1">
                        <c:v>2016.0</c:v>
                      </c:pt>
                      <c:pt idx="2">
                        <c:v>2017.0</c:v>
                      </c:pt>
                      <c:pt idx="3">
                        <c:v>2018.0</c:v>
                      </c:pt>
                    </c:numCache>
                  </c:numRef>
                </c:cat>
                <c:val>
                  <c:numRef>
                    <c:extLst xmlns:c15="http://schemas.microsoft.com/office/drawing/2012/chart" xmlns:c16r2="http://schemas.microsoft.com/office/drawing/2015/06/chart">
                      <c:ext xmlns:c15="http://schemas.microsoft.com/office/drawing/2012/chart" uri="{02D57815-91ED-43cb-92C2-25804820EDAC}">
                        <c15:formulaRef>
                          <c15:sqref>'Por programa (2)'!$J$3:$J$6</c15:sqref>
                        </c15:formulaRef>
                      </c:ext>
                    </c:extLst>
                    <c:numCache>
                      <c:formatCode>#,##0.0</c:formatCode>
                      <c:ptCount val="4"/>
                      <c:pt idx="0">
                        <c:v>27.83554428</c:v>
                      </c:pt>
                      <c:pt idx="1">
                        <c:v>22.523</c:v>
                      </c:pt>
                      <c:pt idx="2">
                        <c:v>0.0</c:v>
                      </c:pt>
                      <c:pt idx="3">
                        <c:v>0.0</c:v>
                      </c:pt>
                    </c:numCache>
                  </c:numRef>
                </c:val>
                <c:extLst xmlns:c15="http://schemas.microsoft.com/office/drawing/2012/chart" xmlns:c16r2="http://schemas.microsoft.com/office/drawing/2015/06/chart">
                  <c:ext xmlns:c16="http://schemas.microsoft.com/office/drawing/2014/chart" uri="{C3380CC4-5D6E-409C-BE32-E72D297353CC}">
                    <c16:uniqueId val="{00000006-BCC5-443A-9535-02D7FE02CD74}"/>
                  </c:ext>
                </c:extLst>
              </c15:ser>
            </c15:filteredBarSeries>
            <c15:filteredBarSeries>
              <c15:ser>
                <c:idx val="5"/>
                <c:order val="4"/>
                <c:tx>
                  <c:strRef>
                    <c:extLst xmlns:c15="http://schemas.microsoft.com/office/drawing/2012/chart" xmlns:c16r2="http://schemas.microsoft.com/office/drawing/2015/06/chart">
                      <c:ext xmlns:c15="http://schemas.microsoft.com/office/drawing/2012/chart" uri="{02D57815-91ED-43cb-92C2-25804820EDAC}">
                        <c15:formulaRef>
                          <c15:sqref>'Por programa (2)'!$I$2</c15:sqref>
                        </c15:formulaRef>
                      </c:ext>
                    </c:extLst>
                    <c:strCache>
                      <c:ptCount val="1"/>
                      <c:pt idx="0">
                        <c:v>16. Prevención de la Violencia y Organización Comunitaria</c:v>
                      </c:pt>
                    </c:strCache>
                  </c:strRef>
                </c:tx>
                <c:spPr>
                  <a:solidFill>
                    <a:schemeClr val="accent6">
                      <a:lumMod val="60000"/>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2">
                              <a:lumMod val="75000"/>
                            </a:schemeClr>
                          </a:solidFill>
                          <a:latin typeface="+mn-lt"/>
                          <a:ea typeface="+mn-ea"/>
                          <a:cs typeface="+mn-cs"/>
                        </a:defRPr>
                      </a:pPr>
                      <a:endParaRPr lang="es-ES_tradnl"/>
                    </a:p>
                  </c:txPr>
                  <c:dLblPos val="inEnd"/>
                  <c:showLegendKey val="0"/>
                  <c:showVal val="1"/>
                  <c:showCatName val="0"/>
                  <c:showSerName val="0"/>
                  <c:showPercent val="0"/>
                  <c:showBubbleSize val="0"/>
                  <c:showLeaderLines val="0"/>
                  <c:extLst xmlns:c15="http://schemas.microsoft.com/office/drawing/2012/char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extLst xmlns:c15="http://schemas.microsoft.com/office/drawing/2012/chart" xmlns:c16r2="http://schemas.microsoft.com/office/drawing/2015/06/chart">
                      <c:ext xmlns:c15="http://schemas.microsoft.com/office/drawing/2012/chart" uri="{02D57815-91ED-43cb-92C2-25804820EDAC}">
                        <c15:formulaRef>
                          <c15:sqref>'Por programa (2)'!$A$3:$A$6</c15:sqref>
                        </c15:formulaRef>
                      </c:ext>
                    </c:extLst>
                    <c:numCache>
                      <c:formatCode>General</c:formatCode>
                      <c:ptCount val="4"/>
                      <c:pt idx="0">
                        <c:v>2015.0</c:v>
                      </c:pt>
                      <c:pt idx="1">
                        <c:v>2016.0</c:v>
                      </c:pt>
                      <c:pt idx="2">
                        <c:v>2017.0</c:v>
                      </c:pt>
                      <c:pt idx="3">
                        <c:v>2018.0</c:v>
                      </c:pt>
                    </c:numCache>
                  </c:numRef>
                </c:cat>
                <c:val>
                  <c:numRef>
                    <c:extLst xmlns:c15="http://schemas.microsoft.com/office/drawing/2012/chart" xmlns:c16r2="http://schemas.microsoft.com/office/drawing/2015/06/chart">
                      <c:ext xmlns:c15="http://schemas.microsoft.com/office/drawing/2012/chart" uri="{02D57815-91ED-43cb-92C2-25804820EDAC}">
                        <c15:formulaRef>
                          <c15:sqref>'Por programa (2)'!$I$3:$I$6</c15:sqref>
                        </c15:formulaRef>
                      </c:ext>
                    </c:extLst>
                    <c:numCache>
                      <c:formatCode>#,##0.0</c:formatCode>
                      <c:ptCount val="4"/>
                      <c:pt idx="0">
                        <c:v>40.06299545</c:v>
                      </c:pt>
                      <c:pt idx="1">
                        <c:v>23.95625666999999</c:v>
                      </c:pt>
                      <c:pt idx="2">
                        <c:v>6.33406161</c:v>
                      </c:pt>
                      <c:pt idx="3">
                        <c:v>0.0</c:v>
                      </c:pt>
                    </c:numCache>
                  </c:numRef>
                </c:val>
                <c:extLst xmlns:c15="http://schemas.microsoft.com/office/drawing/2012/chart" xmlns:c16r2="http://schemas.microsoft.com/office/drawing/2015/06/chart">
                  <c:ext xmlns:c16="http://schemas.microsoft.com/office/drawing/2014/chart" uri="{C3380CC4-5D6E-409C-BE32-E72D297353CC}">
                    <c16:uniqueId val="{00000007-BCC5-443A-9535-02D7FE02CD74}"/>
                  </c:ext>
                </c:extLst>
              </c15:ser>
            </c15:filteredBarSeries>
            <c15:filteredBarSeries>
              <c15:ser>
                <c:idx val="6"/>
                <c:order val="5"/>
                <c:tx>
                  <c:strRef>
                    <c:extLst xmlns:c15="http://schemas.microsoft.com/office/drawing/2012/chart" xmlns:c16r2="http://schemas.microsoft.com/office/drawing/2015/06/chart">
                      <c:ext xmlns:c15="http://schemas.microsoft.com/office/drawing/2012/chart" uri="{02D57815-91ED-43cb-92C2-25804820EDAC}">
                        <c15:formulaRef>
                          <c15:sqref>'Por programa (2)'!$H$2</c15:sqref>
                        </c15:formulaRef>
                      </c:ext>
                    </c:extLst>
                    <c:strCache>
                      <c:ptCount val="1"/>
                      <c:pt idx="0">
                        <c:v>15. Servicios de Gobierno Departamental</c:v>
                      </c:pt>
                    </c:strCache>
                  </c:strRef>
                </c:tx>
                <c:spPr>
                  <a:solidFill>
                    <a:schemeClr val="accent2">
                      <a:lumMod val="80000"/>
                      <a:lumOff val="20000"/>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2">
                              <a:lumMod val="75000"/>
                            </a:schemeClr>
                          </a:solidFill>
                          <a:latin typeface="+mn-lt"/>
                          <a:ea typeface="+mn-ea"/>
                          <a:cs typeface="+mn-cs"/>
                        </a:defRPr>
                      </a:pPr>
                      <a:endParaRPr lang="es-ES_tradnl"/>
                    </a:p>
                  </c:txPr>
                  <c:dLblPos val="inEnd"/>
                  <c:showLegendKey val="0"/>
                  <c:showVal val="1"/>
                  <c:showCatName val="0"/>
                  <c:showSerName val="0"/>
                  <c:showPercent val="0"/>
                  <c:showBubbleSize val="0"/>
                  <c:showLeaderLines val="0"/>
                  <c:extLst xmlns:c15="http://schemas.microsoft.com/office/drawing/2012/char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extLst xmlns:c15="http://schemas.microsoft.com/office/drawing/2012/chart" xmlns:c16r2="http://schemas.microsoft.com/office/drawing/2015/06/chart">
                      <c:ext xmlns:c15="http://schemas.microsoft.com/office/drawing/2012/chart" uri="{02D57815-91ED-43cb-92C2-25804820EDAC}">
                        <c15:formulaRef>
                          <c15:sqref>'Por programa (2)'!$A$3:$A$6</c15:sqref>
                        </c15:formulaRef>
                      </c:ext>
                    </c:extLst>
                    <c:numCache>
                      <c:formatCode>General</c:formatCode>
                      <c:ptCount val="4"/>
                      <c:pt idx="0">
                        <c:v>2015.0</c:v>
                      </c:pt>
                      <c:pt idx="1">
                        <c:v>2016.0</c:v>
                      </c:pt>
                      <c:pt idx="2">
                        <c:v>2017.0</c:v>
                      </c:pt>
                      <c:pt idx="3">
                        <c:v>2018.0</c:v>
                      </c:pt>
                    </c:numCache>
                  </c:numRef>
                </c:cat>
                <c:val>
                  <c:numRef>
                    <c:extLst xmlns:c15="http://schemas.microsoft.com/office/drawing/2012/chart" xmlns:c16r2="http://schemas.microsoft.com/office/drawing/2015/06/chart">
                      <c:ext xmlns:c15="http://schemas.microsoft.com/office/drawing/2012/chart" uri="{02D57815-91ED-43cb-92C2-25804820EDAC}">
                        <c15:formulaRef>
                          <c15:sqref>'Por programa (2)'!$H$3:$H$6</c15:sqref>
                        </c15:formulaRef>
                      </c:ext>
                    </c:extLst>
                    <c:numCache>
                      <c:formatCode>#,##0.0</c:formatCode>
                      <c:ptCount val="4"/>
                      <c:pt idx="0">
                        <c:v>71.72924169</c:v>
                      </c:pt>
                      <c:pt idx="1">
                        <c:v>67.84426219</c:v>
                      </c:pt>
                      <c:pt idx="2">
                        <c:v>67.78477083999994</c:v>
                      </c:pt>
                      <c:pt idx="3">
                        <c:v>81.991</c:v>
                      </c:pt>
                    </c:numCache>
                  </c:numRef>
                </c:val>
                <c:extLst xmlns:c15="http://schemas.microsoft.com/office/drawing/2012/chart" xmlns:c16r2="http://schemas.microsoft.com/office/drawing/2015/06/chart">
                  <c:ext xmlns:c16="http://schemas.microsoft.com/office/drawing/2014/chart" uri="{C3380CC4-5D6E-409C-BE32-E72D297353CC}">
                    <c16:uniqueId val="{00000008-BCC5-443A-9535-02D7FE02CD74}"/>
                  </c:ext>
                </c:extLst>
              </c15:ser>
            </c15:filteredBarSeries>
            <c15:filteredBarSeries>
              <c15:ser>
                <c:idx val="7"/>
                <c:order val="6"/>
                <c:tx>
                  <c:strRef>
                    <c:extLst xmlns:c15="http://schemas.microsoft.com/office/drawing/2012/chart" xmlns:c16r2="http://schemas.microsoft.com/office/drawing/2015/06/chart">
                      <c:ext xmlns:c15="http://schemas.microsoft.com/office/drawing/2012/chart" uri="{02D57815-91ED-43cb-92C2-25804820EDAC}">
                        <c15:formulaRef>
                          <c15:sqref>'Por programa (2)'!$G$2</c15:sqref>
                        </c15:formulaRef>
                      </c:ext>
                    </c:extLst>
                    <c:strCache>
                      <c:ptCount val="1"/>
                      <c:pt idx="0">
                        <c:v>14. Servicios de Divulgación Oficial</c:v>
                      </c:pt>
                    </c:strCache>
                  </c:strRef>
                </c:tx>
                <c:spPr>
                  <a:solidFill>
                    <a:schemeClr val="accent4">
                      <a:lumMod val="80000"/>
                      <a:lumOff val="20000"/>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2">
                              <a:lumMod val="75000"/>
                            </a:schemeClr>
                          </a:solidFill>
                          <a:latin typeface="+mn-lt"/>
                          <a:ea typeface="+mn-ea"/>
                          <a:cs typeface="+mn-cs"/>
                        </a:defRPr>
                      </a:pPr>
                      <a:endParaRPr lang="es-ES_tradnl"/>
                    </a:p>
                  </c:txPr>
                  <c:dLblPos val="inEnd"/>
                  <c:showLegendKey val="0"/>
                  <c:showVal val="1"/>
                  <c:showCatName val="0"/>
                  <c:showSerName val="0"/>
                  <c:showPercent val="0"/>
                  <c:showBubbleSize val="0"/>
                  <c:showLeaderLines val="0"/>
                  <c:extLst xmlns:c15="http://schemas.microsoft.com/office/drawing/2012/char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extLst xmlns:c15="http://schemas.microsoft.com/office/drawing/2012/chart" xmlns:c16r2="http://schemas.microsoft.com/office/drawing/2015/06/chart">
                      <c:ext xmlns:c15="http://schemas.microsoft.com/office/drawing/2012/chart" uri="{02D57815-91ED-43cb-92C2-25804820EDAC}">
                        <c15:formulaRef>
                          <c15:sqref>'Por programa (2)'!$A$3:$A$6</c15:sqref>
                        </c15:formulaRef>
                      </c:ext>
                    </c:extLst>
                    <c:numCache>
                      <c:formatCode>General</c:formatCode>
                      <c:ptCount val="4"/>
                      <c:pt idx="0">
                        <c:v>2015.0</c:v>
                      </c:pt>
                      <c:pt idx="1">
                        <c:v>2016.0</c:v>
                      </c:pt>
                      <c:pt idx="2">
                        <c:v>2017.0</c:v>
                      </c:pt>
                      <c:pt idx="3">
                        <c:v>2018.0</c:v>
                      </c:pt>
                    </c:numCache>
                  </c:numRef>
                </c:cat>
                <c:val>
                  <c:numRef>
                    <c:extLst xmlns:c15="http://schemas.microsoft.com/office/drawing/2012/chart" xmlns:c16r2="http://schemas.microsoft.com/office/drawing/2015/06/chart">
                      <c:ext xmlns:c15="http://schemas.microsoft.com/office/drawing/2012/chart" uri="{02D57815-91ED-43cb-92C2-25804820EDAC}">
                        <c15:formulaRef>
                          <c15:sqref>'Por programa (2)'!$G$3:$G$6</c15:sqref>
                        </c15:formulaRef>
                      </c:ext>
                    </c:extLst>
                    <c:numCache>
                      <c:formatCode>#,##0.0</c:formatCode>
                      <c:ptCount val="4"/>
                      <c:pt idx="0">
                        <c:v>40.52626589</c:v>
                      </c:pt>
                      <c:pt idx="1">
                        <c:v>38.58532528</c:v>
                      </c:pt>
                      <c:pt idx="2">
                        <c:v>50.04840067</c:v>
                      </c:pt>
                      <c:pt idx="3">
                        <c:v>44.771672</c:v>
                      </c:pt>
                    </c:numCache>
                  </c:numRef>
                </c:val>
                <c:extLst xmlns:c15="http://schemas.microsoft.com/office/drawing/2012/chart" xmlns:c16r2="http://schemas.microsoft.com/office/drawing/2015/06/chart">
                  <c:ext xmlns:c16="http://schemas.microsoft.com/office/drawing/2014/chart" uri="{C3380CC4-5D6E-409C-BE32-E72D297353CC}">
                    <c16:uniqueId val="{00000009-BCC5-443A-9535-02D7FE02CD74}"/>
                  </c:ext>
                </c:extLst>
              </c15:ser>
            </c15:filteredBarSeries>
            <c15:filteredBarSeries>
              <c15:ser>
                <c:idx val="11"/>
                <c:order val="10"/>
                <c:tx>
                  <c:strRef>
                    <c:extLst xmlns:c15="http://schemas.microsoft.com/office/drawing/2012/chart" xmlns:c16r2="http://schemas.microsoft.com/office/drawing/2015/06/chart">
                      <c:ext xmlns:c15="http://schemas.microsoft.com/office/drawing/2012/chart" uri="{02D57815-91ED-43cb-92C2-25804820EDAC}">
                        <c15:formulaRef>
                          <c15:sqref>'Por programa (2)'!$C$2</c15:sqref>
                        </c15:formulaRef>
                      </c:ext>
                    </c:extLst>
                    <c:strCache>
                      <c:ptCount val="1"/>
                      <c:pt idx="0">
                        <c:v>3. Servicios de Inteligencia Civil</c:v>
                      </c:pt>
                    </c:strCache>
                  </c:strRef>
                </c:tx>
                <c:spPr>
                  <a:solidFill>
                    <a:schemeClr val="accent6">
                      <a:lumMod val="80000"/>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2">
                              <a:lumMod val="75000"/>
                            </a:schemeClr>
                          </a:solidFill>
                          <a:latin typeface="+mn-lt"/>
                          <a:ea typeface="+mn-ea"/>
                          <a:cs typeface="+mn-cs"/>
                        </a:defRPr>
                      </a:pPr>
                      <a:endParaRPr lang="es-ES_tradnl"/>
                    </a:p>
                  </c:txPr>
                  <c:dLblPos val="inEnd"/>
                  <c:showLegendKey val="0"/>
                  <c:showVal val="1"/>
                  <c:showCatName val="0"/>
                  <c:showSerName val="0"/>
                  <c:showPercent val="0"/>
                  <c:showBubbleSize val="0"/>
                  <c:showLeaderLines val="0"/>
                  <c:extLst xmlns:c15="http://schemas.microsoft.com/office/drawing/2012/char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extLst xmlns:c15="http://schemas.microsoft.com/office/drawing/2012/chart" xmlns:c16r2="http://schemas.microsoft.com/office/drawing/2015/06/chart">
                      <c:ext xmlns:c15="http://schemas.microsoft.com/office/drawing/2012/chart" uri="{02D57815-91ED-43cb-92C2-25804820EDAC}">
                        <c15:formulaRef>
                          <c15:sqref>'Por programa (2)'!$A$3:$A$6</c15:sqref>
                        </c15:formulaRef>
                      </c:ext>
                    </c:extLst>
                    <c:numCache>
                      <c:formatCode>General</c:formatCode>
                      <c:ptCount val="4"/>
                      <c:pt idx="0">
                        <c:v>2015.0</c:v>
                      </c:pt>
                      <c:pt idx="1">
                        <c:v>2016.0</c:v>
                      </c:pt>
                      <c:pt idx="2">
                        <c:v>2017.0</c:v>
                      </c:pt>
                      <c:pt idx="3">
                        <c:v>2018.0</c:v>
                      </c:pt>
                    </c:numCache>
                  </c:numRef>
                </c:cat>
                <c:val>
                  <c:numRef>
                    <c:extLst xmlns:c15="http://schemas.microsoft.com/office/drawing/2012/chart" xmlns:c16r2="http://schemas.microsoft.com/office/drawing/2015/06/chart">
                      <c:ext xmlns:c15="http://schemas.microsoft.com/office/drawing/2012/chart" uri="{02D57815-91ED-43cb-92C2-25804820EDAC}">
                        <c15:formulaRef>
                          <c15:sqref>'Por programa (2)'!$C$3:$C$6</c15:sqref>
                        </c15:formulaRef>
                      </c:ext>
                    </c:extLst>
                    <c:numCache>
                      <c:formatCode>#,##0.0</c:formatCode>
                      <c:ptCount val="4"/>
                      <c:pt idx="0">
                        <c:v>80.64100444</c:v>
                      </c:pt>
                      <c:pt idx="1">
                        <c:v>53.75486423</c:v>
                      </c:pt>
                      <c:pt idx="2">
                        <c:v>69.71294016999998</c:v>
                      </c:pt>
                      <c:pt idx="3">
                        <c:v>95.0</c:v>
                      </c:pt>
                    </c:numCache>
                  </c:numRef>
                </c:val>
                <c:extLst xmlns:c15="http://schemas.microsoft.com/office/drawing/2012/chart" xmlns:c16r2="http://schemas.microsoft.com/office/drawing/2015/06/chart">
                  <c:ext xmlns:c16="http://schemas.microsoft.com/office/drawing/2014/chart" uri="{C3380CC4-5D6E-409C-BE32-E72D297353CC}">
                    <c16:uniqueId val="{0000000A-BCC5-443A-9535-02D7FE02CD74}"/>
                  </c:ext>
                </c:extLst>
              </c15:ser>
            </c15:filteredBarSeries>
            <c15:filteredBarSeries>
              <c15:ser>
                <c:idx val="12"/>
                <c:order val="11"/>
                <c:tx>
                  <c:strRef>
                    <c:extLst xmlns:c15="http://schemas.microsoft.com/office/drawing/2012/chart" xmlns:c16r2="http://schemas.microsoft.com/office/drawing/2015/06/chart">
                      <c:ext xmlns:c15="http://schemas.microsoft.com/office/drawing/2012/chart" uri="{02D57815-91ED-43cb-92C2-25804820EDAC}">
                        <c15:formulaRef>
                          <c15:sqref>'Por programa (2)'!$B$2</c15:sqref>
                        </c15:formulaRef>
                      </c:ext>
                    </c:extLst>
                    <c:strCache>
                      <c:ptCount val="1"/>
                      <c:pt idx="0">
                        <c:v>1. Actividades Centrales</c:v>
                      </c:pt>
                    </c:strCache>
                  </c:strRef>
                </c:tx>
                <c:spPr>
                  <a:solidFill>
                    <a:schemeClr val="accent2">
                      <a:lumMod val="60000"/>
                      <a:lumOff val="40000"/>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2">
                              <a:lumMod val="75000"/>
                            </a:schemeClr>
                          </a:solidFill>
                          <a:latin typeface="+mn-lt"/>
                          <a:ea typeface="+mn-ea"/>
                          <a:cs typeface="+mn-cs"/>
                        </a:defRPr>
                      </a:pPr>
                      <a:endParaRPr lang="es-ES_tradnl"/>
                    </a:p>
                  </c:txPr>
                  <c:dLblPos val="inEnd"/>
                  <c:showLegendKey val="0"/>
                  <c:showVal val="1"/>
                  <c:showCatName val="0"/>
                  <c:showSerName val="0"/>
                  <c:showPercent val="0"/>
                  <c:showBubbleSize val="0"/>
                  <c:showLeaderLines val="0"/>
                  <c:extLst xmlns:c15="http://schemas.microsoft.com/office/drawing/2012/char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extLst xmlns:c15="http://schemas.microsoft.com/office/drawing/2012/chart" xmlns:c16r2="http://schemas.microsoft.com/office/drawing/2015/06/chart">
                      <c:ext xmlns:c15="http://schemas.microsoft.com/office/drawing/2012/chart" uri="{02D57815-91ED-43cb-92C2-25804820EDAC}">
                        <c15:formulaRef>
                          <c15:sqref>'Por programa (2)'!$A$3:$A$6</c15:sqref>
                        </c15:formulaRef>
                      </c:ext>
                    </c:extLst>
                    <c:numCache>
                      <c:formatCode>General</c:formatCode>
                      <c:ptCount val="4"/>
                      <c:pt idx="0">
                        <c:v>2015.0</c:v>
                      </c:pt>
                      <c:pt idx="1">
                        <c:v>2016.0</c:v>
                      </c:pt>
                      <c:pt idx="2">
                        <c:v>2017.0</c:v>
                      </c:pt>
                      <c:pt idx="3">
                        <c:v>2018.0</c:v>
                      </c:pt>
                    </c:numCache>
                  </c:numRef>
                </c:cat>
                <c:val>
                  <c:numRef>
                    <c:extLst xmlns:c15="http://schemas.microsoft.com/office/drawing/2012/chart" xmlns:c16r2="http://schemas.microsoft.com/office/drawing/2015/06/chart">
                      <c:ext xmlns:c15="http://schemas.microsoft.com/office/drawing/2012/chart" uri="{02D57815-91ED-43cb-92C2-25804820EDAC}">
                        <c15:formulaRef>
                          <c15:sqref>'Por programa (2)'!$B$3:$B$6</c15:sqref>
                        </c15:formulaRef>
                      </c:ext>
                    </c:extLst>
                    <c:numCache>
                      <c:formatCode>#,##0.0</c:formatCode>
                      <c:ptCount val="4"/>
                      <c:pt idx="0">
                        <c:v>206.0872706</c:v>
                      </c:pt>
                      <c:pt idx="1">
                        <c:v>107.92570672</c:v>
                      </c:pt>
                      <c:pt idx="2">
                        <c:v>104.88327973</c:v>
                      </c:pt>
                      <c:pt idx="3">
                        <c:v>263.5357729999997</c:v>
                      </c:pt>
                    </c:numCache>
                  </c:numRef>
                </c:val>
                <c:extLst xmlns:c15="http://schemas.microsoft.com/office/drawing/2012/chart" xmlns:c16r2="http://schemas.microsoft.com/office/drawing/2015/06/chart">
                  <c:ext xmlns:c16="http://schemas.microsoft.com/office/drawing/2014/chart" uri="{C3380CC4-5D6E-409C-BE32-E72D297353CC}">
                    <c16:uniqueId val="{0000000B-BCC5-443A-9535-02D7FE02CD74}"/>
                  </c:ext>
                </c:extLst>
              </c15:ser>
            </c15:filteredBarSeries>
          </c:ext>
        </c:extLst>
      </c:barChart>
      <c:catAx>
        <c:axId val="399440640"/>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200" b="1" i="0" u="none" strike="noStrike" kern="1200" baseline="0">
                <a:solidFill>
                  <a:schemeClr val="tx2">
                    <a:lumMod val="75000"/>
                  </a:schemeClr>
                </a:solidFill>
                <a:latin typeface="+mn-lt"/>
                <a:ea typeface="+mn-ea"/>
                <a:cs typeface="+mn-cs"/>
              </a:defRPr>
            </a:pPr>
            <a:endParaRPr lang="es-ES_tradnl"/>
          </a:p>
        </c:txPr>
        <c:crossAx val="399304720"/>
        <c:crosses val="autoZero"/>
        <c:auto val="1"/>
        <c:lblAlgn val="ctr"/>
        <c:lblOffset val="100"/>
        <c:noMultiLvlLbl val="0"/>
      </c:catAx>
      <c:valAx>
        <c:axId val="399304720"/>
        <c:scaling>
          <c:orientation val="minMax"/>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1200" b="1" i="0" u="none" strike="noStrike" kern="1200" baseline="0">
                <a:solidFill>
                  <a:schemeClr val="tx2">
                    <a:lumMod val="75000"/>
                  </a:schemeClr>
                </a:solidFill>
                <a:latin typeface="+mn-lt"/>
                <a:ea typeface="+mn-ea"/>
                <a:cs typeface="+mn-cs"/>
              </a:defRPr>
            </a:pPr>
            <a:endParaRPr lang="es-ES_tradnl"/>
          </a:p>
        </c:txPr>
        <c:crossAx val="399440640"/>
        <c:crosses val="autoZero"/>
        <c:crossBetween val="between"/>
      </c:valAx>
      <c:spPr>
        <a:noFill/>
        <a:ln>
          <a:noFill/>
        </a:ln>
        <a:effectLst/>
      </c:spPr>
    </c:plotArea>
    <c:legend>
      <c:legendPos val="l"/>
      <c:legendEntry>
        <c:idx val="0"/>
        <c:txPr>
          <a:bodyPr rot="0" spcFirstLastPara="1" vertOverflow="ellipsis" vert="horz" wrap="square" anchor="ctr" anchorCtr="1"/>
          <a:lstStyle/>
          <a:p>
            <a:pPr>
              <a:defRPr sz="1200" b="0" i="0" u="none" strike="noStrike" kern="1200" baseline="0">
                <a:solidFill>
                  <a:schemeClr val="tx2">
                    <a:lumMod val="75000"/>
                  </a:schemeClr>
                </a:solidFill>
                <a:latin typeface="+mn-lt"/>
                <a:ea typeface="+mn-ea"/>
                <a:cs typeface="+mn-cs"/>
              </a:defRPr>
            </a:pPr>
            <a:endParaRPr lang="es-ES_tradnl"/>
          </a:p>
        </c:txPr>
      </c:legendEntry>
      <c:legendEntry>
        <c:idx val="1"/>
        <c:txPr>
          <a:bodyPr rot="0" spcFirstLastPara="1" vertOverflow="ellipsis" vert="horz" wrap="square" anchor="ctr" anchorCtr="1"/>
          <a:lstStyle/>
          <a:p>
            <a:pPr>
              <a:defRPr sz="1200" b="0" i="0" u="none" strike="noStrike" kern="1200" baseline="0">
                <a:solidFill>
                  <a:schemeClr val="tx2">
                    <a:lumMod val="75000"/>
                  </a:schemeClr>
                </a:solidFill>
                <a:latin typeface="+mn-lt"/>
                <a:ea typeface="+mn-ea"/>
                <a:cs typeface="+mn-cs"/>
              </a:defRPr>
            </a:pPr>
            <a:endParaRPr lang="es-ES_tradnl"/>
          </a:p>
        </c:txPr>
      </c:legendEntry>
      <c:legendEntry>
        <c:idx val="2"/>
        <c:txPr>
          <a:bodyPr rot="0" spcFirstLastPara="1" vertOverflow="ellipsis" vert="horz" wrap="square" anchor="ctr" anchorCtr="1"/>
          <a:lstStyle/>
          <a:p>
            <a:pPr>
              <a:defRPr sz="1200" b="0" i="0" u="none" strike="noStrike" kern="1200" baseline="0">
                <a:solidFill>
                  <a:schemeClr val="tx2">
                    <a:lumMod val="75000"/>
                  </a:schemeClr>
                </a:solidFill>
                <a:latin typeface="+mn-lt"/>
                <a:ea typeface="+mn-ea"/>
                <a:cs typeface="+mn-cs"/>
              </a:defRPr>
            </a:pPr>
            <a:endParaRPr lang="es-ES_tradnl"/>
          </a:p>
        </c:txPr>
      </c:legendEntry>
      <c:layout>
        <c:manualLayout>
          <c:xMode val="edge"/>
          <c:yMode val="edge"/>
          <c:x val="0.0"/>
          <c:y val="0.178019562955255"/>
          <c:w val="0.187206918949933"/>
          <c:h val="0.773443773846687"/>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2">
                  <a:lumMod val="75000"/>
                </a:schemeClr>
              </a:solidFill>
              <a:latin typeface="+mn-lt"/>
              <a:ea typeface="+mn-ea"/>
              <a:cs typeface="+mn-cs"/>
            </a:defRPr>
          </a:pPr>
          <a:endParaRPr lang="es-ES_tradnl"/>
        </a:p>
      </c:txPr>
    </c:legend>
    <c:plotVisOnly val="1"/>
    <c:dispBlanksAs val="gap"/>
    <c:showDLblsOverMax val="0"/>
  </c:chart>
  <c:spPr>
    <a:noFill/>
    <a:ln>
      <a:noFill/>
    </a:ln>
    <a:effectLst/>
  </c:spPr>
  <c:txPr>
    <a:bodyPr/>
    <a:lstStyle/>
    <a:p>
      <a:pPr>
        <a:defRPr sz="1200" b="1">
          <a:solidFill>
            <a:schemeClr val="tx2">
              <a:lumMod val="75000"/>
            </a:schemeClr>
          </a:solidFill>
        </a:defRPr>
      </a:pPr>
      <a:endParaRPr lang="es-ES_tradn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0" normalizeH="0" baseline="0">
                <a:solidFill>
                  <a:schemeClr val="tx2">
                    <a:lumMod val="75000"/>
                  </a:schemeClr>
                </a:solidFill>
                <a:latin typeface="+mn-lt"/>
                <a:ea typeface="+mj-ea"/>
                <a:cs typeface="+mj-cs"/>
              </a:defRPr>
            </a:pPr>
            <a:r>
              <a:rPr lang="es-GT" sz="1600" dirty="0">
                <a:latin typeface="+mn-lt"/>
              </a:rPr>
              <a:t>Comportamiento por Programas </a:t>
            </a:r>
          </a:p>
          <a:p>
            <a:pPr>
              <a:defRPr sz="1600">
                <a:latin typeface="+mn-lt"/>
              </a:defRPr>
            </a:pPr>
            <a:r>
              <a:rPr lang="es-GT" sz="1600" dirty="0">
                <a:latin typeface="+mn-lt"/>
              </a:rPr>
              <a:t>(En millones de Quetzales)</a:t>
            </a:r>
          </a:p>
        </c:rich>
      </c:tx>
      <c:layout>
        <c:manualLayout>
          <c:xMode val="edge"/>
          <c:yMode val="edge"/>
          <c:x val="0.454928008672787"/>
          <c:y val="0.0120336602475487"/>
        </c:manualLayout>
      </c:layout>
      <c:overlay val="0"/>
      <c:spPr>
        <a:noFill/>
        <a:ln>
          <a:noFill/>
        </a:ln>
        <a:effectLst/>
      </c:spPr>
      <c:txPr>
        <a:bodyPr rot="0" spcFirstLastPara="1" vertOverflow="ellipsis" vert="horz" wrap="square" anchor="ctr" anchorCtr="1"/>
        <a:lstStyle/>
        <a:p>
          <a:pPr>
            <a:defRPr sz="1600" b="0" i="0" u="none" strike="noStrike" kern="1200" cap="none" spc="0" normalizeH="0" baseline="0">
              <a:solidFill>
                <a:schemeClr val="tx2">
                  <a:lumMod val="75000"/>
                </a:schemeClr>
              </a:solidFill>
              <a:latin typeface="+mn-lt"/>
              <a:ea typeface="+mj-ea"/>
              <a:cs typeface="+mj-cs"/>
            </a:defRPr>
          </a:pPr>
          <a:endParaRPr lang="es-ES_tradnl"/>
        </a:p>
      </c:txPr>
    </c:title>
    <c:autoTitleDeleted val="0"/>
    <c:plotArea>
      <c:layout>
        <c:manualLayout>
          <c:layoutTarget val="inner"/>
          <c:xMode val="edge"/>
          <c:yMode val="edge"/>
          <c:x val="0.289093151112597"/>
          <c:y val="0.127883996076008"/>
          <c:w val="0.710693750676015"/>
          <c:h val="0.801439624742041"/>
        </c:manualLayout>
      </c:layout>
      <c:barChart>
        <c:barDir val="col"/>
        <c:grouping val="stacked"/>
        <c:varyColors val="0"/>
        <c:ser>
          <c:idx val="7"/>
          <c:order val="0"/>
          <c:tx>
            <c:strRef>
              <c:f>'Otros programas'!$H$2</c:f>
              <c:strCache>
                <c:ptCount val="1"/>
                <c:pt idx="0">
                  <c:v>99. Partidas no Asignables a Programas</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2">
                        <a:lumMod val="75000"/>
                      </a:schemeClr>
                    </a:solidFill>
                    <a:latin typeface="+mn-lt"/>
                    <a:ea typeface="+mn-ea"/>
                    <a:cs typeface="+mn-cs"/>
                  </a:defRPr>
                </a:pPr>
                <a:endParaRPr lang="es-ES_tradnl"/>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'Otros programas'!$A$3:$A$6</c:f>
              <c:numCache>
                <c:formatCode>General</c:formatCode>
                <c:ptCount val="4"/>
                <c:pt idx="0">
                  <c:v>2015.0</c:v>
                </c:pt>
                <c:pt idx="1">
                  <c:v>2016.0</c:v>
                </c:pt>
                <c:pt idx="2">
                  <c:v>2017.0</c:v>
                </c:pt>
                <c:pt idx="3">
                  <c:v>2018.0</c:v>
                </c:pt>
              </c:numCache>
            </c:numRef>
          </c:cat>
          <c:val>
            <c:numRef>
              <c:f>'Otros programas'!$H$3:$H$6</c:f>
              <c:numCache>
                <c:formatCode>#,##0.0</c:formatCode>
                <c:ptCount val="4"/>
                <c:pt idx="0">
                  <c:v>16.01434333</c:v>
                </c:pt>
                <c:pt idx="1">
                  <c:v>16.8235962</c:v>
                </c:pt>
                <c:pt idx="2">
                  <c:v>16.54162805</c:v>
                </c:pt>
                <c:pt idx="3">
                  <c:v>16.8</c:v>
                </c:pt>
              </c:numCache>
            </c:numRef>
          </c:val>
          <c:extLst xmlns:c15="http://schemas.microsoft.com/office/drawing/2012/chart" xmlns:c16r2="http://schemas.microsoft.com/office/drawing/2015/06/chart">
            <c:ext xmlns:c16="http://schemas.microsoft.com/office/drawing/2014/chart" uri="{C3380CC4-5D6E-409C-BE32-E72D297353CC}">
              <c16:uniqueId val="{00000000-6BD8-4855-9A30-2E296E0256AA}"/>
            </c:ext>
          </c:extLst>
        </c:ser>
        <c:ser>
          <c:idx val="6"/>
          <c:order val="1"/>
          <c:tx>
            <c:strRef>
              <c:f>'Otros programas'!$G$2</c:f>
              <c:strCache>
                <c:ptCount val="1"/>
                <c:pt idx="0">
                  <c:v>96. Reconstrucción N7</c:v>
                </c:pt>
              </c:strCache>
            </c:strRef>
          </c:tx>
          <c:spPr>
            <a:solidFill>
              <a:schemeClr val="accent1">
                <a:lumMod val="60000"/>
              </a:schemeClr>
            </a:solidFill>
            <a:ln>
              <a:solidFill>
                <a:schemeClr val="bg1"/>
              </a:solidFill>
            </a:ln>
            <a:effectLst/>
          </c:spPr>
          <c:invertIfNegative val="0"/>
          <c:dPt>
            <c:idx val="0"/>
            <c:invertIfNegative val="0"/>
            <c:bubble3D val="0"/>
            <c:spPr>
              <a:solidFill>
                <a:schemeClr val="accent1">
                  <a:lumMod val="60000"/>
                </a:schemeClr>
              </a:solidFill>
              <a:ln w="9525">
                <a:solidFill>
                  <a:schemeClr val="bg1"/>
                </a:solidFill>
              </a:ln>
              <a:effectLst/>
            </c:spPr>
            <c:extLst xmlns:c16r2="http://schemas.microsoft.com/office/drawing/2015/06/chart">
              <c:ext xmlns:c16="http://schemas.microsoft.com/office/drawing/2014/chart" uri="{C3380CC4-5D6E-409C-BE32-E72D297353CC}">
                <c16:uniqueId val="{00000000-E531-4720-8FD7-1F8630E4E788}"/>
              </c:ext>
            </c:extLst>
          </c:dPt>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s-ES_tradnl"/>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'Otros programas'!$A$3:$A$6</c:f>
              <c:numCache>
                <c:formatCode>General</c:formatCode>
                <c:ptCount val="4"/>
                <c:pt idx="0">
                  <c:v>2015.0</c:v>
                </c:pt>
                <c:pt idx="1">
                  <c:v>2016.0</c:v>
                </c:pt>
                <c:pt idx="2">
                  <c:v>2017.0</c:v>
                </c:pt>
                <c:pt idx="3">
                  <c:v>2018.0</c:v>
                </c:pt>
              </c:numCache>
            </c:numRef>
          </c:cat>
          <c:val>
            <c:numRef>
              <c:f>'Otros programas'!$G$3:$G$6</c:f>
              <c:numCache>
                <c:formatCode>#,##0.0</c:formatCode>
                <c:ptCount val="4"/>
                <c:pt idx="0">
                  <c:v>7.111246079999997</c:v>
                </c:pt>
                <c:pt idx="1">
                  <c:v>27.07715509000001</c:v>
                </c:pt>
                <c:pt idx="2">
                  <c:v>16.38826681999998</c:v>
                </c:pt>
                <c:pt idx="3">
                  <c:v>0.0</c:v>
                </c:pt>
              </c:numCache>
            </c:numRef>
          </c:val>
          <c:extLst xmlns:c15="http://schemas.microsoft.com/office/drawing/2012/chart" xmlns:c16r2="http://schemas.microsoft.com/office/drawing/2015/06/chart">
            <c:ext xmlns:c16="http://schemas.microsoft.com/office/drawing/2014/chart" uri="{C3380CC4-5D6E-409C-BE32-E72D297353CC}">
              <c16:uniqueId val="{00000001-6BD8-4855-9A30-2E296E0256AA}"/>
            </c:ext>
          </c:extLst>
        </c:ser>
        <c:ser>
          <c:idx val="5"/>
          <c:order val="2"/>
          <c:tx>
            <c:strRef>
              <c:f>'Otros programas'!$F$2</c:f>
              <c:strCache>
                <c:ptCount val="1"/>
                <c:pt idx="0">
                  <c:v>16. Prevención de la Violencia y Organización Comunitaria</c:v>
                </c:pt>
              </c:strCache>
            </c:strRef>
          </c:tx>
          <c:spPr>
            <a:solidFill>
              <a:schemeClr val="accent6"/>
            </a:solidFill>
            <a:ln>
              <a:solidFill>
                <a:schemeClr val="bg1">
                  <a:lumMod val="95000"/>
                </a:schemeClr>
              </a:solid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s-ES_tradnl"/>
              </a:p>
            </c:txPr>
            <c:dLblPos val="ctr"/>
            <c:showLegendKey val="0"/>
            <c:showVal val="1"/>
            <c:showCatName val="0"/>
            <c:showSerName val="0"/>
            <c:showPercent val="0"/>
            <c:showBubbleSize val="0"/>
            <c:separator> </c:separator>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'Otros programas'!$A$3:$A$6</c:f>
              <c:numCache>
                <c:formatCode>General</c:formatCode>
                <c:ptCount val="4"/>
                <c:pt idx="0">
                  <c:v>2015.0</c:v>
                </c:pt>
                <c:pt idx="1">
                  <c:v>2016.0</c:v>
                </c:pt>
                <c:pt idx="2">
                  <c:v>2017.0</c:v>
                </c:pt>
                <c:pt idx="3">
                  <c:v>2018.0</c:v>
                </c:pt>
              </c:numCache>
            </c:numRef>
          </c:cat>
          <c:val>
            <c:numRef>
              <c:f>'Otros programas'!$F$3:$F$6</c:f>
              <c:numCache>
                <c:formatCode>#,##0.0</c:formatCode>
                <c:ptCount val="4"/>
                <c:pt idx="0">
                  <c:v>40.06299545</c:v>
                </c:pt>
                <c:pt idx="1">
                  <c:v>23.95625666999999</c:v>
                </c:pt>
                <c:pt idx="2">
                  <c:v>6.33406161</c:v>
                </c:pt>
                <c:pt idx="3">
                  <c:v>0.0</c:v>
                </c:pt>
              </c:numCache>
            </c:numRef>
          </c:val>
          <c:extLst xmlns:c15="http://schemas.microsoft.com/office/drawing/2012/chart" xmlns:c16r2="http://schemas.microsoft.com/office/drawing/2015/06/chart">
            <c:ext xmlns:c16="http://schemas.microsoft.com/office/drawing/2014/chart" uri="{C3380CC4-5D6E-409C-BE32-E72D297353CC}">
              <c16:uniqueId val="{00000002-6BD8-4855-9A30-2E296E0256AA}"/>
            </c:ext>
          </c:extLst>
        </c:ser>
        <c:ser>
          <c:idx val="4"/>
          <c:order val="3"/>
          <c:tx>
            <c:strRef>
              <c:f>'Otros programas'!$E$2</c:f>
              <c:strCache>
                <c:ptCount val="1"/>
                <c:pt idx="0">
                  <c:v>15. Servicios de Gobierno Departamental</c:v>
                </c:pt>
              </c:strCache>
            </c:strRef>
          </c:tx>
          <c:spPr>
            <a:solidFill>
              <a:schemeClr val="accent5"/>
            </a:solidFill>
            <a:ln>
              <a:solidFill>
                <a:schemeClr val="bg1"/>
              </a:solid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2">
                        <a:lumMod val="75000"/>
                      </a:schemeClr>
                    </a:solidFill>
                    <a:latin typeface="+mn-lt"/>
                    <a:ea typeface="+mn-ea"/>
                    <a:cs typeface="+mn-cs"/>
                  </a:defRPr>
                </a:pPr>
                <a:endParaRPr lang="es-ES_tradnl"/>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'Otros programas'!$A$3:$A$6</c:f>
              <c:numCache>
                <c:formatCode>General</c:formatCode>
                <c:ptCount val="4"/>
                <c:pt idx="0">
                  <c:v>2015.0</c:v>
                </c:pt>
                <c:pt idx="1">
                  <c:v>2016.0</c:v>
                </c:pt>
                <c:pt idx="2">
                  <c:v>2017.0</c:v>
                </c:pt>
                <c:pt idx="3">
                  <c:v>2018.0</c:v>
                </c:pt>
              </c:numCache>
            </c:numRef>
          </c:cat>
          <c:val>
            <c:numRef>
              <c:f>'Otros programas'!$E$3:$E$6</c:f>
              <c:numCache>
                <c:formatCode>#,##0.0</c:formatCode>
                <c:ptCount val="4"/>
                <c:pt idx="0">
                  <c:v>71.72924169</c:v>
                </c:pt>
                <c:pt idx="1">
                  <c:v>67.84426219</c:v>
                </c:pt>
                <c:pt idx="2">
                  <c:v>67.78477083999994</c:v>
                </c:pt>
                <c:pt idx="3">
                  <c:v>81.991</c:v>
                </c:pt>
              </c:numCache>
            </c:numRef>
          </c:val>
          <c:extLst xmlns:c15="http://schemas.microsoft.com/office/drawing/2012/chart" xmlns:c16r2="http://schemas.microsoft.com/office/drawing/2015/06/chart">
            <c:ext xmlns:c16="http://schemas.microsoft.com/office/drawing/2014/chart" uri="{C3380CC4-5D6E-409C-BE32-E72D297353CC}">
              <c16:uniqueId val="{00000003-6BD8-4855-9A30-2E296E0256AA}"/>
            </c:ext>
          </c:extLst>
        </c:ser>
        <c:ser>
          <c:idx val="3"/>
          <c:order val="4"/>
          <c:tx>
            <c:strRef>
              <c:f>'Otros programas'!$D$2</c:f>
              <c:strCache>
                <c:ptCount val="1"/>
                <c:pt idx="0">
                  <c:v>14. Servicios de Divulgación Oficial</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ES_tradnl"/>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'Otros programas'!$A$3:$A$6</c:f>
              <c:numCache>
                <c:formatCode>General</c:formatCode>
                <c:ptCount val="4"/>
                <c:pt idx="0">
                  <c:v>2015.0</c:v>
                </c:pt>
                <c:pt idx="1">
                  <c:v>2016.0</c:v>
                </c:pt>
                <c:pt idx="2">
                  <c:v>2017.0</c:v>
                </c:pt>
                <c:pt idx="3">
                  <c:v>2018.0</c:v>
                </c:pt>
              </c:numCache>
            </c:numRef>
          </c:cat>
          <c:val>
            <c:numRef>
              <c:f>'Otros programas'!$D$3:$D$6</c:f>
              <c:numCache>
                <c:formatCode>#,##0.0</c:formatCode>
                <c:ptCount val="4"/>
                <c:pt idx="0">
                  <c:v>40.52626589</c:v>
                </c:pt>
                <c:pt idx="1">
                  <c:v>38.58532528</c:v>
                </c:pt>
                <c:pt idx="2">
                  <c:v>50.04840067</c:v>
                </c:pt>
                <c:pt idx="3">
                  <c:v>44.771672</c:v>
                </c:pt>
              </c:numCache>
            </c:numRef>
          </c:val>
          <c:extLst xmlns:c15="http://schemas.microsoft.com/office/drawing/2012/chart" xmlns:c16r2="http://schemas.microsoft.com/office/drawing/2015/06/chart">
            <c:ext xmlns:c16="http://schemas.microsoft.com/office/drawing/2014/chart" uri="{C3380CC4-5D6E-409C-BE32-E72D297353CC}">
              <c16:uniqueId val="{00000004-6BD8-4855-9A30-2E296E0256AA}"/>
            </c:ext>
          </c:extLst>
        </c:ser>
        <c:ser>
          <c:idx val="1"/>
          <c:order val="5"/>
          <c:tx>
            <c:strRef>
              <c:f>'Otros programas'!$C$2</c:f>
              <c:strCache>
                <c:ptCount val="1"/>
                <c:pt idx="0">
                  <c:v>3. Servicios de Inteligencia Civil</c:v>
                </c:pt>
              </c:strCache>
            </c:strRef>
          </c:tx>
          <c:spPr>
            <a:solidFill>
              <a:schemeClr val="accent2"/>
            </a:solidFill>
            <a:ln>
              <a:solidFill>
                <a:schemeClr val="bg1"/>
              </a:solid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ES_tradnl"/>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'Otros programas'!$A$3:$A$6</c:f>
              <c:numCache>
                <c:formatCode>General</c:formatCode>
                <c:ptCount val="4"/>
                <c:pt idx="0">
                  <c:v>2015.0</c:v>
                </c:pt>
                <c:pt idx="1">
                  <c:v>2016.0</c:v>
                </c:pt>
                <c:pt idx="2">
                  <c:v>2017.0</c:v>
                </c:pt>
                <c:pt idx="3">
                  <c:v>2018.0</c:v>
                </c:pt>
              </c:numCache>
            </c:numRef>
          </c:cat>
          <c:val>
            <c:numRef>
              <c:f>'Otros programas'!$C$3:$C$6</c:f>
              <c:numCache>
                <c:formatCode>#,##0.0</c:formatCode>
                <c:ptCount val="4"/>
                <c:pt idx="0">
                  <c:v>80.64100444</c:v>
                </c:pt>
                <c:pt idx="1">
                  <c:v>53.75486423</c:v>
                </c:pt>
                <c:pt idx="2">
                  <c:v>69.71294016999998</c:v>
                </c:pt>
                <c:pt idx="3">
                  <c:v>95.0</c:v>
                </c:pt>
              </c:numCache>
            </c:numRef>
          </c:val>
          <c:extLst xmlns:c15="http://schemas.microsoft.com/office/drawing/2012/chart" xmlns:c16r2="http://schemas.microsoft.com/office/drawing/2015/06/chart">
            <c:ext xmlns:c16="http://schemas.microsoft.com/office/drawing/2014/chart" uri="{C3380CC4-5D6E-409C-BE32-E72D297353CC}">
              <c16:uniqueId val="{00000005-6BD8-4855-9A30-2E296E0256AA}"/>
            </c:ext>
          </c:extLst>
        </c:ser>
        <c:ser>
          <c:idx val="0"/>
          <c:order val="6"/>
          <c:tx>
            <c:strRef>
              <c:f>'Otros programas'!$B$2</c:f>
              <c:strCache>
                <c:ptCount val="1"/>
                <c:pt idx="0">
                  <c:v>1. Actividades Centrales</c:v>
                </c:pt>
              </c:strCache>
            </c:strRef>
          </c:tx>
          <c:spPr>
            <a:solidFill>
              <a:schemeClr val="accent1"/>
            </a:solidFill>
            <a:ln>
              <a:solidFill>
                <a:schemeClr val="bg1"/>
              </a:solid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s-ES_tradnl"/>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'Otros programas'!$A$3:$A$6</c:f>
              <c:numCache>
                <c:formatCode>General</c:formatCode>
                <c:ptCount val="4"/>
                <c:pt idx="0">
                  <c:v>2015.0</c:v>
                </c:pt>
                <c:pt idx="1">
                  <c:v>2016.0</c:v>
                </c:pt>
                <c:pt idx="2">
                  <c:v>2017.0</c:v>
                </c:pt>
                <c:pt idx="3">
                  <c:v>2018.0</c:v>
                </c:pt>
              </c:numCache>
            </c:numRef>
          </c:cat>
          <c:val>
            <c:numRef>
              <c:f>'Otros programas'!$B$3:$B$6</c:f>
              <c:numCache>
                <c:formatCode>#,##0.0</c:formatCode>
                <c:ptCount val="4"/>
                <c:pt idx="0">
                  <c:v>206.0872706</c:v>
                </c:pt>
                <c:pt idx="1">
                  <c:v>107.92570672</c:v>
                </c:pt>
                <c:pt idx="2">
                  <c:v>104.88327973</c:v>
                </c:pt>
                <c:pt idx="3">
                  <c:v>263.5357729999997</c:v>
                </c:pt>
              </c:numCache>
            </c:numRef>
          </c:val>
          <c:extLst xmlns:c15="http://schemas.microsoft.com/office/drawing/2012/chart" xmlns:c16r2="http://schemas.microsoft.com/office/drawing/2015/06/chart">
            <c:ext xmlns:c16="http://schemas.microsoft.com/office/drawing/2014/chart" uri="{C3380CC4-5D6E-409C-BE32-E72D297353CC}">
              <c16:uniqueId val="{00000006-6BD8-4855-9A30-2E296E0256AA}"/>
            </c:ext>
          </c:extLst>
        </c:ser>
        <c:dLbls>
          <c:showLegendKey val="0"/>
          <c:showVal val="0"/>
          <c:showCatName val="0"/>
          <c:showSerName val="0"/>
          <c:showPercent val="0"/>
          <c:showBubbleSize val="0"/>
        </c:dLbls>
        <c:gapWidth val="150"/>
        <c:overlap val="100"/>
        <c:axId val="47596304"/>
        <c:axId val="-12441824"/>
      </c:barChart>
      <c:catAx>
        <c:axId val="4759630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cap="none" spc="0" normalizeH="0" baseline="0">
                <a:solidFill>
                  <a:schemeClr val="tx2">
                    <a:lumMod val="75000"/>
                  </a:schemeClr>
                </a:solidFill>
                <a:latin typeface="+mn-lt"/>
                <a:ea typeface="+mn-ea"/>
                <a:cs typeface="+mn-cs"/>
              </a:defRPr>
            </a:pPr>
            <a:endParaRPr lang="es-ES_tradnl"/>
          </a:p>
        </c:txPr>
        <c:crossAx val="-12441824"/>
        <c:crosses val="autoZero"/>
        <c:auto val="1"/>
        <c:lblAlgn val="ctr"/>
        <c:lblOffset val="100"/>
        <c:noMultiLvlLbl val="0"/>
      </c:catAx>
      <c:valAx>
        <c:axId val="-12441824"/>
        <c:scaling>
          <c:orientation val="minMax"/>
          <c:max val="50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0" sourceLinked="1"/>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tx2">
                    <a:lumMod val="75000"/>
                  </a:schemeClr>
                </a:solidFill>
                <a:latin typeface="+mn-lt"/>
                <a:ea typeface="+mn-ea"/>
                <a:cs typeface="+mn-cs"/>
              </a:defRPr>
            </a:pPr>
            <a:endParaRPr lang="es-ES_tradnl"/>
          </a:p>
        </c:txPr>
        <c:crossAx val="47596304"/>
        <c:crosses val="autoZero"/>
        <c:crossBetween val="between"/>
      </c:valAx>
      <c:spPr>
        <a:noFill/>
        <a:ln>
          <a:noFill/>
        </a:ln>
        <a:effectLst/>
      </c:spPr>
    </c:plotArea>
    <c:legend>
      <c:legendPos val="l"/>
      <c:layout>
        <c:manualLayout>
          <c:xMode val="edge"/>
          <c:yMode val="edge"/>
          <c:x val="0.000374596118785569"/>
          <c:y val="0.0887812203575988"/>
          <c:w val="0.1912529560271"/>
          <c:h val="0.911218779642401"/>
        </c:manualLayout>
      </c:layout>
      <c:overlay val="0"/>
      <c:spPr>
        <a:noFill/>
        <a:ln>
          <a:noFill/>
        </a:ln>
        <a:effectLst/>
      </c:spPr>
      <c:txPr>
        <a:bodyPr rot="0" spcFirstLastPara="1" vertOverflow="ellipsis" vert="horz" wrap="square" anchor="ctr" anchorCtr="1"/>
        <a:lstStyle/>
        <a:p>
          <a:pPr algn="just">
            <a:defRPr sz="1000" b="0" i="0" u="none" strike="noStrike" kern="1200" baseline="0">
              <a:solidFill>
                <a:schemeClr val="tx2">
                  <a:lumMod val="75000"/>
                </a:schemeClr>
              </a:solidFill>
              <a:latin typeface="+mn-lt"/>
              <a:ea typeface="+mn-ea"/>
              <a:cs typeface="+mn-cs"/>
            </a:defRPr>
          </a:pPr>
          <a:endParaRPr lang="es-ES_tradnl"/>
        </a:p>
      </c:txPr>
    </c:legend>
    <c:plotVisOnly val="1"/>
    <c:dispBlanksAs val="gap"/>
    <c:showDLblsOverMax val="0"/>
  </c:chart>
  <c:spPr>
    <a:noFill/>
    <a:ln>
      <a:noFill/>
    </a:ln>
    <a:effectLst/>
  </c:spPr>
  <c:txPr>
    <a:bodyPr/>
    <a:lstStyle/>
    <a:p>
      <a:pPr>
        <a:defRPr>
          <a:solidFill>
            <a:schemeClr val="tx2">
              <a:lumMod val="75000"/>
            </a:schemeClr>
          </a:solidFill>
        </a:defRPr>
      </a:pPr>
      <a:endParaRPr lang="es-ES_tradn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2">
                    <a:lumMod val="75000"/>
                  </a:schemeClr>
                </a:solidFill>
                <a:latin typeface="+mn-lt"/>
                <a:ea typeface="+mn-ea"/>
                <a:cs typeface="+mn-cs"/>
              </a:defRPr>
            </a:pPr>
            <a:r>
              <a:rPr lang="es-GT"/>
              <a:t>Comportamiento de las Metas Fisicas</a:t>
            </a:r>
          </a:p>
        </c:rich>
      </c:tx>
      <c:layout>
        <c:manualLayout>
          <c:xMode val="edge"/>
          <c:yMode val="edge"/>
          <c:x val="0.390836394394472"/>
          <c:y val="0.0324044703688485"/>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2">
                  <a:lumMod val="75000"/>
                </a:schemeClr>
              </a:solidFill>
              <a:latin typeface="+mn-lt"/>
              <a:ea typeface="+mn-ea"/>
              <a:cs typeface="+mn-cs"/>
            </a:defRPr>
          </a:pPr>
          <a:endParaRPr lang="es-ES_tradnl"/>
        </a:p>
      </c:txPr>
    </c:title>
    <c:autoTitleDeleted val="0"/>
    <c:plotArea>
      <c:layout/>
      <c:barChart>
        <c:barDir val="col"/>
        <c:grouping val="stacked"/>
        <c:varyColors val="0"/>
        <c:ser>
          <c:idx val="8"/>
          <c:order val="0"/>
          <c:tx>
            <c:strRef>
              <c:f>Metas!$B$57</c:f>
              <c:strCache>
                <c:ptCount val="1"/>
                <c:pt idx="0">
                  <c:v>Programa 96</c:v>
                </c:pt>
              </c:strCache>
            </c:strRef>
          </c:tx>
          <c:spPr>
            <a:solidFill>
              <a:schemeClr val="accent3">
                <a:lumMod val="60000"/>
              </a:schemeClr>
            </a:solidFill>
            <a:ln>
              <a:noFill/>
            </a:ln>
            <a:effectLst/>
          </c:spPr>
          <c:invertIfNegative val="0"/>
          <c:cat>
            <c:numRef>
              <c:f>Metas!$C$47:$F$47</c:f>
              <c:numCache>
                <c:formatCode>General</c:formatCode>
                <c:ptCount val="4"/>
                <c:pt idx="0">
                  <c:v>2015.0</c:v>
                </c:pt>
                <c:pt idx="1">
                  <c:v>2016.0</c:v>
                </c:pt>
                <c:pt idx="2">
                  <c:v>2017.0</c:v>
                </c:pt>
                <c:pt idx="3">
                  <c:v>2018.0</c:v>
                </c:pt>
              </c:numCache>
            </c:numRef>
          </c:cat>
          <c:val>
            <c:numRef>
              <c:f>Metas!$C$57:$F$57</c:f>
            </c:numRef>
          </c:val>
          <c:extLst xmlns:c16r2="http://schemas.microsoft.com/office/drawing/2015/06/chart">
            <c:ext xmlns:c16="http://schemas.microsoft.com/office/drawing/2014/chart" uri="{C3380CC4-5D6E-409C-BE32-E72D297353CC}">
              <c16:uniqueId val="{00000000-516D-42DF-941F-CFD00DB181A4}"/>
            </c:ext>
          </c:extLst>
        </c:ser>
        <c:ser>
          <c:idx val="7"/>
          <c:order val="1"/>
          <c:tx>
            <c:strRef>
              <c:f>Metas!$B$56</c:f>
              <c:strCache>
                <c:ptCount val="1"/>
                <c:pt idx="0">
                  <c:v>Programa 18</c:v>
                </c:pt>
              </c:strCache>
            </c:strRef>
          </c:tx>
          <c:spPr>
            <a:solidFill>
              <a:schemeClr val="accent2">
                <a:lumMod val="60000"/>
              </a:schemeClr>
            </a:solidFill>
            <a:ln>
              <a:noFill/>
            </a:ln>
            <a:effectLst/>
          </c:spPr>
          <c:invertIfNegative val="0"/>
          <c:cat>
            <c:numRef>
              <c:f>Metas!$C$47:$F$47</c:f>
              <c:numCache>
                <c:formatCode>General</c:formatCode>
                <c:ptCount val="4"/>
                <c:pt idx="0">
                  <c:v>2015.0</c:v>
                </c:pt>
                <c:pt idx="1">
                  <c:v>2016.0</c:v>
                </c:pt>
                <c:pt idx="2">
                  <c:v>2017.0</c:v>
                </c:pt>
                <c:pt idx="3">
                  <c:v>2018.0</c:v>
                </c:pt>
              </c:numCache>
            </c:numRef>
          </c:cat>
          <c:val>
            <c:numRef>
              <c:f>Metas!$C$56:$F$56</c:f>
            </c:numRef>
          </c:val>
          <c:extLst xmlns:c16r2="http://schemas.microsoft.com/office/drawing/2015/06/chart">
            <c:ext xmlns:c16="http://schemas.microsoft.com/office/drawing/2014/chart" uri="{C3380CC4-5D6E-409C-BE32-E72D297353CC}">
              <c16:uniqueId val="{00000001-516D-42DF-941F-CFD00DB181A4}"/>
            </c:ext>
          </c:extLst>
        </c:ser>
        <c:ser>
          <c:idx val="6"/>
          <c:order val="2"/>
          <c:tx>
            <c:strRef>
              <c:f>Metas!$B$55</c:f>
              <c:strCache>
                <c:ptCount val="1"/>
                <c:pt idx="0">
                  <c:v>Programa 17</c:v>
                </c:pt>
              </c:strCache>
            </c:strRef>
          </c:tx>
          <c:spPr>
            <a:solidFill>
              <a:schemeClr val="accent1">
                <a:lumMod val="60000"/>
              </a:schemeClr>
            </a:solidFill>
            <a:ln>
              <a:noFill/>
            </a:ln>
            <a:effectLst/>
          </c:spPr>
          <c:invertIfNegative val="0"/>
          <c:cat>
            <c:numRef>
              <c:f>Metas!$C$47:$F$47</c:f>
              <c:numCache>
                <c:formatCode>General</c:formatCode>
                <c:ptCount val="4"/>
                <c:pt idx="0">
                  <c:v>2015.0</c:v>
                </c:pt>
                <c:pt idx="1">
                  <c:v>2016.0</c:v>
                </c:pt>
                <c:pt idx="2">
                  <c:v>2017.0</c:v>
                </c:pt>
                <c:pt idx="3">
                  <c:v>2018.0</c:v>
                </c:pt>
              </c:numCache>
            </c:numRef>
          </c:cat>
          <c:val>
            <c:numRef>
              <c:f>Metas!$C$55:$F$55</c:f>
            </c:numRef>
          </c:val>
          <c:extLst xmlns:c16r2="http://schemas.microsoft.com/office/drawing/2015/06/chart">
            <c:ext xmlns:c16="http://schemas.microsoft.com/office/drawing/2014/chart" uri="{C3380CC4-5D6E-409C-BE32-E72D297353CC}">
              <c16:uniqueId val="{00000002-516D-42DF-941F-CFD00DB181A4}"/>
            </c:ext>
          </c:extLst>
        </c:ser>
        <c:ser>
          <c:idx val="5"/>
          <c:order val="3"/>
          <c:tx>
            <c:strRef>
              <c:f>Metas!$B$54</c:f>
              <c:strCache>
                <c:ptCount val="1"/>
                <c:pt idx="0">
                  <c:v>16. Prevención de la Violencia y Organización Comunitaria</c:v>
                </c:pt>
              </c:strCache>
            </c:strRef>
          </c:tx>
          <c:spPr>
            <a:solidFill>
              <a:schemeClr val="accent6"/>
            </a:solidFill>
            <a:ln>
              <a:noFill/>
            </a:ln>
            <a:effectLst/>
          </c:spPr>
          <c:invertIfNegative val="0"/>
          <c:cat>
            <c:numRef>
              <c:f>Metas!$C$47:$F$47</c:f>
              <c:numCache>
                <c:formatCode>General</c:formatCode>
                <c:ptCount val="4"/>
                <c:pt idx="0">
                  <c:v>2015.0</c:v>
                </c:pt>
                <c:pt idx="1">
                  <c:v>2016.0</c:v>
                </c:pt>
                <c:pt idx="2">
                  <c:v>2017.0</c:v>
                </c:pt>
                <c:pt idx="3">
                  <c:v>2018.0</c:v>
                </c:pt>
              </c:numCache>
            </c:numRef>
          </c:cat>
          <c:val>
            <c:numRef>
              <c:f>Metas!$C$54:$F$54</c:f>
              <c:numCache>
                <c:formatCode>_-* #,##0_-;\-* #,##0_-;_-* "-"??_-;_-@_-</c:formatCode>
                <c:ptCount val="4"/>
                <c:pt idx="0">
                  <c:v>58305.0</c:v>
                </c:pt>
                <c:pt idx="1">
                  <c:v>104299.0</c:v>
                </c:pt>
                <c:pt idx="2">
                  <c:v>3027.0</c:v>
                </c:pt>
                <c:pt idx="3">
                  <c:v>0.0</c:v>
                </c:pt>
              </c:numCache>
            </c:numRef>
          </c:val>
          <c:extLst xmlns:c16r2="http://schemas.microsoft.com/office/drawing/2015/06/chart">
            <c:ext xmlns:c16="http://schemas.microsoft.com/office/drawing/2014/chart" uri="{C3380CC4-5D6E-409C-BE32-E72D297353CC}">
              <c16:uniqueId val="{00000003-516D-42DF-941F-CFD00DB181A4}"/>
            </c:ext>
          </c:extLst>
        </c:ser>
        <c:ser>
          <c:idx val="4"/>
          <c:order val="4"/>
          <c:tx>
            <c:strRef>
              <c:f>Metas!$B$53</c:f>
              <c:strCache>
                <c:ptCount val="1"/>
                <c:pt idx="0">
                  <c:v>15 Servicios de Gobierno Departamental</c:v>
                </c:pt>
              </c:strCache>
            </c:strRef>
          </c:tx>
          <c:spPr>
            <a:solidFill>
              <a:schemeClr val="accent5"/>
            </a:solidFill>
            <a:ln>
              <a:noFill/>
            </a:ln>
            <a:effectLst/>
          </c:spPr>
          <c:invertIfNegative val="0"/>
          <c:cat>
            <c:numRef>
              <c:f>Metas!$C$47:$F$47</c:f>
              <c:numCache>
                <c:formatCode>General</c:formatCode>
                <c:ptCount val="4"/>
                <c:pt idx="0">
                  <c:v>2015.0</c:v>
                </c:pt>
                <c:pt idx="1">
                  <c:v>2016.0</c:v>
                </c:pt>
                <c:pt idx="2">
                  <c:v>2017.0</c:v>
                </c:pt>
                <c:pt idx="3">
                  <c:v>2018.0</c:v>
                </c:pt>
              </c:numCache>
            </c:numRef>
          </c:cat>
          <c:val>
            <c:numRef>
              <c:f>Metas!$C$53:$F$53</c:f>
              <c:numCache>
                <c:formatCode>_-* #,##0_-;\-* #,##0_-;_-* "-"??_-;_-@_-</c:formatCode>
                <c:ptCount val="4"/>
                <c:pt idx="0">
                  <c:v>396422.0</c:v>
                </c:pt>
                <c:pt idx="1">
                  <c:v>399197.0</c:v>
                </c:pt>
                <c:pt idx="2">
                  <c:v>387602.0</c:v>
                </c:pt>
                <c:pt idx="3">
                  <c:v>434425.0</c:v>
                </c:pt>
              </c:numCache>
            </c:numRef>
          </c:val>
          <c:extLst xmlns:c16r2="http://schemas.microsoft.com/office/drawing/2015/06/chart">
            <c:ext xmlns:c16="http://schemas.microsoft.com/office/drawing/2014/chart" uri="{C3380CC4-5D6E-409C-BE32-E72D297353CC}">
              <c16:uniqueId val="{00000004-516D-42DF-941F-CFD00DB181A4}"/>
            </c:ext>
          </c:extLst>
        </c:ser>
        <c:ser>
          <c:idx val="3"/>
          <c:order val="5"/>
          <c:tx>
            <c:strRef>
              <c:f>Metas!$B$52</c:f>
              <c:strCache>
                <c:ptCount val="1"/>
                <c:pt idx="0">
                  <c:v>14 Servicios de Divulgacion Oficial</c:v>
                </c:pt>
              </c:strCache>
            </c:strRef>
          </c:tx>
          <c:spPr>
            <a:solidFill>
              <a:schemeClr val="accent4"/>
            </a:solidFill>
            <a:ln>
              <a:noFill/>
            </a:ln>
            <a:effectLst/>
          </c:spPr>
          <c:invertIfNegative val="0"/>
          <c:cat>
            <c:numRef>
              <c:f>Metas!$C$47:$F$47</c:f>
              <c:numCache>
                <c:formatCode>General</c:formatCode>
                <c:ptCount val="4"/>
                <c:pt idx="0">
                  <c:v>2015.0</c:v>
                </c:pt>
                <c:pt idx="1">
                  <c:v>2016.0</c:v>
                </c:pt>
                <c:pt idx="2">
                  <c:v>2017.0</c:v>
                </c:pt>
                <c:pt idx="3">
                  <c:v>2018.0</c:v>
                </c:pt>
              </c:numCache>
            </c:numRef>
          </c:cat>
          <c:val>
            <c:numRef>
              <c:f>Metas!$C$52:$F$52</c:f>
              <c:numCache>
                <c:formatCode>_-* #,##0_-;\-* #,##0_-;_-* "-"??_-;_-@_-</c:formatCode>
                <c:ptCount val="4"/>
                <c:pt idx="0">
                  <c:v>5.687664E6</c:v>
                </c:pt>
                <c:pt idx="1">
                  <c:v>7.255457E6</c:v>
                </c:pt>
                <c:pt idx="2">
                  <c:v>1.0923846E7</c:v>
                </c:pt>
                <c:pt idx="3">
                  <c:v>1.0858312E7</c:v>
                </c:pt>
              </c:numCache>
            </c:numRef>
          </c:val>
          <c:extLst xmlns:c16r2="http://schemas.microsoft.com/office/drawing/2015/06/chart">
            <c:ext xmlns:c16="http://schemas.microsoft.com/office/drawing/2014/chart" uri="{C3380CC4-5D6E-409C-BE32-E72D297353CC}">
              <c16:uniqueId val="{00000005-516D-42DF-941F-CFD00DB181A4}"/>
            </c:ext>
          </c:extLst>
        </c:ser>
        <c:ser>
          <c:idx val="2"/>
          <c:order val="6"/>
          <c:tx>
            <c:strRef>
              <c:f>Metas!$B$51</c:f>
              <c:strCache>
                <c:ptCount val="1"/>
                <c:pt idx="0">
                  <c:v>13. Servicios Migratorios y Extranjería</c:v>
                </c:pt>
              </c:strCache>
            </c:strRef>
          </c:tx>
          <c:spPr>
            <a:solidFill>
              <a:schemeClr val="accent3"/>
            </a:solidFill>
            <a:ln>
              <a:noFill/>
            </a:ln>
            <a:effectLst/>
          </c:spPr>
          <c:invertIfNegative val="0"/>
          <c:cat>
            <c:numRef>
              <c:f>Metas!$C$47:$F$47</c:f>
              <c:numCache>
                <c:formatCode>General</c:formatCode>
                <c:ptCount val="4"/>
                <c:pt idx="0">
                  <c:v>2015.0</c:v>
                </c:pt>
                <c:pt idx="1">
                  <c:v>2016.0</c:v>
                </c:pt>
                <c:pt idx="2">
                  <c:v>2017.0</c:v>
                </c:pt>
                <c:pt idx="3">
                  <c:v>2018.0</c:v>
                </c:pt>
              </c:numCache>
            </c:numRef>
          </c:cat>
          <c:val>
            <c:numRef>
              <c:f>Metas!$C$51:$F$51</c:f>
            </c:numRef>
          </c:val>
          <c:extLst xmlns:c16r2="http://schemas.microsoft.com/office/drawing/2015/06/chart">
            <c:ext xmlns:c16="http://schemas.microsoft.com/office/drawing/2014/chart" uri="{C3380CC4-5D6E-409C-BE32-E72D297353CC}">
              <c16:uniqueId val="{00000006-516D-42DF-941F-CFD00DB181A4}"/>
            </c:ext>
          </c:extLst>
        </c:ser>
        <c:ser>
          <c:idx val="1"/>
          <c:order val="7"/>
          <c:tx>
            <c:strRef>
              <c:f>Metas!$B$50</c:f>
              <c:strCache>
                <c:ptCount val="1"/>
                <c:pt idx="0">
                  <c:v>12. Servicios de Custodia y Rehabilitación de Privados de Libertad</c:v>
                </c:pt>
              </c:strCache>
            </c:strRef>
          </c:tx>
          <c:spPr>
            <a:solidFill>
              <a:schemeClr val="accent2"/>
            </a:solidFill>
            <a:ln>
              <a:noFill/>
            </a:ln>
            <a:effectLst/>
          </c:spPr>
          <c:invertIfNegative val="0"/>
          <c:cat>
            <c:numRef>
              <c:f>Metas!$C$47:$F$47</c:f>
              <c:numCache>
                <c:formatCode>General</c:formatCode>
                <c:ptCount val="4"/>
                <c:pt idx="0">
                  <c:v>2015.0</c:v>
                </c:pt>
                <c:pt idx="1">
                  <c:v>2016.0</c:v>
                </c:pt>
                <c:pt idx="2">
                  <c:v>2017.0</c:v>
                </c:pt>
                <c:pt idx="3">
                  <c:v>2018.0</c:v>
                </c:pt>
              </c:numCache>
            </c:numRef>
          </c:cat>
          <c:val>
            <c:numRef>
              <c:f>Metas!$C$50:$F$50</c:f>
            </c:numRef>
          </c:val>
          <c:extLst xmlns:c16r2="http://schemas.microsoft.com/office/drawing/2015/06/chart">
            <c:ext xmlns:c16="http://schemas.microsoft.com/office/drawing/2014/chart" uri="{C3380CC4-5D6E-409C-BE32-E72D297353CC}">
              <c16:uniqueId val="{00000007-516D-42DF-941F-CFD00DB181A4}"/>
            </c:ext>
          </c:extLst>
        </c:ser>
        <c:ser>
          <c:idx val="0"/>
          <c:order val="8"/>
          <c:tx>
            <c:strRef>
              <c:f>Metas!$B$49</c:f>
              <c:strCache>
                <c:ptCount val="1"/>
                <c:pt idx="0">
                  <c:v>11. Servicios de Seguridad a las Personas y su Patrimonio</c:v>
                </c:pt>
              </c:strCache>
            </c:strRef>
          </c:tx>
          <c:spPr>
            <a:solidFill>
              <a:schemeClr val="accent1"/>
            </a:solidFill>
            <a:ln>
              <a:noFill/>
            </a:ln>
            <a:effectLst/>
          </c:spPr>
          <c:invertIfNegative val="0"/>
          <c:cat>
            <c:numRef>
              <c:f>Metas!$C$47:$F$47</c:f>
              <c:numCache>
                <c:formatCode>General</c:formatCode>
                <c:ptCount val="4"/>
                <c:pt idx="0">
                  <c:v>2015.0</c:v>
                </c:pt>
                <c:pt idx="1">
                  <c:v>2016.0</c:v>
                </c:pt>
                <c:pt idx="2">
                  <c:v>2017.0</c:v>
                </c:pt>
                <c:pt idx="3">
                  <c:v>2018.0</c:v>
                </c:pt>
              </c:numCache>
            </c:numRef>
          </c:cat>
          <c:val>
            <c:numRef>
              <c:f>Metas!$C$49:$F$49</c:f>
            </c:numRef>
          </c:val>
          <c:extLst xmlns:c16r2="http://schemas.microsoft.com/office/drawing/2015/06/chart">
            <c:ext xmlns:c16="http://schemas.microsoft.com/office/drawing/2014/chart" uri="{C3380CC4-5D6E-409C-BE32-E72D297353CC}">
              <c16:uniqueId val="{00000008-516D-42DF-941F-CFD00DB181A4}"/>
            </c:ext>
          </c:extLst>
        </c:ser>
        <c:dLbls>
          <c:showLegendKey val="0"/>
          <c:showVal val="0"/>
          <c:showCatName val="0"/>
          <c:showSerName val="0"/>
          <c:showPercent val="0"/>
          <c:showBubbleSize val="0"/>
        </c:dLbls>
        <c:gapWidth val="95"/>
        <c:overlap val="100"/>
        <c:axId val="401331536"/>
        <c:axId val="401333312"/>
      </c:barChart>
      <c:catAx>
        <c:axId val="401331536"/>
        <c:scaling>
          <c:orientation val="minMax"/>
        </c:scaling>
        <c:delete val="0"/>
        <c:axPos val="t"/>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2">
                    <a:lumMod val="75000"/>
                  </a:schemeClr>
                </a:solidFill>
                <a:latin typeface="+mn-lt"/>
                <a:ea typeface="+mn-ea"/>
                <a:cs typeface="+mn-cs"/>
              </a:defRPr>
            </a:pPr>
            <a:endParaRPr lang="es-ES_tradnl"/>
          </a:p>
        </c:txPr>
        <c:crossAx val="401333312"/>
        <c:crosses val="max"/>
        <c:auto val="1"/>
        <c:lblAlgn val="ctr"/>
        <c:lblOffset val="100"/>
        <c:noMultiLvlLbl val="0"/>
      </c:catAx>
      <c:valAx>
        <c:axId val="401333312"/>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2">
                    <a:lumMod val="75000"/>
                  </a:schemeClr>
                </a:solidFill>
                <a:latin typeface="+mn-lt"/>
                <a:ea typeface="+mn-ea"/>
                <a:cs typeface="+mn-cs"/>
              </a:defRPr>
            </a:pPr>
            <a:endParaRPr lang="es-ES_tradnl"/>
          </a:p>
        </c:txPr>
        <c:crossAx val="40133153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200" b="0" i="0" u="none" strike="noStrike" kern="1200" baseline="0">
                <a:solidFill>
                  <a:schemeClr val="tx2">
                    <a:lumMod val="75000"/>
                  </a:schemeClr>
                </a:solidFill>
                <a:latin typeface="+mn-lt"/>
                <a:ea typeface="+mn-ea"/>
                <a:cs typeface="+mn-cs"/>
              </a:defRPr>
            </a:pPr>
            <a:endParaRPr lang="es-ES_tradnl"/>
          </a:p>
        </c:txPr>
      </c:dTable>
      <c:spPr>
        <a:noFill/>
        <a:ln>
          <a:noFill/>
        </a:ln>
        <a:effectLst/>
      </c:spPr>
    </c:plotArea>
    <c:plotVisOnly val="1"/>
    <c:dispBlanksAs val="gap"/>
    <c:showDLblsOverMax val="0"/>
  </c:chart>
  <c:spPr>
    <a:noFill/>
    <a:ln>
      <a:noFill/>
    </a:ln>
    <a:effectLst/>
  </c:spPr>
  <c:txPr>
    <a:bodyPr/>
    <a:lstStyle/>
    <a:p>
      <a:pPr>
        <a:defRPr sz="1200">
          <a:solidFill>
            <a:schemeClr val="tx2">
              <a:lumMod val="75000"/>
            </a:schemeClr>
          </a:solidFill>
        </a:defRPr>
      </a:pPr>
      <a:endParaRPr lang="es-ES_tradn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tx1">
                    <a:lumMod val="65000"/>
                    <a:lumOff val="35000"/>
                  </a:schemeClr>
                </a:solidFill>
                <a:latin typeface="+mn-lt"/>
                <a:ea typeface="+mj-ea"/>
                <a:cs typeface="+mj-cs"/>
              </a:defRPr>
            </a:pPr>
            <a:r>
              <a:rPr lang="es-GT" sz="1600" b="1" dirty="0" smtClean="0">
                <a:latin typeface="+mn-lt"/>
              </a:rPr>
              <a:t>En </a:t>
            </a:r>
            <a:r>
              <a:rPr lang="es-GT" sz="1600" b="1" dirty="0">
                <a:latin typeface="+mn-lt"/>
              </a:rPr>
              <a:t>millones de </a:t>
            </a:r>
            <a:r>
              <a:rPr lang="es-GT" sz="1600" b="1" dirty="0" smtClean="0">
                <a:latin typeface="+mn-lt"/>
              </a:rPr>
              <a:t>Quetzales</a:t>
            </a:r>
            <a:endParaRPr lang="es-GT" sz="1600" b="1" dirty="0">
              <a:latin typeface="+mn-lt"/>
            </a:endParaRPr>
          </a:p>
        </c:rich>
      </c:tx>
      <c:layout>
        <c:manualLayout>
          <c:xMode val="edge"/>
          <c:yMode val="edge"/>
          <c:x val="0.51972429486566"/>
          <c:y val="0.0256800172987137"/>
        </c:manualLayout>
      </c:layout>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tx1">
                  <a:lumMod val="65000"/>
                  <a:lumOff val="35000"/>
                </a:schemeClr>
              </a:solidFill>
              <a:latin typeface="+mn-lt"/>
              <a:ea typeface="+mj-ea"/>
              <a:cs typeface="+mj-cs"/>
            </a:defRPr>
          </a:pPr>
          <a:endParaRPr lang="es-ES_tradnl"/>
        </a:p>
      </c:txPr>
    </c:title>
    <c:autoTitleDeleted val="0"/>
    <c:plotArea>
      <c:layout/>
      <c:barChart>
        <c:barDir val="col"/>
        <c:grouping val="stacked"/>
        <c:varyColors val="0"/>
        <c:ser>
          <c:idx val="7"/>
          <c:order val="0"/>
          <c:tx>
            <c:strRef>
              <c:f>'Continuidad 15-23'!$B$91</c:f>
              <c:strCache>
                <c:ptCount val="1"/>
                <c:pt idx="0">
                  <c:v>No devengado</c:v>
                </c:pt>
              </c:strCache>
            </c:strRef>
          </c:tx>
          <c:spPr>
            <a:solidFill>
              <a:schemeClr val="accent2">
                <a:lumMod val="60000"/>
              </a:schemeClr>
            </a:solidFill>
            <a:ln>
              <a:noFill/>
            </a:ln>
            <a:effectLst/>
          </c:spPr>
          <c:invertIfNegative val="0"/>
          <c:cat>
            <c:strRef>
              <c:f>'Continuidad 15-23'!$C$82:$G$82</c:f>
              <c:strCache>
                <c:ptCount val="5"/>
                <c:pt idx="0">
                  <c:v>2015</c:v>
                </c:pt>
                <c:pt idx="1">
                  <c:v>2016</c:v>
                </c:pt>
                <c:pt idx="2">
                  <c:v>2017</c:v>
                </c:pt>
                <c:pt idx="3">
                  <c:v>2018</c:v>
                </c:pt>
                <c:pt idx="4">
                  <c:v>2019 alto</c:v>
                </c:pt>
              </c:strCache>
            </c:strRef>
          </c:cat>
          <c:val>
            <c:numRef>
              <c:f>'Continuidad 15-23'!$C$91:$G$91</c:f>
              <c:numCache>
                <c:formatCode>#,##0.0</c:formatCode>
                <c:ptCount val="5"/>
                <c:pt idx="0">
                  <c:v>660.67004492</c:v>
                </c:pt>
                <c:pt idx="1">
                  <c:v>519.87003824</c:v>
                </c:pt>
                <c:pt idx="2">
                  <c:v>568.23259823</c:v>
                </c:pt>
                <c:pt idx="3">
                  <c:v>3483.51311611</c:v>
                </c:pt>
                <c:pt idx="4">
                  <c:v>0.0</c:v>
                </c:pt>
              </c:numCache>
            </c:numRef>
          </c:val>
          <c:extLst xmlns:c16r2="http://schemas.microsoft.com/office/drawing/2015/06/chart">
            <c:ext xmlns:c16="http://schemas.microsoft.com/office/drawing/2014/chart" uri="{C3380CC4-5D6E-409C-BE32-E72D297353CC}">
              <c16:uniqueId val="{00000000-6879-4D17-860A-3950161AFCAA}"/>
            </c:ext>
          </c:extLst>
        </c:ser>
        <c:ser>
          <c:idx val="0"/>
          <c:order val="2"/>
          <c:tx>
            <c:strRef>
              <c:f>'Continuidad 15-23'!$B$89</c:f>
              <c:strCache>
                <c:ptCount val="1"/>
                <c:pt idx="0">
                  <c:v>15. Servicios de Gobierno Departamental</c:v>
                </c:pt>
              </c:strCache>
            </c:strRef>
          </c:tx>
          <c:spPr>
            <a:solidFill>
              <a:schemeClr val="accent1"/>
            </a:solidFill>
            <a:ln>
              <a:noFill/>
            </a:ln>
            <a:effectLst/>
          </c:spPr>
          <c:invertIfNegative val="0"/>
          <c:cat>
            <c:strRef>
              <c:f>'Continuidad 15-23'!$C$82:$G$82</c:f>
              <c:strCache>
                <c:ptCount val="5"/>
                <c:pt idx="0">
                  <c:v>2015</c:v>
                </c:pt>
                <c:pt idx="1">
                  <c:v>2016</c:v>
                </c:pt>
                <c:pt idx="2">
                  <c:v>2017</c:v>
                </c:pt>
                <c:pt idx="3">
                  <c:v>2018</c:v>
                </c:pt>
                <c:pt idx="4">
                  <c:v>2019 alto</c:v>
                </c:pt>
              </c:strCache>
            </c:strRef>
          </c:cat>
          <c:val>
            <c:numRef>
              <c:f>'Continuidad 15-23'!$C$89:$G$89</c:f>
              <c:numCache>
                <c:formatCode>#,##0.0</c:formatCode>
                <c:ptCount val="5"/>
                <c:pt idx="0">
                  <c:v>71.72924169</c:v>
                </c:pt>
                <c:pt idx="1">
                  <c:v>67.84</c:v>
                </c:pt>
                <c:pt idx="2">
                  <c:v>67.78477083999994</c:v>
                </c:pt>
                <c:pt idx="3">
                  <c:v>21.70997247</c:v>
                </c:pt>
                <c:pt idx="4">
                  <c:v>91.43133942525592</c:v>
                </c:pt>
              </c:numCache>
            </c:numRef>
          </c:val>
          <c:extLst xmlns:c16r2="http://schemas.microsoft.com/office/drawing/2015/06/chart">
            <c:ext xmlns:c16="http://schemas.microsoft.com/office/drawing/2014/chart" uri="{C3380CC4-5D6E-409C-BE32-E72D297353CC}">
              <c16:uniqueId val="{00000001-6879-4D17-860A-3950161AFCAA}"/>
            </c:ext>
          </c:extLst>
        </c:ser>
        <c:ser>
          <c:idx val="1"/>
          <c:order val="3"/>
          <c:tx>
            <c:strRef>
              <c:f>'Continuidad 15-23'!$B$88</c:f>
              <c:strCache>
                <c:ptCount val="1"/>
                <c:pt idx="0">
                  <c:v>14. Servicios de Divulgación Oficial</c:v>
                </c:pt>
              </c:strCache>
            </c:strRef>
          </c:tx>
          <c:spPr>
            <a:solidFill>
              <a:schemeClr val="accent2"/>
            </a:solidFill>
            <a:ln>
              <a:noFill/>
            </a:ln>
            <a:effectLst/>
          </c:spPr>
          <c:invertIfNegative val="0"/>
          <c:cat>
            <c:strRef>
              <c:f>'Continuidad 15-23'!$C$82:$G$82</c:f>
              <c:strCache>
                <c:ptCount val="5"/>
                <c:pt idx="0">
                  <c:v>2015</c:v>
                </c:pt>
                <c:pt idx="1">
                  <c:v>2016</c:v>
                </c:pt>
                <c:pt idx="2">
                  <c:v>2017</c:v>
                </c:pt>
                <c:pt idx="3">
                  <c:v>2018</c:v>
                </c:pt>
                <c:pt idx="4">
                  <c:v>2019 alto</c:v>
                </c:pt>
              </c:strCache>
            </c:strRef>
          </c:cat>
          <c:val>
            <c:numRef>
              <c:f>'Continuidad 15-23'!$C$88:$G$88</c:f>
              <c:numCache>
                <c:formatCode>#,##0.0</c:formatCode>
                <c:ptCount val="5"/>
                <c:pt idx="0">
                  <c:v>40.52626589</c:v>
                </c:pt>
                <c:pt idx="1">
                  <c:v>38.59</c:v>
                </c:pt>
                <c:pt idx="2">
                  <c:v>50.04840067</c:v>
                </c:pt>
                <c:pt idx="3">
                  <c:v>12.7726737</c:v>
                </c:pt>
                <c:pt idx="4">
                  <c:v>75.07448456692204</c:v>
                </c:pt>
              </c:numCache>
            </c:numRef>
          </c:val>
          <c:extLst xmlns:c16r2="http://schemas.microsoft.com/office/drawing/2015/06/chart">
            <c:ext xmlns:c16="http://schemas.microsoft.com/office/drawing/2014/chart" uri="{C3380CC4-5D6E-409C-BE32-E72D297353CC}">
              <c16:uniqueId val="{00000002-6879-4D17-860A-3950161AFCAA}"/>
            </c:ext>
          </c:extLst>
        </c:ser>
        <c:ser>
          <c:idx val="2"/>
          <c:order val="4"/>
          <c:tx>
            <c:strRef>
              <c:f>'Continuidad 15-23'!$B$87</c:f>
              <c:strCache>
                <c:ptCount val="1"/>
                <c:pt idx="0">
                  <c:v>13. Servicios Migratorios y Extranjería</c:v>
                </c:pt>
              </c:strCache>
            </c:strRef>
          </c:tx>
          <c:spPr>
            <a:solidFill>
              <a:schemeClr val="accent3"/>
            </a:solidFill>
            <a:ln>
              <a:noFill/>
            </a:ln>
            <a:effectLst/>
          </c:spPr>
          <c:invertIfNegative val="0"/>
          <c:cat>
            <c:strRef>
              <c:f>'Continuidad 15-23'!$C$82:$G$82</c:f>
              <c:strCache>
                <c:ptCount val="5"/>
                <c:pt idx="0">
                  <c:v>2015</c:v>
                </c:pt>
                <c:pt idx="1">
                  <c:v>2016</c:v>
                </c:pt>
                <c:pt idx="2">
                  <c:v>2017</c:v>
                </c:pt>
                <c:pt idx="3">
                  <c:v>2018</c:v>
                </c:pt>
                <c:pt idx="4">
                  <c:v>2019 alto</c:v>
                </c:pt>
              </c:strCache>
            </c:strRef>
          </c:cat>
          <c:val>
            <c:numRef>
              <c:f>'Continuidad 15-23'!$C$87:$G$87</c:f>
              <c:numCache>
                <c:formatCode>#,##0.0</c:formatCode>
                <c:ptCount val="5"/>
                <c:pt idx="0">
                  <c:v>161.11559283</c:v>
                </c:pt>
                <c:pt idx="1">
                  <c:v>127.15</c:v>
                </c:pt>
                <c:pt idx="2">
                  <c:v>116.96464229</c:v>
                </c:pt>
                <c:pt idx="3">
                  <c:v>25.94810627999997</c:v>
                </c:pt>
                <c:pt idx="4">
                  <c:v>223.7637371061682</c:v>
                </c:pt>
              </c:numCache>
            </c:numRef>
          </c:val>
          <c:extLst xmlns:c16r2="http://schemas.microsoft.com/office/drawing/2015/06/chart">
            <c:ext xmlns:c16="http://schemas.microsoft.com/office/drawing/2014/chart" uri="{C3380CC4-5D6E-409C-BE32-E72D297353CC}">
              <c16:uniqueId val="{00000003-6879-4D17-860A-3950161AFCAA}"/>
            </c:ext>
          </c:extLst>
        </c:ser>
        <c:ser>
          <c:idx val="3"/>
          <c:order val="5"/>
          <c:tx>
            <c:strRef>
              <c:f>'Continuidad 15-23'!$B$86</c:f>
              <c:strCache>
                <c:ptCount val="1"/>
                <c:pt idx="0">
                  <c:v>12. Servicios de Custodia y Rehabilitación de Privados de Libertad</c:v>
                </c:pt>
              </c:strCache>
            </c:strRef>
          </c:tx>
          <c:spPr>
            <a:solidFill>
              <a:schemeClr val="accent4"/>
            </a:solidFill>
            <a:ln>
              <a:noFill/>
            </a:ln>
            <a:effectLst/>
          </c:spPr>
          <c:invertIfNegative val="0"/>
          <c:cat>
            <c:strRef>
              <c:f>'Continuidad 15-23'!$C$82:$G$82</c:f>
              <c:strCache>
                <c:ptCount val="5"/>
                <c:pt idx="0">
                  <c:v>2015</c:v>
                </c:pt>
                <c:pt idx="1">
                  <c:v>2016</c:v>
                </c:pt>
                <c:pt idx="2">
                  <c:v>2017</c:v>
                </c:pt>
                <c:pt idx="3">
                  <c:v>2018</c:v>
                </c:pt>
                <c:pt idx="4">
                  <c:v>2019 alto</c:v>
                </c:pt>
              </c:strCache>
            </c:strRef>
          </c:cat>
          <c:val>
            <c:numRef>
              <c:f>'Continuidad 15-23'!$C$86:$G$86</c:f>
              <c:numCache>
                <c:formatCode>#,##0.0</c:formatCode>
                <c:ptCount val="5"/>
                <c:pt idx="0">
                  <c:v>401.83452809</c:v>
                </c:pt>
                <c:pt idx="1">
                  <c:v>439.16</c:v>
                </c:pt>
                <c:pt idx="2">
                  <c:v>482.30620862</c:v>
                </c:pt>
                <c:pt idx="3">
                  <c:v>145.94730504</c:v>
                </c:pt>
                <c:pt idx="4">
                  <c:v>772.5127773872134</c:v>
                </c:pt>
              </c:numCache>
            </c:numRef>
          </c:val>
          <c:extLst xmlns:c16r2="http://schemas.microsoft.com/office/drawing/2015/06/chart">
            <c:ext xmlns:c16="http://schemas.microsoft.com/office/drawing/2014/chart" uri="{C3380CC4-5D6E-409C-BE32-E72D297353CC}">
              <c16:uniqueId val="{00000004-6879-4D17-860A-3950161AFCAA}"/>
            </c:ext>
          </c:extLst>
        </c:ser>
        <c:ser>
          <c:idx val="4"/>
          <c:order val="6"/>
          <c:tx>
            <c:strRef>
              <c:f>'Continuidad 15-23'!$B$85</c:f>
              <c:strCache>
                <c:ptCount val="1"/>
                <c:pt idx="0">
                  <c:v>11. Servicios de Seguridad a las Personas y su Patrimonio</c:v>
                </c:pt>
              </c:strCache>
            </c:strRef>
          </c:tx>
          <c:spPr>
            <a:solidFill>
              <a:schemeClr val="accent5"/>
            </a:solidFill>
            <a:ln>
              <a:noFill/>
            </a:ln>
            <a:effectLst/>
          </c:spPr>
          <c:invertIfNegative val="0"/>
          <c:cat>
            <c:strRef>
              <c:f>'Continuidad 15-23'!$C$82:$G$82</c:f>
              <c:strCache>
                <c:ptCount val="5"/>
                <c:pt idx="0">
                  <c:v>2015</c:v>
                </c:pt>
                <c:pt idx="1">
                  <c:v>2016</c:v>
                </c:pt>
                <c:pt idx="2">
                  <c:v>2017</c:v>
                </c:pt>
                <c:pt idx="3">
                  <c:v>2018</c:v>
                </c:pt>
                <c:pt idx="4">
                  <c:v>2019 alto</c:v>
                </c:pt>
              </c:strCache>
            </c:strRef>
          </c:cat>
          <c:val>
            <c:numRef>
              <c:f>'Continuidad 15-23'!$C$85:$G$85</c:f>
              <c:numCache>
                <c:formatCode>#,##0.0</c:formatCode>
                <c:ptCount val="5"/>
                <c:pt idx="0">
                  <c:v>2820.29485692</c:v>
                </c:pt>
                <c:pt idx="1">
                  <c:v>3198.18</c:v>
                </c:pt>
                <c:pt idx="2">
                  <c:v>3532.8516305</c:v>
                </c:pt>
                <c:pt idx="3">
                  <c:v>1303.31747813</c:v>
                </c:pt>
                <c:pt idx="4">
                  <c:v>4475.60068267668</c:v>
                </c:pt>
              </c:numCache>
            </c:numRef>
          </c:val>
          <c:extLst xmlns:c16r2="http://schemas.microsoft.com/office/drawing/2015/06/chart">
            <c:ext xmlns:c16="http://schemas.microsoft.com/office/drawing/2014/chart" uri="{C3380CC4-5D6E-409C-BE32-E72D297353CC}">
              <c16:uniqueId val="{00000005-6879-4D17-860A-3950161AFCAA}"/>
            </c:ext>
          </c:extLst>
        </c:ser>
        <c:ser>
          <c:idx val="5"/>
          <c:order val="7"/>
          <c:tx>
            <c:strRef>
              <c:f>'Continuidad 15-23'!$B$84</c:f>
              <c:strCache>
                <c:ptCount val="1"/>
                <c:pt idx="0">
                  <c:v>3. Servicios de Inteligencia Civil</c:v>
                </c:pt>
              </c:strCache>
            </c:strRef>
          </c:tx>
          <c:spPr>
            <a:solidFill>
              <a:schemeClr val="accent6"/>
            </a:solidFill>
            <a:ln>
              <a:noFill/>
            </a:ln>
            <a:effectLst/>
          </c:spPr>
          <c:invertIfNegative val="0"/>
          <c:cat>
            <c:strRef>
              <c:f>'Continuidad 15-23'!$C$82:$G$82</c:f>
              <c:strCache>
                <c:ptCount val="5"/>
                <c:pt idx="0">
                  <c:v>2015</c:v>
                </c:pt>
                <c:pt idx="1">
                  <c:v>2016</c:v>
                </c:pt>
                <c:pt idx="2">
                  <c:v>2017</c:v>
                </c:pt>
                <c:pt idx="3">
                  <c:v>2018</c:v>
                </c:pt>
                <c:pt idx="4">
                  <c:v>2019 alto</c:v>
                </c:pt>
              </c:strCache>
            </c:strRef>
          </c:cat>
          <c:val>
            <c:numRef>
              <c:f>'Continuidad 15-23'!$C$84:$G$84</c:f>
              <c:numCache>
                <c:formatCode>#,##0.0</c:formatCode>
                <c:ptCount val="5"/>
                <c:pt idx="0">
                  <c:v>80.64100444</c:v>
                </c:pt>
                <c:pt idx="1">
                  <c:v>53.75</c:v>
                </c:pt>
                <c:pt idx="2">
                  <c:v>69.71294016999998</c:v>
                </c:pt>
                <c:pt idx="3">
                  <c:v>21.5372136</c:v>
                </c:pt>
                <c:pt idx="4">
                  <c:v>105.9381791342868</c:v>
                </c:pt>
              </c:numCache>
            </c:numRef>
          </c:val>
          <c:extLst xmlns:c16r2="http://schemas.microsoft.com/office/drawing/2015/06/chart">
            <c:ext xmlns:c16="http://schemas.microsoft.com/office/drawing/2014/chart" uri="{C3380CC4-5D6E-409C-BE32-E72D297353CC}">
              <c16:uniqueId val="{00000006-6879-4D17-860A-3950161AFCAA}"/>
            </c:ext>
          </c:extLst>
        </c:ser>
        <c:ser>
          <c:idx val="6"/>
          <c:order val="8"/>
          <c:tx>
            <c:strRef>
              <c:f>'Continuidad 15-23'!$B$83</c:f>
              <c:strCache>
                <c:ptCount val="1"/>
                <c:pt idx="0">
                  <c:v>1. Actividades Centrales</c:v>
                </c:pt>
              </c:strCache>
            </c:strRef>
          </c:tx>
          <c:spPr>
            <a:solidFill>
              <a:schemeClr val="accent1">
                <a:lumMod val="60000"/>
              </a:schemeClr>
            </a:solidFill>
            <a:ln>
              <a:noFill/>
            </a:ln>
            <a:effectLst/>
          </c:spPr>
          <c:invertIfNegative val="0"/>
          <c:cat>
            <c:strRef>
              <c:f>'Continuidad 15-23'!$C$82:$G$82</c:f>
              <c:strCache>
                <c:ptCount val="5"/>
                <c:pt idx="0">
                  <c:v>2015</c:v>
                </c:pt>
                <c:pt idx="1">
                  <c:v>2016</c:v>
                </c:pt>
                <c:pt idx="2">
                  <c:v>2017</c:v>
                </c:pt>
                <c:pt idx="3">
                  <c:v>2018</c:v>
                </c:pt>
                <c:pt idx="4">
                  <c:v>2019 alto</c:v>
                </c:pt>
              </c:strCache>
            </c:strRef>
          </c:cat>
          <c:val>
            <c:numRef>
              <c:f>'Continuidad 15-23'!$C$83:$G$83</c:f>
              <c:numCache>
                <c:formatCode>#,##0.0</c:formatCode>
                <c:ptCount val="5"/>
                <c:pt idx="0">
                  <c:v>206.0872706</c:v>
                </c:pt>
                <c:pt idx="1">
                  <c:v>107.93</c:v>
                </c:pt>
                <c:pt idx="2">
                  <c:v>104.88327973</c:v>
                </c:pt>
                <c:pt idx="3">
                  <c:v>34.35588275</c:v>
                </c:pt>
                <c:pt idx="4">
                  <c:v>342.4382869910482</c:v>
                </c:pt>
              </c:numCache>
            </c:numRef>
          </c:val>
          <c:extLst xmlns:c16r2="http://schemas.microsoft.com/office/drawing/2015/06/chart">
            <c:ext xmlns:c16="http://schemas.microsoft.com/office/drawing/2014/chart" uri="{C3380CC4-5D6E-409C-BE32-E72D297353CC}">
              <c16:uniqueId val="{00000007-6879-4D17-860A-3950161AFCAA}"/>
            </c:ext>
          </c:extLst>
        </c:ser>
        <c:dLbls>
          <c:showLegendKey val="0"/>
          <c:showVal val="0"/>
          <c:showCatName val="0"/>
          <c:showSerName val="0"/>
          <c:showPercent val="0"/>
          <c:showBubbleSize val="0"/>
        </c:dLbls>
        <c:gapWidth val="269"/>
        <c:overlap val="100"/>
        <c:axId val="-94446752"/>
        <c:axId val="-94444976"/>
      </c:barChart>
      <c:lineChart>
        <c:grouping val="standard"/>
        <c:varyColors val="0"/>
        <c:ser>
          <c:idx val="8"/>
          <c:order val="1"/>
          <c:tx>
            <c:strRef>
              <c:f>'Continuidad 15-23'!$B$90</c:f>
              <c:strCache>
                <c:ptCount val="1"/>
                <c:pt idx="0">
                  <c:v>99. Partidas no Asignables a Programas</c:v>
                </c:pt>
              </c:strCache>
            </c:strRef>
          </c:tx>
          <c:spPr>
            <a:ln w="25400" cap="rnd">
              <a:noFill/>
              <a:round/>
            </a:ln>
            <a:effectLst/>
          </c:spPr>
          <c:marker>
            <c:symbol val="none"/>
          </c:marker>
          <c:cat>
            <c:strRef>
              <c:f>'Continuidad 15-23'!$C$82:$G$82</c:f>
              <c:strCache>
                <c:ptCount val="5"/>
                <c:pt idx="0">
                  <c:v>2015</c:v>
                </c:pt>
                <c:pt idx="1">
                  <c:v>2016</c:v>
                </c:pt>
                <c:pt idx="2">
                  <c:v>2017</c:v>
                </c:pt>
                <c:pt idx="3">
                  <c:v>2018</c:v>
                </c:pt>
                <c:pt idx="4">
                  <c:v>2019 alto</c:v>
                </c:pt>
              </c:strCache>
            </c:strRef>
          </c:cat>
          <c:val>
            <c:numRef>
              <c:f>'Continuidad 15-23'!$C$90:$G$90</c:f>
              <c:numCache>
                <c:formatCode>#,##0.0</c:formatCode>
                <c:ptCount val="5"/>
                <c:pt idx="0">
                  <c:v>16.01000000000001</c:v>
                </c:pt>
                <c:pt idx="1">
                  <c:v>16.82</c:v>
                </c:pt>
                <c:pt idx="2">
                  <c:v>16.54</c:v>
                </c:pt>
                <c:pt idx="3">
                  <c:v>6.080579919999997</c:v>
                </c:pt>
                <c:pt idx="4">
                  <c:v>8.140512712424145</c:v>
                </c:pt>
              </c:numCache>
            </c:numRef>
          </c:val>
          <c:smooth val="0"/>
          <c:extLst xmlns:c16r2="http://schemas.microsoft.com/office/drawing/2015/06/chart">
            <c:ext xmlns:c16="http://schemas.microsoft.com/office/drawing/2014/chart" uri="{C3380CC4-5D6E-409C-BE32-E72D297353CC}">
              <c16:uniqueId val="{00000008-6879-4D17-860A-3950161AFCAA}"/>
            </c:ext>
          </c:extLst>
        </c:ser>
        <c:ser>
          <c:idx val="9"/>
          <c:order val="9"/>
          <c:tx>
            <c:strRef>
              <c:f>'Continuidad 15-23'!$B$92</c:f>
              <c:strCache>
                <c:ptCount val="1"/>
                <c:pt idx="0">
                  <c:v>Total</c:v>
                </c:pt>
              </c:strCache>
            </c:strRef>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s-ES_tradnl"/>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'Continuidad 15-23'!$C$82:$G$82</c:f>
              <c:strCache>
                <c:ptCount val="5"/>
                <c:pt idx="0">
                  <c:v>2015</c:v>
                </c:pt>
                <c:pt idx="1">
                  <c:v>2016</c:v>
                </c:pt>
                <c:pt idx="2">
                  <c:v>2017</c:v>
                </c:pt>
                <c:pt idx="3">
                  <c:v>2018</c:v>
                </c:pt>
                <c:pt idx="4">
                  <c:v>2019 alto</c:v>
                </c:pt>
              </c:strCache>
            </c:strRef>
          </c:cat>
          <c:val>
            <c:numRef>
              <c:f>'Continuidad 15-23'!$C$92:$G$92</c:f>
              <c:numCache>
                <c:formatCode>_-* #,##0.0_-;\-* #,##0.0_-;_-* "-"??_-;_-@_-</c:formatCode>
                <c:ptCount val="5"/>
                <c:pt idx="0">
                  <c:v>4458.908805379999</c:v>
                </c:pt>
                <c:pt idx="1">
                  <c:v>4569.29003824</c:v>
                </c:pt>
                <c:pt idx="2">
                  <c:v>5009.32447105</c:v>
                </c:pt>
                <c:pt idx="3">
                  <c:v>5055.182328</c:v>
                </c:pt>
                <c:pt idx="4">
                  <c:v>6094.9</c:v>
                </c:pt>
              </c:numCache>
            </c:numRef>
          </c:val>
          <c:smooth val="0"/>
          <c:extLst xmlns:c16r2="http://schemas.microsoft.com/office/drawing/2015/06/chart">
            <c:ext xmlns:c16="http://schemas.microsoft.com/office/drawing/2014/chart" uri="{C3380CC4-5D6E-409C-BE32-E72D297353CC}">
              <c16:uniqueId val="{00000009-6879-4D17-860A-3950161AFCAA}"/>
            </c:ext>
          </c:extLst>
        </c:ser>
        <c:dLbls>
          <c:showLegendKey val="0"/>
          <c:showVal val="0"/>
          <c:showCatName val="0"/>
          <c:showSerName val="0"/>
          <c:showPercent val="0"/>
          <c:showBubbleSize val="0"/>
        </c:dLbls>
        <c:marker val="1"/>
        <c:smooth val="0"/>
        <c:axId val="-94446752"/>
        <c:axId val="-94444976"/>
      </c:lineChart>
      <c:catAx>
        <c:axId val="-944467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s-ES_tradnl"/>
          </a:p>
        </c:txPr>
        <c:crossAx val="-94444976"/>
        <c:crosses val="autoZero"/>
        <c:auto val="1"/>
        <c:lblAlgn val="ctr"/>
        <c:lblOffset val="100"/>
        <c:noMultiLvlLbl val="0"/>
      </c:catAx>
      <c:valAx>
        <c:axId val="-94444976"/>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94446752"/>
        <c:crosses val="autoZero"/>
        <c:crossBetween val="between"/>
      </c:valAx>
      <c:dTable>
        <c:showHorzBorder val="0"/>
        <c:showVertBorder val="0"/>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700" b="0" i="0" u="none" strike="noStrike" kern="1200" baseline="0">
                <a:solidFill>
                  <a:schemeClr val="tx1">
                    <a:lumMod val="65000"/>
                    <a:lumOff val="35000"/>
                  </a:schemeClr>
                </a:solidFill>
                <a:latin typeface="+mn-lt"/>
                <a:ea typeface="+mn-ea"/>
                <a:cs typeface="+mn-cs"/>
              </a:defRPr>
            </a:pPr>
            <a:endParaRPr lang="es-ES_tradnl"/>
          </a:p>
        </c:txPr>
      </c:dTable>
      <c:spPr>
        <a:noFill/>
        <a:ln>
          <a:noFill/>
        </a:ln>
        <a:effectLst/>
      </c:spPr>
    </c:plotArea>
    <c:plotVisOnly val="1"/>
    <c:dispBlanksAs val="gap"/>
    <c:showDLblsOverMax val="0"/>
  </c:chart>
  <c:spPr>
    <a:noFill/>
    <a:ln>
      <a:noFill/>
    </a:ln>
    <a:effectLst/>
  </c:spPr>
  <c:txPr>
    <a:bodyPr/>
    <a:lstStyle/>
    <a:p>
      <a:pPr>
        <a:defRPr/>
      </a:pPr>
      <a:endParaRPr lang="es-ES_tradnl"/>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tx1">
                    <a:lumMod val="65000"/>
                    <a:lumOff val="35000"/>
                  </a:schemeClr>
                </a:solidFill>
                <a:latin typeface="+mn-lt"/>
                <a:ea typeface="+mj-ea"/>
                <a:cs typeface="+mj-cs"/>
              </a:defRPr>
            </a:pPr>
            <a:r>
              <a:rPr lang="es-GT" sz="1600" b="1" dirty="0" smtClean="0">
                <a:latin typeface="+mn-lt"/>
              </a:rPr>
              <a:t>En </a:t>
            </a:r>
            <a:r>
              <a:rPr lang="es-GT" sz="1600" b="1" dirty="0">
                <a:latin typeface="+mn-lt"/>
              </a:rPr>
              <a:t>Millones</a:t>
            </a:r>
            <a:r>
              <a:rPr lang="es-GT" sz="1600" b="1" baseline="0" dirty="0">
                <a:latin typeface="+mn-lt"/>
              </a:rPr>
              <a:t> de Quetzales</a:t>
            </a:r>
            <a:endParaRPr lang="es-GT" sz="1600" b="1" dirty="0">
              <a:latin typeface="+mn-lt"/>
            </a:endParaRPr>
          </a:p>
        </c:rich>
      </c:tx>
      <c:layout>
        <c:manualLayout>
          <c:xMode val="edge"/>
          <c:yMode val="edge"/>
          <c:x val="0.505990639281978"/>
          <c:y val="0.0250896064428529"/>
        </c:manualLayout>
      </c:layout>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tx1">
                  <a:lumMod val="65000"/>
                  <a:lumOff val="35000"/>
                </a:schemeClr>
              </a:solidFill>
              <a:latin typeface="+mn-lt"/>
              <a:ea typeface="+mj-ea"/>
              <a:cs typeface="+mj-cs"/>
            </a:defRPr>
          </a:pPr>
          <a:endParaRPr lang="es-ES_tradnl"/>
        </a:p>
      </c:txPr>
    </c:title>
    <c:autoTitleDeleted val="0"/>
    <c:plotArea>
      <c:layout/>
      <c:barChart>
        <c:barDir val="col"/>
        <c:grouping val="stacked"/>
        <c:varyColors val="0"/>
        <c:ser>
          <c:idx val="8"/>
          <c:order val="1"/>
          <c:tx>
            <c:strRef>
              <c:f>Hoja1!$B$12</c:f>
              <c:strCache>
                <c:ptCount val="1"/>
                <c:pt idx="0">
                  <c:v>99. Partidas no Asignables a Programas</c:v>
                </c:pt>
              </c:strCache>
            </c:strRef>
          </c:tx>
          <c:spPr>
            <a:solidFill>
              <a:schemeClr val="accent3">
                <a:lumMod val="60000"/>
              </a:schemeClr>
            </a:solidFill>
            <a:ln>
              <a:noFill/>
            </a:ln>
            <a:effectLst/>
          </c:spPr>
          <c:invertIfNegative val="0"/>
          <c:cat>
            <c:strRef>
              <c:f>Hoja1!$C$4:$H$4</c:f>
              <c:strCache>
                <c:ptCount val="6"/>
                <c:pt idx="0">
                  <c:v>2019 bajo</c:v>
                </c:pt>
                <c:pt idx="1">
                  <c:v>2019 medio</c:v>
                </c:pt>
                <c:pt idx="2">
                  <c:v>2020</c:v>
                </c:pt>
                <c:pt idx="3">
                  <c:v>2021</c:v>
                </c:pt>
                <c:pt idx="4">
                  <c:v>2022</c:v>
                </c:pt>
                <c:pt idx="5">
                  <c:v>2023</c:v>
                </c:pt>
              </c:strCache>
            </c:strRef>
          </c:cat>
          <c:val>
            <c:numRef>
              <c:f>Hoja1!$C$12:$H$12</c:f>
              <c:numCache>
                <c:formatCode>#,##0.0</c:formatCode>
                <c:ptCount val="6"/>
                <c:pt idx="0">
                  <c:v>7.300002671253904</c:v>
                </c:pt>
                <c:pt idx="1">
                  <c:v>7.369722398171251</c:v>
                </c:pt>
                <c:pt idx="2">
                  <c:v>16.82</c:v>
                </c:pt>
                <c:pt idx="3">
                  <c:v>16.82</c:v>
                </c:pt>
                <c:pt idx="4">
                  <c:v>16.82</c:v>
                </c:pt>
                <c:pt idx="5">
                  <c:v>16.82</c:v>
                </c:pt>
              </c:numCache>
            </c:numRef>
          </c:val>
          <c:extLst xmlns:c16r2="http://schemas.microsoft.com/office/drawing/2015/06/chart">
            <c:ext xmlns:c16="http://schemas.microsoft.com/office/drawing/2014/chart" uri="{C3380CC4-5D6E-409C-BE32-E72D297353CC}">
              <c16:uniqueId val="{00000000-1927-4E03-AA73-ED8D1ED1BBF9}"/>
            </c:ext>
          </c:extLst>
        </c:ser>
        <c:ser>
          <c:idx val="7"/>
          <c:order val="3"/>
          <c:tx>
            <c:strRef>
              <c:f>Hoja1!$B$11</c:f>
              <c:strCache>
                <c:ptCount val="1"/>
                <c:pt idx="0">
                  <c:v>15. Servicios de Gobierno Departamental</c:v>
                </c:pt>
              </c:strCache>
            </c:strRef>
          </c:tx>
          <c:spPr>
            <a:solidFill>
              <a:schemeClr val="accent2">
                <a:lumMod val="60000"/>
              </a:schemeClr>
            </a:solidFill>
            <a:ln>
              <a:noFill/>
            </a:ln>
            <a:effectLst/>
          </c:spPr>
          <c:invertIfNegative val="0"/>
          <c:cat>
            <c:strRef>
              <c:f>Hoja1!$C$4:$H$4</c:f>
              <c:strCache>
                <c:ptCount val="6"/>
                <c:pt idx="0">
                  <c:v>2019 bajo</c:v>
                </c:pt>
                <c:pt idx="1">
                  <c:v>2019 medio</c:v>
                </c:pt>
                <c:pt idx="2">
                  <c:v>2020</c:v>
                </c:pt>
                <c:pt idx="3">
                  <c:v>2021</c:v>
                </c:pt>
                <c:pt idx="4">
                  <c:v>2022</c:v>
                </c:pt>
                <c:pt idx="5">
                  <c:v>2023</c:v>
                </c:pt>
              </c:strCache>
            </c:strRef>
          </c:cat>
          <c:val>
            <c:numRef>
              <c:f>Hoja1!$C$11:$H$11</c:f>
              <c:numCache>
                <c:formatCode>#,##0.0</c:formatCode>
                <c:ptCount val="6"/>
                <c:pt idx="0">
                  <c:v>81.99103000257244</c:v>
                </c:pt>
                <c:pt idx="1">
                  <c:v>82.77409714362444</c:v>
                </c:pt>
                <c:pt idx="2">
                  <c:v>85.6</c:v>
                </c:pt>
                <c:pt idx="3">
                  <c:v>88.9</c:v>
                </c:pt>
                <c:pt idx="4">
                  <c:v>90.5</c:v>
                </c:pt>
                <c:pt idx="5">
                  <c:v>85.6</c:v>
                </c:pt>
              </c:numCache>
            </c:numRef>
          </c:val>
          <c:extLst xmlns:c16r2="http://schemas.microsoft.com/office/drawing/2015/06/chart">
            <c:ext xmlns:c16="http://schemas.microsoft.com/office/drawing/2014/chart" uri="{C3380CC4-5D6E-409C-BE32-E72D297353CC}">
              <c16:uniqueId val="{00000001-1927-4E03-AA73-ED8D1ED1BBF9}"/>
            </c:ext>
          </c:extLst>
        </c:ser>
        <c:ser>
          <c:idx val="6"/>
          <c:order val="4"/>
          <c:tx>
            <c:strRef>
              <c:f>Hoja1!$B$10</c:f>
              <c:strCache>
                <c:ptCount val="1"/>
                <c:pt idx="0">
                  <c:v>14. Servicios de Divulgación Oficial</c:v>
                </c:pt>
              </c:strCache>
            </c:strRef>
          </c:tx>
          <c:spPr>
            <a:solidFill>
              <a:schemeClr val="accent1">
                <a:lumMod val="60000"/>
              </a:schemeClr>
            </a:solidFill>
            <a:ln>
              <a:noFill/>
            </a:ln>
            <a:effectLst/>
          </c:spPr>
          <c:invertIfNegative val="0"/>
          <c:cat>
            <c:strRef>
              <c:f>Hoja1!$C$4:$H$4</c:f>
              <c:strCache>
                <c:ptCount val="6"/>
                <c:pt idx="0">
                  <c:v>2019 bajo</c:v>
                </c:pt>
                <c:pt idx="1">
                  <c:v>2019 medio</c:v>
                </c:pt>
                <c:pt idx="2">
                  <c:v>2020</c:v>
                </c:pt>
                <c:pt idx="3">
                  <c:v>2021</c:v>
                </c:pt>
                <c:pt idx="4">
                  <c:v>2022</c:v>
                </c:pt>
                <c:pt idx="5">
                  <c:v>2023</c:v>
                </c:pt>
              </c:strCache>
            </c:strRef>
          </c:cat>
          <c:val>
            <c:numRef>
              <c:f>Hoja1!$C$10:$H$10</c:f>
              <c:numCache>
                <c:formatCode>#,##0.0</c:formatCode>
                <c:ptCount val="6"/>
                <c:pt idx="0">
                  <c:v>67.32302463518174</c:v>
                </c:pt>
                <c:pt idx="1">
                  <c:v>67.96600287836756</c:v>
                </c:pt>
                <c:pt idx="2">
                  <c:v>78.9</c:v>
                </c:pt>
                <c:pt idx="3">
                  <c:v>71.0</c:v>
                </c:pt>
                <c:pt idx="4">
                  <c:v>58.4</c:v>
                </c:pt>
                <c:pt idx="5">
                  <c:v>58.4</c:v>
                </c:pt>
              </c:numCache>
            </c:numRef>
          </c:val>
          <c:extLst xmlns:c16r2="http://schemas.microsoft.com/office/drawing/2015/06/chart">
            <c:ext xmlns:c16="http://schemas.microsoft.com/office/drawing/2014/chart" uri="{C3380CC4-5D6E-409C-BE32-E72D297353CC}">
              <c16:uniqueId val="{00000002-1927-4E03-AA73-ED8D1ED1BBF9}"/>
            </c:ext>
          </c:extLst>
        </c:ser>
        <c:ser>
          <c:idx val="5"/>
          <c:order val="5"/>
          <c:tx>
            <c:strRef>
              <c:f>Hoja1!$B$9</c:f>
              <c:strCache>
                <c:ptCount val="1"/>
                <c:pt idx="0">
                  <c:v>13. Servicios Migratorios y Extranjería</c:v>
                </c:pt>
              </c:strCache>
            </c:strRef>
          </c:tx>
          <c:spPr>
            <a:solidFill>
              <a:schemeClr val="accent6"/>
            </a:solidFill>
            <a:ln>
              <a:noFill/>
            </a:ln>
            <a:effectLst/>
          </c:spPr>
          <c:invertIfNegative val="0"/>
          <c:cat>
            <c:strRef>
              <c:f>Hoja1!$C$4:$H$4</c:f>
              <c:strCache>
                <c:ptCount val="6"/>
                <c:pt idx="0">
                  <c:v>2019 bajo</c:v>
                </c:pt>
                <c:pt idx="1">
                  <c:v>2019 medio</c:v>
                </c:pt>
                <c:pt idx="2">
                  <c:v>2020</c:v>
                </c:pt>
                <c:pt idx="3">
                  <c:v>2021</c:v>
                </c:pt>
                <c:pt idx="4">
                  <c:v>2022</c:v>
                </c:pt>
                <c:pt idx="5">
                  <c:v>2023</c:v>
                </c:pt>
              </c:strCache>
            </c:strRef>
          </c:cat>
          <c:val>
            <c:numRef>
              <c:f>Hoja1!$C$9:$H$9</c:f>
              <c:numCache>
                <c:formatCode>#,##0.0</c:formatCode>
                <c:ptCount val="6"/>
                <c:pt idx="0">
                  <c:v>200.6600734265491</c:v>
                </c:pt>
                <c:pt idx="1">
                  <c:v>202.5765063584991</c:v>
                </c:pt>
                <c:pt idx="2">
                  <c:v>237.6</c:v>
                </c:pt>
                <c:pt idx="3">
                  <c:v>200.8</c:v>
                </c:pt>
                <c:pt idx="4">
                  <c:v>200.8</c:v>
                </c:pt>
                <c:pt idx="5">
                  <c:v>200.8</c:v>
                </c:pt>
              </c:numCache>
            </c:numRef>
          </c:val>
          <c:extLst xmlns:c16r2="http://schemas.microsoft.com/office/drawing/2015/06/chart">
            <c:ext xmlns:c16="http://schemas.microsoft.com/office/drawing/2014/chart" uri="{C3380CC4-5D6E-409C-BE32-E72D297353CC}">
              <c16:uniqueId val="{00000003-1927-4E03-AA73-ED8D1ED1BBF9}"/>
            </c:ext>
          </c:extLst>
        </c:ser>
        <c:ser>
          <c:idx val="4"/>
          <c:order val="6"/>
          <c:tx>
            <c:strRef>
              <c:f>Hoja1!$B$8</c:f>
              <c:strCache>
                <c:ptCount val="1"/>
                <c:pt idx="0">
                  <c:v>12. Servicios de Custodia y Rehabilitación de Privados de Libertad</c:v>
                </c:pt>
              </c:strCache>
            </c:strRef>
          </c:tx>
          <c:spPr>
            <a:solidFill>
              <a:schemeClr val="accent5"/>
            </a:solidFill>
            <a:ln>
              <a:noFill/>
            </a:ln>
            <a:effectLst/>
          </c:spPr>
          <c:invertIfNegative val="0"/>
          <c:cat>
            <c:strRef>
              <c:f>Hoja1!$C$4:$H$4</c:f>
              <c:strCache>
                <c:ptCount val="6"/>
                <c:pt idx="0">
                  <c:v>2019 bajo</c:v>
                </c:pt>
                <c:pt idx="1">
                  <c:v>2019 medio</c:v>
                </c:pt>
                <c:pt idx="2">
                  <c:v>2020</c:v>
                </c:pt>
                <c:pt idx="3">
                  <c:v>2021</c:v>
                </c:pt>
                <c:pt idx="4">
                  <c:v>2022</c:v>
                </c:pt>
                <c:pt idx="5">
                  <c:v>2023</c:v>
                </c:pt>
              </c:strCache>
            </c:strRef>
          </c:cat>
          <c:val>
            <c:numRef>
              <c:f>Hoja1!$C$8:$H$8</c:f>
              <c:numCache>
                <c:formatCode>#,##0.0</c:formatCode>
                <c:ptCount val="6"/>
                <c:pt idx="0">
                  <c:v>692.7506334948157</c:v>
                </c:pt>
                <c:pt idx="1">
                  <c:v>699.3668481955674</c:v>
                </c:pt>
                <c:pt idx="2">
                  <c:v>937.6</c:v>
                </c:pt>
                <c:pt idx="3">
                  <c:v>510.4</c:v>
                </c:pt>
                <c:pt idx="4">
                  <c:v>520.7</c:v>
                </c:pt>
                <c:pt idx="5">
                  <c:v>536.3</c:v>
                </c:pt>
              </c:numCache>
            </c:numRef>
          </c:val>
          <c:extLst xmlns:c16r2="http://schemas.microsoft.com/office/drawing/2015/06/chart">
            <c:ext xmlns:c16="http://schemas.microsoft.com/office/drawing/2014/chart" uri="{C3380CC4-5D6E-409C-BE32-E72D297353CC}">
              <c16:uniqueId val="{00000004-1927-4E03-AA73-ED8D1ED1BBF9}"/>
            </c:ext>
          </c:extLst>
        </c:ser>
        <c:ser>
          <c:idx val="3"/>
          <c:order val="7"/>
          <c:tx>
            <c:strRef>
              <c:f>Hoja1!$B$7</c:f>
              <c:strCache>
                <c:ptCount val="1"/>
                <c:pt idx="0">
                  <c:v>11. Servicios de Seguridad a las Personas y su Patrimonio</c:v>
                </c:pt>
              </c:strCache>
            </c:strRef>
          </c:tx>
          <c:spPr>
            <a:solidFill>
              <a:schemeClr val="accent4"/>
            </a:solidFill>
            <a:ln>
              <a:noFill/>
            </a:ln>
            <a:effectLst/>
          </c:spPr>
          <c:invertIfNegative val="0"/>
          <c:cat>
            <c:strRef>
              <c:f>Hoja1!$C$4:$H$4</c:f>
              <c:strCache>
                <c:ptCount val="6"/>
                <c:pt idx="0">
                  <c:v>2019 bajo</c:v>
                </c:pt>
                <c:pt idx="1">
                  <c:v>2019 medio</c:v>
                </c:pt>
                <c:pt idx="2">
                  <c:v>2020</c:v>
                </c:pt>
                <c:pt idx="3">
                  <c:v>2021</c:v>
                </c:pt>
                <c:pt idx="4">
                  <c:v>2022</c:v>
                </c:pt>
                <c:pt idx="5">
                  <c:v>2023</c:v>
                </c:pt>
              </c:strCache>
            </c:strRef>
          </c:cat>
          <c:val>
            <c:numRef>
              <c:f>Hoja1!$C$7:$H$7</c:f>
              <c:numCache>
                <c:formatCode>#,##0.0</c:formatCode>
                <c:ptCount val="6"/>
                <c:pt idx="0">
                  <c:v>4013.493755637938</c:v>
                </c:pt>
                <c:pt idx="1">
                  <c:v>4051.82520580705</c:v>
                </c:pt>
                <c:pt idx="2">
                  <c:v>4751.0</c:v>
                </c:pt>
                <c:pt idx="3">
                  <c:v>5701.0</c:v>
                </c:pt>
                <c:pt idx="4">
                  <c:v>6841.0</c:v>
                </c:pt>
                <c:pt idx="5">
                  <c:v>8209.0</c:v>
                </c:pt>
              </c:numCache>
            </c:numRef>
          </c:val>
          <c:extLst xmlns:c16r2="http://schemas.microsoft.com/office/drawing/2015/06/chart">
            <c:ext xmlns:c16="http://schemas.microsoft.com/office/drawing/2014/chart" uri="{C3380CC4-5D6E-409C-BE32-E72D297353CC}">
              <c16:uniqueId val="{00000005-1927-4E03-AA73-ED8D1ED1BBF9}"/>
            </c:ext>
          </c:extLst>
        </c:ser>
        <c:ser>
          <c:idx val="2"/>
          <c:order val="8"/>
          <c:tx>
            <c:strRef>
              <c:f>Hoja1!$B$6</c:f>
              <c:strCache>
                <c:ptCount val="1"/>
                <c:pt idx="0">
                  <c:v>3. Servicios de Inteligencia Civil</c:v>
                </c:pt>
              </c:strCache>
            </c:strRef>
          </c:tx>
          <c:spPr>
            <a:solidFill>
              <a:schemeClr val="accent3"/>
            </a:solidFill>
            <a:ln>
              <a:noFill/>
            </a:ln>
            <a:effectLst/>
          </c:spPr>
          <c:invertIfNegative val="0"/>
          <c:cat>
            <c:strRef>
              <c:f>Hoja1!$C$4:$H$4</c:f>
              <c:strCache>
                <c:ptCount val="6"/>
                <c:pt idx="0">
                  <c:v>2019 bajo</c:v>
                </c:pt>
                <c:pt idx="1">
                  <c:v>2019 medio</c:v>
                </c:pt>
                <c:pt idx="2">
                  <c:v>2020</c:v>
                </c:pt>
                <c:pt idx="3">
                  <c:v>2021</c:v>
                </c:pt>
                <c:pt idx="4">
                  <c:v>2022</c:v>
                </c:pt>
                <c:pt idx="5">
                  <c:v>2023</c:v>
                </c:pt>
              </c:strCache>
            </c:strRef>
          </c:cat>
          <c:val>
            <c:numRef>
              <c:f>Hoja1!$C$6:$H$6</c:f>
              <c:numCache>
                <c:formatCode>#,##0.0</c:formatCode>
                <c:ptCount val="6"/>
                <c:pt idx="0">
                  <c:v>95.00003476289328</c:v>
                </c:pt>
                <c:pt idx="1">
                  <c:v>95.90734627757108</c:v>
                </c:pt>
                <c:pt idx="2">
                  <c:v>96.0</c:v>
                </c:pt>
                <c:pt idx="3">
                  <c:v>174.4</c:v>
                </c:pt>
                <c:pt idx="4">
                  <c:v>183.4</c:v>
                </c:pt>
                <c:pt idx="5">
                  <c:v>193.4</c:v>
                </c:pt>
              </c:numCache>
            </c:numRef>
          </c:val>
          <c:extLst xmlns:c16r2="http://schemas.microsoft.com/office/drawing/2015/06/chart">
            <c:ext xmlns:c16="http://schemas.microsoft.com/office/drawing/2014/chart" uri="{C3380CC4-5D6E-409C-BE32-E72D297353CC}">
              <c16:uniqueId val="{00000006-1927-4E03-AA73-ED8D1ED1BBF9}"/>
            </c:ext>
          </c:extLst>
        </c:ser>
        <c:ser>
          <c:idx val="1"/>
          <c:order val="9"/>
          <c:tx>
            <c:strRef>
              <c:f>Hoja1!$B$5</c:f>
              <c:strCache>
                <c:ptCount val="1"/>
                <c:pt idx="0">
                  <c:v>1. Actividades Centrales</c:v>
                </c:pt>
              </c:strCache>
            </c:strRef>
          </c:tx>
          <c:spPr>
            <a:solidFill>
              <a:schemeClr val="accent2"/>
            </a:solidFill>
            <a:ln>
              <a:noFill/>
            </a:ln>
            <a:effectLst/>
          </c:spPr>
          <c:invertIfNegative val="0"/>
          <c:cat>
            <c:strRef>
              <c:f>Hoja1!$C$4:$H$4</c:f>
              <c:strCache>
                <c:ptCount val="6"/>
                <c:pt idx="0">
                  <c:v>2019 bajo</c:v>
                </c:pt>
                <c:pt idx="1">
                  <c:v>2019 medio</c:v>
                </c:pt>
                <c:pt idx="2">
                  <c:v>2020</c:v>
                </c:pt>
                <c:pt idx="3">
                  <c:v>2021</c:v>
                </c:pt>
                <c:pt idx="4">
                  <c:v>2022</c:v>
                </c:pt>
                <c:pt idx="5">
                  <c:v>2023</c:v>
                </c:pt>
              </c:strCache>
            </c:strRef>
          </c:cat>
          <c:val>
            <c:numRef>
              <c:f>Hoja1!$C$5:$H$5</c:f>
              <c:numCache>
                <c:formatCode>#,##0.0</c:formatCode>
                <c:ptCount val="6"/>
                <c:pt idx="0">
                  <c:v>307.0814453687958</c:v>
                </c:pt>
                <c:pt idx="1">
                  <c:v>310.0142709411486</c:v>
                </c:pt>
                <c:pt idx="2">
                  <c:v>375.0</c:v>
                </c:pt>
                <c:pt idx="3">
                  <c:v>331.5</c:v>
                </c:pt>
                <c:pt idx="4">
                  <c:v>350.3</c:v>
                </c:pt>
                <c:pt idx="5">
                  <c:v>375.3</c:v>
                </c:pt>
              </c:numCache>
            </c:numRef>
          </c:val>
          <c:extLst xmlns:c16r2="http://schemas.microsoft.com/office/drawing/2015/06/chart">
            <c:ext xmlns:c16="http://schemas.microsoft.com/office/drawing/2014/chart" uri="{C3380CC4-5D6E-409C-BE32-E72D297353CC}">
              <c16:uniqueId val="{00000007-1927-4E03-AA73-ED8D1ED1BBF9}"/>
            </c:ext>
          </c:extLst>
        </c:ser>
        <c:dLbls>
          <c:showLegendKey val="0"/>
          <c:showVal val="0"/>
          <c:showCatName val="0"/>
          <c:showSerName val="0"/>
          <c:showPercent val="0"/>
          <c:showBubbleSize val="0"/>
        </c:dLbls>
        <c:gapWidth val="150"/>
        <c:overlap val="100"/>
        <c:axId val="322697376"/>
        <c:axId val="322698736"/>
        <c:extLst xmlns:c16r2="http://schemas.microsoft.com/office/drawing/2015/06/chart">
          <c:ext xmlns:c15="http://schemas.microsoft.com/office/drawing/2012/chart" uri="{02D57815-91ED-43cb-92C2-25804820EDAC}">
            <c15:filteredBarSeries>
              <c15:ser>
                <c:idx val="0"/>
                <c:order val="2"/>
                <c:tx>
                  <c:strRef>
                    <c:extLst xmlns:c16r2="http://schemas.microsoft.com/office/drawing/2015/06/chart">
                      <c:ext uri="{02D57815-91ED-43cb-92C2-25804820EDAC}">
                        <c15:formulaRef>
                          <c15:sqref>Hoja1!$B$4</c15:sqref>
                        </c15:formulaRef>
                      </c:ext>
                    </c:extLst>
                    <c:strCache>
                      <c:ptCount val="1"/>
                      <c:pt idx="0">
                        <c:v>Descripción</c:v>
                      </c:pt>
                    </c:strCache>
                  </c:strRef>
                </c:tx>
                <c:spPr>
                  <a:solidFill>
                    <a:schemeClr val="accent1"/>
                  </a:solidFill>
                  <a:ln>
                    <a:noFill/>
                  </a:ln>
                  <a:effectLst/>
                </c:spPr>
                <c:invertIfNegative val="0"/>
                <c:cat>
                  <c:strRef>
                    <c:extLst xmlns:c16r2="http://schemas.microsoft.com/office/drawing/2015/06/chart">
                      <c:ext uri="{02D57815-91ED-43cb-92C2-25804820EDAC}">
                        <c15:formulaRef>
                          <c15:sqref>Hoja1!$C$4:$H$4</c15:sqref>
                        </c15:formulaRef>
                      </c:ext>
                    </c:extLst>
                    <c:strCache>
                      <c:ptCount val="6"/>
                      <c:pt idx="0">
                        <c:v>2019 bajo</c:v>
                      </c:pt>
                      <c:pt idx="1">
                        <c:v>2019 medio</c:v>
                      </c:pt>
                      <c:pt idx="2">
                        <c:v>2020</c:v>
                      </c:pt>
                      <c:pt idx="3">
                        <c:v>2021</c:v>
                      </c:pt>
                      <c:pt idx="4">
                        <c:v>2022</c:v>
                      </c:pt>
                      <c:pt idx="5">
                        <c:v>2023</c:v>
                      </c:pt>
                    </c:strCache>
                  </c:strRef>
                </c:cat>
                <c:val>
                  <c:numRef>
                    <c:extLst xmlns:c16r2="http://schemas.microsoft.com/office/drawing/2015/06/chart">
                      <c:ext uri="{02D57815-91ED-43cb-92C2-25804820EDAC}">
                        <c15:formulaRef>
                          <c15:sqref>Hoja1!$C$4:$H$4</c15:sqref>
                        </c15:formulaRef>
                      </c:ext>
                    </c:extLst>
                    <c:numCache>
                      <c:formatCode>General</c:formatCode>
                      <c:ptCount val="6"/>
                      <c:pt idx="0">
                        <c:v>0.0</c:v>
                      </c:pt>
                      <c:pt idx="1">
                        <c:v>0.0</c:v>
                      </c:pt>
                      <c:pt idx="2">
                        <c:v>2020.0</c:v>
                      </c:pt>
                      <c:pt idx="3">
                        <c:v>2021.0</c:v>
                      </c:pt>
                      <c:pt idx="4">
                        <c:v>2022.0</c:v>
                      </c:pt>
                      <c:pt idx="5">
                        <c:v>2023.0</c:v>
                      </c:pt>
                    </c:numCache>
                  </c:numRef>
                </c:val>
                <c:extLst xmlns:c16r2="http://schemas.microsoft.com/office/drawing/2015/06/chart">
                  <c:ext xmlns:c16="http://schemas.microsoft.com/office/drawing/2014/chart" uri="{C3380CC4-5D6E-409C-BE32-E72D297353CC}">
                    <c16:uniqueId val="{0000000F-1927-4E03-AA73-ED8D1ED1BBF9}"/>
                  </c:ext>
                </c:extLst>
              </c15:ser>
            </c15:filteredBarSeries>
          </c:ext>
        </c:extLst>
      </c:barChart>
      <c:lineChart>
        <c:grouping val="standard"/>
        <c:varyColors val="0"/>
        <c:ser>
          <c:idx val="9"/>
          <c:order val="0"/>
          <c:tx>
            <c:strRef>
              <c:f>Hoja1!$B$13</c:f>
              <c:strCache>
                <c:ptCount val="1"/>
                <c:pt idx="0">
                  <c:v>Total</c:v>
                </c:pt>
              </c:strCache>
            </c:strRef>
          </c:tx>
          <c:spPr>
            <a:ln w="38100" cap="rnd">
              <a:noFill/>
              <a:round/>
            </a:ln>
            <a:effectLst/>
          </c:spPr>
          <c:marker>
            <c:symbol val="none"/>
          </c:marker>
          <c:dLbls>
            <c:dLbl>
              <c:idx val="0"/>
              <c:layout>
                <c:manualLayout>
                  <c:x val="-0.0450816584989814"/>
                  <c:y val="-0.0285035629453682"/>
                </c:manualLayout>
              </c:layout>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1927-4E03-AA73-ED8D1ED1BBF9}"/>
                </c:ext>
                <c:ext xmlns:c15="http://schemas.microsoft.com/office/drawing/2012/chart" uri="{CE6537A1-D6FC-4f65-9D91-7224C49458BB}"/>
              </c:extLst>
            </c:dLbl>
            <c:dLbl>
              <c:idx val="1"/>
              <c:layout>
                <c:manualLayout>
                  <c:x val="-0.0488112622285851"/>
                  <c:y val="-0.0190023752969121"/>
                </c:manualLayout>
              </c:layout>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9-1927-4E03-AA73-ED8D1ED1BBF9}"/>
                </c:ext>
                <c:ext xmlns:c15="http://schemas.microsoft.com/office/drawing/2012/chart" uri="{CE6537A1-D6FC-4f65-9D91-7224C49458BB}"/>
              </c:extLst>
            </c:dLbl>
            <c:dLbl>
              <c:idx val="2"/>
              <c:layout>
                <c:manualLayout>
                  <c:x val="-0.0413520547693776"/>
                  <c:y val="-0.0158353127474268"/>
                </c:manualLayout>
              </c:layout>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A-1927-4E03-AA73-ED8D1ED1BBF9}"/>
                </c:ext>
                <c:ext xmlns:c15="http://schemas.microsoft.com/office/drawing/2012/chart" uri="{CE6537A1-D6FC-4f65-9D91-7224C49458BB}"/>
              </c:extLst>
            </c:dLbl>
            <c:dLbl>
              <c:idx val="3"/>
              <c:layout>
                <c:manualLayout>
                  <c:x val="-0.0450816584989813"/>
                  <c:y val="-0.0253365003958828"/>
                </c:manualLayout>
              </c:layout>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B-1927-4E03-AA73-ED8D1ED1BBF9}"/>
                </c:ext>
                <c:ext xmlns:c15="http://schemas.microsoft.com/office/drawing/2012/chart" uri="{CE6537A1-D6FC-4f65-9D91-7224C49458BB}"/>
              </c:extLst>
            </c:dLbl>
            <c:dLbl>
              <c:idx val="4"/>
              <c:layout>
                <c:manualLayout>
                  <c:x val="-0.0469464603637833"/>
                  <c:y val="-0.0253365003958828"/>
                </c:manualLayout>
              </c:layout>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C-1927-4E03-AA73-ED8D1ED1BBF9}"/>
                </c:ext>
                <c:ext xmlns:c15="http://schemas.microsoft.com/office/drawing/2012/chart" uri="{CE6537A1-D6FC-4f65-9D91-7224C49458BB}"/>
              </c:extLst>
            </c:dLbl>
            <c:dLbl>
              <c:idx val="5"/>
              <c:layout>
                <c:manualLayout>
                  <c:x val="-0.0444728814492594"/>
                  <c:y val="-0.0253365003958828"/>
                </c:manualLayout>
              </c:layout>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D-1927-4E03-AA73-ED8D1ED1BBF9}"/>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s-ES_tradnl"/>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Hoja1!$C$13:$H$13</c:f>
              <c:numCache>
                <c:formatCode>_-* #,##0.0_-;\-* #,##0.0_-;_-* "-"??_-;_-@_-</c:formatCode>
                <c:ptCount val="6"/>
                <c:pt idx="0">
                  <c:v>5465.6</c:v>
                </c:pt>
                <c:pt idx="1">
                  <c:v>5517.8</c:v>
                </c:pt>
                <c:pt idx="2">
                  <c:v>6578.52</c:v>
                </c:pt>
                <c:pt idx="3">
                  <c:v>7094.82</c:v>
                </c:pt>
                <c:pt idx="4">
                  <c:v>8261.919999999989</c:v>
                </c:pt>
                <c:pt idx="5">
                  <c:v>9675.619999999994</c:v>
                </c:pt>
              </c:numCache>
            </c:numRef>
          </c:val>
          <c:smooth val="0"/>
          <c:extLst xmlns:c15="http://schemas.microsoft.com/office/drawing/2012/chart" xmlns:c16r2="http://schemas.microsoft.com/office/drawing/2015/06/chart">
            <c:ext xmlns:c16="http://schemas.microsoft.com/office/drawing/2014/chart" uri="{C3380CC4-5D6E-409C-BE32-E72D297353CC}">
              <c16:uniqueId val="{0000000E-1927-4E03-AA73-ED8D1ED1BBF9}"/>
            </c:ext>
          </c:extLst>
        </c:ser>
        <c:dLbls>
          <c:showLegendKey val="0"/>
          <c:showVal val="0"/>
          <c:showCatName val="0"/>
          <c:showSerName val="0"/>
          <c:showPercent val="0"/>
          <c:showBubbleSize val="0"/>
        </c:dLbls>
        <c:marker val="1"/>
        <c:smooth val="0"/>
        <c:axId val="322697376"/>
        <c:axId val="322698736"/>
      </c:lineChart>
      <c:catAx>
        <c:axId val="322697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s-ES_tradnl"/>
          </a:p>
        </c:txPr>
        <c:crossAx val="322698736"/>
        <c:crosses val="autoZero"/>
        <c:auto val="1"/>
        <c:lblAlgn val="ctr"/>
        <c:lblOffset val="100"/>
        <c:noMultiLvlLbl val="0"/>
      </c:catAx>
      <c:valAx>
        <c:axId val="322698736"/>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322697376"/>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700" b="0" i="0" u="none" strike="noStrike" kern="1200" baseline="0">
                <a:solidFill>
                  <a:schemeClr val="tx1">
                    <a:lumMod val="65000"/>
                    <a:lumOff val="35000"/>
                  </a:schemeClr>
                </a:solidFill>
                <a:latin typeface="+mn-lt"/>
                <a:ea typeface="+mn-ea"/>
                <a:cs typeface="+mn-cs"/>
              </a:defRPr>
            </a:pPr>
            <a:endParaRPr lang="es-ES_tradnl"/>
          </a:p>
        </c:txPr>
      </c:dTable>
      <c:spPr>
        <a:noFill/>
        <a:ln>
          <a:noFill/>
        </a:ln>
        <a:effectLst/>
      </c:spPr>
    </c:plotArea>
    <c:plotVisOnly val="1"/>
    <c:dispBlanksAs val="gap"/>
    <c:showDLblsOverMax val="0"/>
  </c:chart>
  <c:spPr>
    <a:noFill/>
    <a:ln>
      <a:noFill/>
    </a:ln>
    <a:effectLst/>
  </c:spPr>
  <c:txPr>
    <a:bodyPr/>
    <a:lstStyle/>
    <a:p>
      <a:pPr>
        <a:defRPr/>
      </a:pPr>
      <a:endParaRPr lang="es-ES_tradnl"/>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320" b="0" i="0" u="none" strike="noStrike" kern="1200" spc="0" baseline="0">
                <a:solidFill>
                  <a:schemeClr val="tx1">
                    <a:lumMod val="65000"/>
                    <a:lumOff val="35000"/>
                  </a:schemeClr>
                </a:solidFill>
                <a:latin typeface="+mn-lt"/>
                <a:ea typeface="+mn-ea"/>
                <a:cs typeface="+mn-cs"/>
              </a:defRPr>
            </a:pPr>
            <a:r>
              <a:rPr lang="es-GT"/>
              <a:t>PROGRAMA 12</a:t>
            </a:r>
          </a:p>
          <a:p>
            <a:pPr algn="ctr">
              <a:defRPr/>
            </a:pPr>
            <a:r>
              <a:rPr lang="es-GT"/>
              <a:t>Servicios de custodia y rehabilitación de privados de libertad</a:t>
            </a:r>
          </a:p>
        </c:rich>
      </c:tx>
      <c:layout>
        <c:manualLayout>
          <c:xMode val="edge"/>
          <c:yMode val="edge"/>
          <c:x val="0.113094069806737"/>
          <c:y val="0.0745623500504789"/>
        </c:manualLayout>
      </c:layout>
      <c:overlay val="0"/>
      <c:spPr>
        <a:noFill/>
        <a:ln>
          <a:noFill/>
        </a:ln>
        <a:effectLst/>
      </c:spPr>
      <c:txPr>
        <a:bodyPr rot="0" spcFirstLastPara="1" vertOverflow="ellipsis" vert="horz" wrap="square" anchor="ctr" anchorCtr="1"/>
        <a:lstStyle/>
        <a:p>
          <a:pPr algn="ctr">
            <a:defRPr sz="1320" b="0" i="0" u="none" strike="noStrike" kern="1200" spc="0" baseline="0">
              <a:solidFill>
                <a:schemeClr val="tx1">
                  <a:lumMod val="65000"/>
                  <a:lumOff val="35000"/>
                </a:schemeClr>
              </a:solidFill>
              <a:latin typeface="+mn-lt"/>
              <a:ea typeface="+mn-ea"/>
              <a:cs typeface="+mn-cs"/>
            </a:defRPr>
          </a:pPr>
          <a:endParaRPr lang="es-ES_tradnl"/>
        </a:p>
      </c:txPr>
    </c:title>
    <c:autoTitleDeleted val="0"/>
    <c:plotArea>
      <c:layout>
        <c:manualLayout>
          <c:layoutTarget val="inner"/>
          <c:xMode val="edge"/>
          <c:yMode val="edge"/>
          <c:x val="0.0319199811541872"/>
          <c:y val="0.126678724038139"/>
          <c:w val="0.936160037691626"/>
          <c:h val="0.718243336424877"/>
        </c:manualLayout>
      </c:layout>
      <c:barChart>
        <c:barDir val="col"/>
        <c:grouping val="clustered"/>
        <c:varyColors val="0"/>
        <c:ser>
          <c:idx val="0"/>
          <c:order val="0"/>
          <c:spPr>
            <a:solidFill>
              <a:schemeClr val="accent2">
                <a:lumMod val="75000"/>
              </a:schemeClr>
            </a:solidFill>
            <a:ln>
              <a:solidFill>
                <a:schemeClr val="bg1"/>
              </a:solidFill>
            </a:ln>
            <a:effectLst>
              <a:softEdge rad="12700"/>
            </a:effectLst>
          </c:spPr>
          <c:invertIfNegative val="0"/>
          <c:dLbls>
            <c:dLbl>
              <c:idx val="4"/>
              <c:layout/>
              <c:tx>
                <c:rich>
                  <a:bodyPr/>
                  <a:lstStyle/>
                  <a:p>
                    <a:fld id="{E591DA26-2897-4C4C-A7C5-30D97F08AB2D}" type="VALUE">
                      <a:rPr lang="en-US" smtClean="0"/>
                      <a:pPr/>
                      <a:t>[VALOR]</a:t>
                    </a:fld>
                    <a:endParaRPr lang="es-ES_tradnl"/>
                  </a:p>
                </c:rich>
              </c:tx>
              <c:dLblPos val="inBase"/>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numFmt formatCode="#,##0.00" sourceLinked="0"/>
            <c:spPr>
              <a:noFill/>
              <a:ln>
                <a:noFill/>
              </a:ln>
              <a:effectLst/>
            </c:spPr>
            <c:txPr>
              <a:bodyPr rot="-5400000" spcFirstLastPara="1" vertOverflow="ellipsis" wrap="square" anchor="ctr" anchorCtr="1"/>
              <a:lstStyle/>
              <a:p>
                <a:pPr>
                  <a:defRPr sz="1000" b="0" i="0" u="none" strike="noStrike" kern="1200" baseline="0">
                    <a:solidFill>
                      <a:schemeClr val="bg1"/>
                    </a:solidFill>
                    <a:latin typeface="+mn-lt"/>
                    <a:ea typeface="+mn-ea"/>
                    <a:cs typeface="+mn-cs"/>
                  </a:defRPr>
                </a:pPr>
                <a:endParaRPr lang="es-ES_tradnl"/>
              </a:p>
            </c:tx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'Continuidad 15-23'!$C$3:$K$3</c:f>
              <c:numCache>
                <c:formatCode>General</c:formatCode>
                <c:ptCount val="9"/>
                <c:pt idx="0">
                  <c:v>2015.0</c:v>
                </c:pt>
                <c:pt idx="1">
                  <c:v>2016.0</c:v>
                </c:pt>
                <c:pt idx="2">
                  <c:v>2017.0</c:v>
                </c:pt>
                <c:pt idx="3">
                  <c:v>2018.0</c:v>
                </c:pt>
                <c:pt idx="4">
                  <c:v>2019.0</c:v>
                </c:pt>
                <c:pt idx="5">
                  <c:v>2020.0</c:v>
                </c:pt>
                <c:pt idx="6">
                  <c:v>2021.0</c:v>
                </c:pt>
                <c:pt idx="7">
                  <c:v>2022.0</c:v>
                </c:pt>
                <c:pt idx="8">
                  <c:v>2023.0</c:v>
                </c:pt>
              </c:numCache>
            </c:numRef>
          </c:cat>
          <c:val>
            <c:numRef>
              <c:f>'Continuidad 15-23'!$C$11:$K$11</c:f>
              <c:numCache>
                <c:formatCode>_(* #,##0.00_);_(* \(#,##0.00\);_(* "-"??_);_(@_)</c:formatCode>
                <c:ptCount val="9"/>
                <c:pt idx="0">
                  <c:v>8.498676E6</c:v>
                </c:pt>
                <c:pt idx="1">
                  <c:v>9.077895E6</c:v>
                </c:pt>
                <c:pt idx="2">
                  <c:v>7.417677E6</c:v>
                </c:pt>
                <c:pt idx="3">
                  <c:v>1.1013916E7</c:v>
                </c:pt>
                <c:pt idx="4" formatCode="General">
                  <c:v>1.125E7</c:v>
                </c:pt>
                <c:pt idx="5" formatCode="General">
                  <c:v>1.1525E7</c:v>
                </c:pt>
                <c:pt idx="6" formatCode="General">
                  <c:v>1.22593272345E7</c:v>
                </c:pt>
                <c:pt idx="7" formatCode="General">
                  <c:v>1.3607853230295E7</c:v>
                </c:pt>
                <c:pt idx="8" formatCode="General">
                  <c:v>1.51047170856275E7</c:v>
                </c:pt>
              </c:numCache>
            </c:numRef>
          </c:val>
          <c:extLst xmlns:c16r2="http://schemas.microsoft.com/office/drawing/2015/06/chart">
            <c:ext xmlns:c16="http://schemas.microsoft.com/office/drawing/2014/chart" uri="{C3380CC4-5D6E-409C-BE32-E72D297353CC}">
              <c16:uniqueId val="{00000000-132A-4CFB-B4F3-028B26B5138D}"/>
            </c:ext>
          </c:extLst>
        </c:ser>
        <c:dLbls>
          <c:dLblPos val="outEnd"/>
          <c:showLegendKey val="0"/>
          <c:showVal val="1"/>
          <c:showCatName val="0"/>
          <c:showSerName val="0"/>
          <c:showPercent val="0"/>
          <c:showBubbleSize val="0"/>
        </c:dLbls>
        <c:gapWidth val="0"/>
        <c:axId val="321986656"/>
        <c:axId val="321988976"/>
      </c:barChart>
      <c:catAx>
        <c:axId val="321986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ES_tradnl"/>
          </a:p>
        </c:txPr>
        <c:crossAx val="321988976"/>
        <c:crosses val="autoZero"/>
        <c:auto val="1"/>
        <c:lblAlgn val="ctr"/>
        <c:lblOffset val="100"/>
        <c:noMultiLvlLbl val="0"/>
      </c:catAx>
      <c:valAx>
        <c:axId val="321988976"/>
        <c:scaling>
          <c:orientation val="minMax"/>
        </c:scaling>
        <c:delete val="1"/>
        <c:axPos val="l"/>
        <c:numFmt formatCode="_(* #,##0.00_);_(* \(#,##0.00\);_(* &quot;-&quot;??_);_(@_)" sourceLinked="1"/>
        <c:majorTickMark val="out"/>
        <c:minorTickMark val="none"/>
        <c:tickLblPos val="nextTo"/>
        <c:crossAx val="321986656"/>
        <c:crosses val="autoZero"/>
        <c:crossBetween val="between"/>
      </c:valAx>
      <c:spPr>
        <a:noFill/>
        <a:ln>
          <a:noFill/>
        </a:ln>
        <a:effectLst/>
      </c:spPr>
    </c:plotArea>
    <c:plotVisOnly val="1"/>
    <c:dispBlanksAs val="gap"/>
    <c:showDLblsOverMax val="0"/>
  </c:chart>
  <c:spPr>
    <a:noFill/>
    <a:ln>
      <a:noFill/>
    </a:ln>
    <a:effectLst/>
  </c:spPr>
  <c:txPr>
    <a:bodyPr/>
    <a:lstStyle/>
    <a:p>
      <a:pPr>
        <a:defRPr sz="1100"/>
      </a:pPr>
      <a:endParaRPr lang="es-ES_tradnl"/>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200" b="0" i="0" u="none" strike="noStrike" kern="1200" spc="0" baseline="0">
                <a:solidFill>
                  <a:schemeClr val="tx1">
                    <a:lumMod val="65000"/>
                    <a:lumOff val="35000"/>
                  </a:schemeClr>
                </a:solidFill>
                <a:latin typeface="+mn-lt"/>
                <a:ea typeface="+mn-ea"/>
                <a:cs typeface="+mn-cs"/>
              </a:defRPr>
            </a:pPr>
            <a:r>
              <a:rPr lang="es-GT" sz="1200" b="1" dirty="0"/>
              <a:t>PROGRAMA</a:t>
            </a:r>
            <a:r>
              <a:rPr lang="es-GT" sz="1200" b="1" baseline="0" dirty="0"/>
              <a:t> 13</a:t>
            </a:r>
          </a:p>
          <a:p>
            <a:pPr algn="ctr">
              <a:defRPr sz="1200"/>
            </a:pPr>
            <a:r>
              <a:rPr lang="es-GT" sz="1200" baseline="0" dirty="0"/>
              <a:t>Servicios migratorios y extranjería</a:t>
            </a:r>
            <a:endParaRPr lang="es-GT" sz="1200" dirty="0"/>
          </a:p>
        </c:rich>
      </c:tx>
      <c:layout>
        <c:manualLayout>
          <c:xMode val="edge"/>
          <c:yMode val="edge"/>
          <c:x val="0.304164197299345"/>
          <c:y val="0.0200160916119064"/>
        </c:manualLayout>
      </c:layout>
      <c:overlay val="0"/>
      <c:spPr>
        <a:noFill/>
        <a:ln>
          <a:noFill/>
        </a:ln>
        <a:effectLst/>
      </c:spPr>
      <c:txPr>
        <a:bodyPr rot="0" spcFirstLastPara="1" vertOverflow="ellipsis" vert="horz" wrap="square" anchor="ctr" anchorCtr="1"/>
        <a:lstStyle/>
        <a:p>
          <a:pPr algn="ctr">
            <a:defRPr sz="1200" b="0" i="0" u="none" strike="noStrike" kern="1200" spc="0" baseline="0">
              <a:solidFill>
                <a:schemeClr val="tx1">
                  <a:lumMod val="65000"/>
                  <a:lumOff val="35000"/>
                </a:schemeClr>
              </a:solidFill>
              <a:latin typeface="+mn-lt"/>
              <a:ea typeface="+mn-ea"/>
              <a:cs typeface="+mn-cs"/>
            </a:defRPr>
          </a:pPr>
          <a:endParaRPr lang="es-ES_tradnl"/>
        </a:p>
      </c:txPr>
    </c:title>
    <c:autoTitleDeleted val="0"/>
    <c:plotArea>
      <c:layout>
        <c:manualLayout>
          <c:layoutTarget val="inner"/>
          <c:xMode val="edge"/>
          <c:yMode val="edge"/>
          <c:x val="0.0304273971158661"/>
          <c:y val="0.160388428032133"/>
          <c:w val="0.939145205768268"/>
          <c:h val="0.664929239004312"/>
        </c:manualLayout>
      </c:layout>
      <c:barChart>
        <c:barDir val="col"/>
        <c:grouping val="clustered"/>
        <c:varyColors val="0"/>
        <c:ser>
          <c:idx val="0"/>
          <c:order val="0"/>
          <c:spPr>
            <a:solidFill>
              <a:schemeClr val="accent6"/>
            </a:solidFill>
            <a:ln>
              <a:solidFill>
                <a:schemeClr val="bg1"/>
              </a:solidFill>
            </a:ln>
            <a:effectLst>
              <a:softEdge rad="12700"/>
            </a:effectLst>
          </c:spPr>
          <c:invertIfNegative val="0"/>
          <c:dLbls>
            <c:spPr>
              <a:noFill/>
              <a:ln>
                <a:noFill/>
              </a:ln>
              <a:effectLst/>
            </c:spPr>
            <c:txPr>
              <a:bodyPr rot="-5400000" spcFirstLastPara="1" vertOverflow="ellipsis"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s-ES_tradnl"/>
              </a:p>
            </c:tx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'Continuidad 15-23'!$C$3:$K$3</c:f>
              <c:numCache>
                <c:formatCode>General</c:formatCode>
                <c:ptCount val="9"/>
                <c:pt idx="0">
                  <c:v>2015.0</c:v>
                </c:pt>
                <c:pt idx="1">
                  <c:v>2016.0</c:v>
                </c:pt>
                <c:pt idx="2">
                  <c:v>2017.0</c:v>
                </c:pt>
                <c:pt idx="3">
                  <c:v>2018.0</c:v>
                </c:pt>
                <c:pt idx="4">
                  <c:v>2019.0</c:v>
                </c:pt>
                <c:pt idx="5">
                  <c:v>2020.0</c:v>
                </c:pt>
                <c:pt idx="6">
                  <c:v>2021.0</c:v>
                </c:pt>
                <c:pt idx="7">
                  <c:v>2022.0</c:v>
                </c:pt>
                <c:pt idx="8">
                  <c:v>2023.0</c:v>
                </c:pt>
              </c:numCache>
            </c:numRef>
          </c:cat>
          <c:val>
            <c:numRef>
              <c:f>'Continuidad 15-23'!$C$13:$K$13</c:f>
              <c:numCache>
                <c:formatCode>_-* #,##0_-;\-* #,##0_-;_-* "-"??_-;_-@_-</c:formatCode>
                <c:ptCount val="9"/>
                <c:pt idx="0">
                  <c:v>6.19375E6</c:v>
                </c:pt>
                <c:pt idx="1">
                  <c:v>7.20952E6</c:v>
                </c:pt>
                <c:pt idx="2">
                  <c:v>7.832536E6</c:v>
                </c:pt>
                <c:pt idx="3">
                  <c:v>8.679512E6</c:v>
                </c:pt>
                <c:pt idx="4">
                  <c:v>9.627204E6</c:v>
                </c:pt>
                <c:pt idx="5">
                  <c:v>1.01084886E7</c:v>
                </c:pt>
                <c:pt idx="6">
                  <c:v>1.061383743E7</c:v>
                </c:pt>
                <c:pt idx="7">
                  <c:v>1.11444537015E7</c:v>
                </c:pt>
                <c:pt idx="8">
                  <c:v>1.1701600786575E7</c:v>
                </c:pt>
              </c:numCache>
            </c:numRef>
          </c:val>
          <c:extLst xmlns:c16r2="http://schemas.microsoft.com/office/drawing/2015/06/chart">
            <c:ext xmlns:c16="http://schemas.microsoft.com/office/drawing/2014/chart" uri="{C3380CC4-5D6E-409C-BE32-E72D297353CC}">
              <c16:uniqueId val="{00000000-F90A-43A8-950F-12690F41DD05}"/>
            </c:ext>
          </c:extLst>
        </c:ser>
        <c:dLbls>
          <c:showLegendKey val="0"/>
          <c:showVal val="0"/>
          <c:showCatName val="0"/>
          <c:showSerName val="0"/>
          <c:showPercent val="0"/>
          <c:showBubbleSize val="0"/>
        </c:dLbls>
        <c:gapWidth val="0"/>
        <c:axId val="397433792"/>
        <c:axId val="366964880"/>
      </c:barChart>
      <c:catAx>
        <c:axId val="397433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s-ES_tradnl"/>
          </a:p>
        </c:txPr>
        <c:crossAx val="366964880"/>
        <c:crosses val="autoZero"/>
        <c:auto val="1"/>
        <c:lblAlgn val="ctr"/>
        <c:lblOffset val="100"/>
        <c:noMultiLvlLbl val="0"/>
      </c:catAx>
      <c:valAx>
        <c:axId val="366964880"/>
        <c:scaling>
          <c:orientation val="minMax"/>
        </c:scaling>
        <c:delete val="1"/>
        <c:axPos val="l"/>
        <c:numFmt formatCode="_-* #,##0_-;\-* #,##0_-;_-* &quot;-&quot;??_-;_-@_-" sourceLinked="1"/>
        <c:majorTickMark val="out"/>
        <c:minorTickMark val="none"/>
        <c:tickLblPos val="nextTo"/>
        <c:crossAx val="3974337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ES_tradnl"/>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withinLinear" id="14">
  <a:schemeClr val="accent1"/>
</cs:colorStyle>
</file>

<file path=ppt/charts/colors14.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0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306">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7AB488F7-1FAC-40D2-BB7E-BA3CE28D8950}" type="datetimeFigureOut">
              <a:rPr lang="en-US" smtClean="0"/>
              <a:pPr/>
              <a:t>6/12/18</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CA2D21D1-52E2-420B-B491-CFF6D7BB79FB}" type="slidenum">
              <a:rPr lang="en-US" smtClean="0"/>
              <a:pPr/>
              <a:t>‹Nr.›</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1704281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1704281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704281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1750475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1704281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1172374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1704281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1704281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1975882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sz="2399">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a:prstGeom prst="rect">
            <a:avLst/>
          </a:prstGeo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478" indent="0" algn="ctr">
              <a:buNone/>
              <a:defRPr>
                <a:solidFill>
                  <a:schemeClr val="tx1">
                    <a:tint val="75000"/>
                  </a:schemeClr>
                </a:solidFill>
              </a:defRPr>
            </a:lvl2pPr>
            <a:lvl3pPr marL="1218957" indent="0" algn="ctr">
              <a:buNone/>
              <a:defRPr>
                <a:solidFill>
                  <a:schemeClr val="tx1">
                    <a:tint val="75000"/>
                  </a:schemeClr>
                </a:solidFill>
              </a:defRPr>
            </a:lvl3pPr>
            <a:lvl4pPr marL="1828435" indent="0" algn="ctr">
              <a:buNone/>
              <a:defRPr>
                <a:solidFill>
                  <a:schemeClr val="tx1">
                    <a:tint val="75000"/>
                  </a:schemeClr>
                </a:solidFill>
              </a:defRPr>
            </a:lvl4pPr>
            <a:lvl5pPr marL="2437913" indent="0" algn="ctr">
              <a:buNone/>
              <a:defRPr>
                <a:solidFill>
                  <a:schemeClr val="tx1">
                    <a:tint val="75000"/>
                  </a:schemeClr>
                </a:solidFill>
              </a:defRPr>
            </a:lvl5pPr>
            <a:lvl6pPr marL="3047390" indent="0" algn="ctr">
              <a:buNone/>
              <a:defRPr>
                <a:solidFill>
                  <a:schemeClr val="tx1">
                    <a:tint val="75000"/>
                  </a:schemeClr>
                </a:solidFill>
              </a:defRPr>
            </a:lvl6pPr>
            <a:lvl7pPr marL="3656868" indent="0" algn="ctr">
              <a:buNone/>
              <a:defRPr>
                <a:solidFill>
                  <a:schemeClr val="tx1">
                    <a:tint val="75000"/>
                  </a:schemeClr>
                </a:solidFill>
              </a:defRPr>
            </a:lvl7pPr>
            <a:lvl8pPr marL="4266346" indent="0" algn="ctr">
              <a:buNone/>
              <a:defRPr>
                <a:solidFill>
                  <a:schemeClr val="tx1">
                    <a:tint val="75000"/>
                  </a:schemeClr>
                </a:solidFill>
              </a:defRPr>
            </a:lvl8pPr>
            <a:lvl9pPr marL="487582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441" y="6356353"/>
            <a:ext cx="2844059" cy="365125"/>
          </a:xfrm>
          <a:prstGeom prst="rect">
            <a:avLst/>
          </a:prstGeom>
        </p:spPr>
        <p:txBody>
          <a:bodyPr/>
          <a:lstStyle/>
          <a:p>
            <a:fld id="{9578D6DB-6798-42D2-B9AD-FC6F1C72FC30}" type="datetimeFigureOut">
              <a:rPr lang="en-US" smtClean="0"/>
              <a:pPr/>
              <a:t>6/12/18</a:t>
            </a:fld>
            <a:endParaRPr lang="en-US"/>
          </a:p>
        </p:txBody>
      </p:sp>
      <p:sp>
        <p:nvSpPr>
          <p:cNvPr id="5" name="Footer Placeholder 4"/>
          <p:cNvSpPr>
            <a:spLocks noGrp="1"/>
          </p:cNvSpPr>
          <p:nvPr>
            <p:ph type="ftr" sz="quarter" idx="11"/>
          </p:nvPr>
        </p:nvSpPr>
        <p:spPr>
          <a:xfrm>
            <a:off x="4164515" y="6356353"/>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6" y="6356353"/>
            <a:ext cx="2844059" cy="365125"/>
          </a:xfrm>
          <a:prstGeom prst="rect">
            <a:avLst/>
          </a:prstGeom>
        </p:spPr>
        <p:txBody>
          <a:bodyPr/>
          <a:lstStyle/>
          <a:p>
            <a:fld id="{E5EDE275-BE14-4364-AEA2-5F5667C0FD49}" type="slidenum">
              <a:rPr lang="en-US" smtClean="0"/>
              <a:pPr/>
              <a:t>‹Nr.›</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441" y="6356353"/>
            <a:ext cx="2844059" cy="365125"/>
          </a:xfrm>
          <a:prstGeom prst="rect">
            <a:avLst/>
          </a:prstGeom>
        </p:spPr>
        <p:txBody>
          <a:bodyPr/>
          <a:lstStyle/>
          <a:p>
            <a:fld id="{425404F2-BE9A-4460-8815-8F645183555F}" type="datetimeFigureOut">
              <a:rPr lang="en-US" smtClean="0"/>
              <a:pPr/>
              <a:t>6/12/18</a:t>
            </a:fld>
            <a:endParaRPr lang="en-US"/>
          </a:p>
        </p:txBody>
      </p:sp>
      <p:sp>
        <p:nvSpPr>
          <p:cNvPr id="3" name="Footer Placeholder 2"/>
          <p:cNvSpPr>
            <a:spLocks noGrp="1"/>
          </p:cNvSpPr>
          <p:nvPr>
            <p:ph type="ftr" sz="quarter" idx="11"/>
          </p:nvPr>
        </p:nvSpPr>
        <p:spPr>
          <a:xfrm>
            <a:off x="4164515" y="6356353"/>
            <a:ext cx="3859795"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5326" y="6356353"/>
            <a:ext cx="2844059" cy="365125"/>
          </a:xfrm>
          <a:prstGeom prst="rect">
            <a:avLst/>
          </a:prstGeom>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5" y="273051"/>
            <a:ext cx="4010039" cy="1162051"/>
          </a:xfrm>
        </p:spPr>
        <p:txBody>
          <a:bodyPr anchor="b"/>
          <a:lstStyle>
            <a:lvl1pPr algn="l">
              <a:defRPr sz="2701" b="1"/>
            </a:lvl1pPr>
          </a:lstStyle>
          <a:p>
            <a:r>
              <a:rPr lang="en-US"/>
              <a:t>Click to edit Master title style</a:t>
            </a:r>
          </a:p>
        </p:txBody>
      </p:sp>
      <p:sp>
        <p:nvSpPr>
          <p:cNvPr id="3" name="Content Placeholder 2"/>
          <p:cNvSpPr>
            <a:spLocks noGrp="1"/>
          </p:cNvSpPr>
          <p:nvPr>
            <p:ph idx="1"/>
          </p:nvPr>
        </p:nvSpPr>
        <p:spPr>
          <a:xfrm>
            <a:off x="4765492" y="273054"/>
            <a:ext cx="6813892" cy="5853113"/>
          </a:xfrm>
          <a:prstGeom prst="rect">
            <a:avLst/>
          </a:prstGeom>
        </p:spPr>
        <p:txBody>
          <a:bodyPr/>
          <a:lstStyle>
            <a:lvl1pPr>
              <a:defRPr sz="4300"/>
            </a:lvl1pPr>
            <a:lvl2pPr>
              <a:defRPr sz="3700"/>
            </a:lvl2pPr>
            <a:lvl3pPr>
              <a:defRPr sz="3201"/>
            </a:lvl3pPr>
            <a:lvl4pPr>
              <a:defRPr sz="2701"/>
            </a:lvl4pPr>
            <a:lvl5pPr>
              <a:defRPr sz="2701"/>
            </a:lvl5pPr>
            <a:lvl6pPr>
              <a:defRPr sz="2701"/>
            </a:lvl6pPr>
            <a:lvl7pPr>
              <a:defRPr sz="2701"/>
            </a:lvl7pPr>
            <a:lvl8pPr>
              <a:defRPr sz="2701"/>
            </a:lvl8pPr>
            <a:lvl9pPr>
              <a:defRPr sz="27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5" y="1435103"/>
            <a:ext cx="4010039" cy="4691063"/>
          </a:xfrm>
          <a:prstGeom prst="rect">
            <a:avLst/>
          </a:prstGeom>
        </p:spPr>
        <p:txBody>
          <a:bodyPr/>
          <a:lstStyle>
            <a:lvl1pPr marL="0" indent="0">
              <a:buNone/>
              <a:defRPr sz="1900"/>
            </a:lvl1pPr>
            <a:lvl2pPr marL="609504" indent="0">
              <a:buNone/>
              <a:defRPr sz="1600"/>
            </a:lvl2pPr>
            <a:lvl3pPr marL="1219007" indent="0">
              <a:buNone/>
              <a:defRPr sz="1300"/>
            </a:lvl3pPr>
            <a:lvl4pPr marL="1828511" indent="0">
              <a:buNone/>
              <a:defRPr sz="1200"/>
            </a:lvl4pPr>
            <a:lvl5pPr marL="2438013" indent="0">
              <a:buNone/>
              <a:defRPr sz="1200"/>
            </a:lvl5pPr>
            <a:lvl6pPr marL="3047518" indent="0">
              <a:buNone/>
              <a:defRPr sz="1200"/>
            </a:lvl6pPr>
            <a:lvl7pPr marL="3657020" indent="0">
              <a:buNone/>
              <a:defRPr sz="1200"/>
            </a:lvl7pPr>
            <a:lvl8pPr marL="4266524" indent="0">
              <a:buNone/>
              <a:defRPr sz="1200"/>
            </a:lvl8pPr>
            <a:lvl9pPr marL="4876027"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441" y="6356353"/>
            <a:ext cx="2844059" cy="365125"/>
          </a:xfrm>
          <a:prstGeom prst="rect">
            <a:avLst/>
          </a:prstGeom>
        </p:spPr>
        <p:txBody>
          <a:bodyPr/>
          <a:lstStyle/>
          <a:p>
            <a:fld id="{425404F2-BE9A-4460-8815-8F645183555F}" type="datetimeFigureOut">
              <a:rPr lang="en-US" smtClean="0"/>
              <a:pPr/>
              <a:t>6/12/18</a:t>
            </a:fld>
            <a:endParaRPr lang="en-US"/>
          </a:p>
        </p:txBody>
      </p:sp>
      <p:sp>
        <p:nvSpPr>
          <p:cNvPr id="6" name="Footer Placeholder 5"/>
          <p:cNvSpPr>
            <a:spLocks noGrp="1"/>
          </p:cNvSpPr>
          <p:nvPr>
            <p:ph type="ftr" sz="quarter" idx="11"/>
          </p:nvPr>
        </p:nvSpPr>
        <p:spPr>
          <a:xfrm>
            <a:off x="4164515" y="6356353"/>
            <a:ext cx="385979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5326" y="6356353"/>
            <a:ext cx="2844059" cy="365125"/>
          </a:xfrm>
          <a:prstGeom prst="rect">
            <a:avLst/>
          </a:prstGeom>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2"/>
            <a:ext cx="7313295" cy="566739"/>
          </a:xfrm>
        </p:spPr>
        <p:txBody>
          <a:bodyPr anchor="b"/>
          <a:lstStyle>
            <a:lvl1pPr algn="l">
              <a:defRPr sz="2701"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a:prstGeom prst="rect">
            <a:avLst/>
          </a:prstGeom>
        </p:spPr>
        <p:txBody>
          <a:bodyPr/>
          <a:lstStyle>
            <a:lvl1pPr marL="0" indent="0">
              <a:buNone/>
              <a:defRPr sz="4300"/>
            </a:lvl1pPr>
            <a:lvl2pPr marL="609504" indent="0">
              <a:buNone/>
              <a:defRPr sz="3700"/>
            </a:lvl2pPr>
            <a:lvl3pPr marL="1219007" indent="0">
              <a:buNone/>
              <a:defRPr sz="3201"/>
            </a:lvl3pPr>
            <a:lvl4pPr marL="1828511" indent="0">
              <a:buNone/>
              <a:defRPr sz="2701"/>
            </a:lvl4pPr>
            <a:lvl5pPr marL="2438013" indent="0">
              <a:buNone/>
              <a:defRPr sz="2701"/>
            </a:lvl5pPr>
            <a:lvl6pPr marL="3047518" indent="0">
              <a:buNone/>
              <a:defRPr sz="2701"/>
            </a:lvl6pPr>
            <a:lvl7pPr marL="3657020" indent="0">
              <a:buNone/>
              <a:defRPr sz="2701"/>
            </a:lvl7pPr>
            <a:lvl8pPr marL="4266524" indent="0">
              <a:buNone/>
              <a:defRPr sz="2701"/>
            </a:lvl8pPr>
            <a:lvl9pPr marL="4876027" indent="0">
              <a:buNone/>
              <a:defRPr sz="2701"/>
            </a:lvl9pPr>
          </a:lstStyle>
          <a:p>
            <a:endParaRPr lang="en-US"/>
          </a:p>
        </p:txBody>
      </p:sp>
      <p:sp>
        <p:nvSpPr>
          <p:cNvPr id="4" name="Text Placeholder 3"/>
          <p:cNvSpPr>
            <a:spLocks noGrp="1"/>
          </p:cNvSpPr>
          <p:nvPr>
            <p:ph type="body" sz="half" idx="2"/>
          </p:nvPr>
        </p:nvSpPr>
        <p:spPr>
          <a:xfrm>
            <a:off x="2389095" y="5367340"/>
            <a:ext cx="7313295" cy="804863"/>
          </a:xfrm>
          <a:prstGeom prst="rect">
            <a:avLst/>
          </a:prstGeom>
        </p:spPr>
        <p:txBody>
          <a:bodyPr/>
          <a:lstStyle>
            <a:lvl1pPr marL="0" indent="0">
              <a:buNone/>
              <a:defRPr sz="1900"/>
            </a:lvl1pPr>
            <a:lvl2pPr marL="609504" indent="0">
              <a:buNone/>
              <a:defRPr sz="1600"/>
            </a:lvl2pPr>
            <a:lvl3pPr marL="1219007" indent="0">
              <a:buNone/>
              <a:defRPr sz="1300"/>
            </a:lvl3pPr>
            <a:lvl4pPr marL="1828511" indent="0">
              <a:buNone/>
              <a:defRPr sz="1200"/>
            </a:lvl4pPr>
            <a:lvl5pPr marL="2438013" indent="0">
              <a:buNone/>
              <a:defRPr sz="1200"/>
            </a:lvl5pPr>
            <a:lvl6pPr marL="3047518" indent="0">
              <a:buNone/>
              <a:defRPr sz="1200"/>
            </a:lvl6pPr>
            <a:lvl7pPr marL="3657020" indent="0">
              <a:buNone/>
              <a:defRPr sz="1200"/>
            </a:lvl7pPr>
            <a:lvl8pPr marL="4266524" indent="0">
              <a:buNone/>
              <a:defRPr sz="1200"/>
            </a:lvl8pPr>
            <a:lvl9pPr marL="4876027"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441" y="6356353"/>
            <a:ext cx="2844059" cy="365125"/>
          </a:xfrm>
          <a:prstGeom prst="rect">
            <a:avLst/>
          </a:prstGeom>
        </p:spPr>
        <p:txBody>
          <a:bodyPr/>
          <a:lstStyle/>
          <a:p>
            <a:fld id="{425404F2-BE9A-4460-8815-8F645183555F}" type="datetimeFigureOut">
              <a:rPr lang="en-US" smtClean="0"/>
              <a:pPr/>
              <a:t>6/12/18</a:t>
            </a:fld>
            <a:endParaRPr lang="en-US"/>
          </a:p>
        </p:txBody>
      </p:sp>
      <p:sp>
        <p:nvSpPr>
          <p:cNvPr id="6" name="Footer Placeholder 5"/>
          <p:cNvSpPr>
            <a:spLocks noGrp="1"/>
          </p:cNvSpPr>
          <p:nvPr>
            <p:ph type="ftr" sz="quarter" idx="11"/>
          </p:nvPr>
        </p:nvSpPr>
        <p:spPr>
          <a:xfrm>
            <a:off x="4164515" y="6356353"/>
            <a:ext cx="385979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5326" y="6356353"/>
            <a:ext cx="2844059" cy="365125"/>
          </a:xfrm>
          <a:prstGeom prst="rect">
            <a:avLst/>
          </a:prstGeom>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09441" y="1138426"/>
            <a:ext cx="10969943" cy="498773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441" y="6356353"/>
            <a:ext cx="2844059" cy="365125"/>
          </a:xfrm>
          <a:prstGeom prst="rect">
            <a:avLst/>
          </a:prstGeom>
        </p:spPr>
        <p:txBody>
          <a:bodyPr/>
          <a:lstStyle/>
          <a:p>
            <a:fld id="{425404F2-BE9A-4460-8815-8F645183555F}" type="datetimeFigureOut">
              <a:rPr lang="en-US" smtClean="0"/>
              <a:pPr/>
              <a:t>6/12/18</a:t>
            </a:fld>
            <a:endParaRPr lang="en-US"/>
          </a:p>
        </p:txBody>
      </p:sp>
      <p:sp>
        <p:nvSpPr>
          <p:cNvPr id="5" name="Footer Placeholder 4"/>
          <p:cNvSpPr>
            <a:spLocks noGrp="1"/>
          </p:cNvSpPr>
          <p:nvPr>
            <p:ph type="ftr" sz="quarter" idx="11"/>
          </p:nvPr>
        </p:nvSpPr>
        <p:spPr>
          <a:xfrm>
            <a:off x="4164515" y="6356353"/>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6" y="6356353"/>
            <a:ext cx="2844059" cy="365125"/>
          </a:xfrm>
          <a:prstGeom prst="rect">
            <a:avLst/>
          </a:prstGeom>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41"/>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41"/>
            <a:ext cx="802431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441" y="6356353"/>
            <a:ext cx="2844059" cy="365125"/>
          </a:xfrm>
          <a:prstGeom prst="rect">
            <a:avLst/>
          </a:prstGeom>
        </p:spPr>
        <p:txBody>
          <a:bodyPr/>
          <a:lstStyle/>
          <a:p>
            <a:fld id="{425404F2-BE9A-4460-8815-8F645183555F}" type="datetimeFigureOut">
              <a:rPr lang="en-US" smtClean="0"/>
              <a:pPr/>
              <a:t>6/12/18</a:t>
            </a:fld>
            <a:endParaRPr lang="en-US"/>
          </a:p>
        </p:txBody>
      </p:sp>
      <p:sp>
        <p:nvSpPr>
          <p:cNvPr id="5" name="Footer Placeholder 4"/>
          <p:cNvSpPr>
            <a:spLocks noGrp="1"/>
          </p:cNvSpPr>
          <p:nvPr>
            <p:ph type="ftr" sz="quarter" idx="11"/>
          </p:nvPr>
        </p:nvSpPr>
        <p:spPr>
          <a:xfrm>
            <a:off x="4164515" y="6356353"/>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6" y="6356353"/>
            <a:ext cx="2844059" cy="365125"/>
          </a:xfrm>
          <a:prstGeom prst="rect">
            <a:avLst/>
          </a:prstGeom>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8"/>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a:prstGeom prst="rect">
            <a:avLst/>
          </a:prstGeom>
        </p:spPr>
        <p:txBody>
          <a:bodyPr/>
          <a:lstStyle>
            <a:lvl1pPr marL="0" indent="0" algn="ctr">
              <a:buNone/>
              <a:defRPr>
                <a:solidFill>
                  <a:schemeClr val="tx1">
                    <a:tint val="75000"/>
                  </a:schemeClr>
                </a:solidFill>
              </a:defRPr>
            </a:lvl1pPr>
            <a:lvl2pPr marL="609504" indent="0" algn="ctr">
              <a:buNone/>
              <a:defRPr>
                <a:solidFill>
                  <a:schemeClr val="tx1">
                    <a:tint val="75000"/>
                  </a:schemeClr>
                </a:solidFill>
              </a:defRPr>
            </a:lvl2pPr>
            <a:lvl3pPr marL="1219007" indent="0" algn="ctr">
              <a:buNone/>
              <a:defRPr>
                <a:solidFill>
                  <a:schemeClr val="tx1">
                    <a:tint val="75000"/>
                  </a:schemeClr>
                </a:solidFill>
              </a:defRPr>
            </a:lvl3pPr>
            <a:lvl4pPr marL="1828511" indent="0" algn="ctr">
              <a:buNone/>
              <a:defRPr>
                <a:solidFill>
                  <a:schemeClr val="tx1">
                    <a:tint val="75000"/>
                  </a:schemeClr>
                </a:solidFill>
              </a:defRPr>
            </a:lvl4pPr>
            <a:lvl5pPr marL="2438013" indent="0" algn="ctr">
              <a:buNone/>
              <a:defRPr>
                <a:solidFill>
                  <a:schemeClr val="tx1">
                    <a:tint val="75000"/>
                  </a:schemeClr>
                </a:solidFill>
              </a:defRPr>
            </a:lvl5pPr>
            <a:lvl6pPr marL="3047518" indent="0" algn="ctr">
              <a:buNone/>
              <a:defRPr>
                <a:solidFill>
                  <a:schemeClr val="tx1">
                    <a:tint val="75000"/>
                  </a:schemeClr>
                </a:solidFill>
              </a:defRPr>
            </a:lvl6pPr>
            <a:lvl7pPr marL="3657020" indent="0" algn="ctr">
              <a:buNone/>
              <a:defRPr>
                <a:solidFill>
                  <a:schemeClr val="tx1">
                    <a:tint val="75000"/>
                  </a:schemeClr>
                </a:solidFill>
              </a:defRPr>
            </a:lvl7pPr>
            <a:lvl8pPr marL="4266524" indent="0" algn="ctr">
              <a:buNone/>
              <a:defRPr>
                <a:solidFill>
                  <a:schemeClr val="tx1">
                    <a:tint val="75000"/>
                  </a:schemeClr>
                </a:solidFill>
              </a:defRPr>
            </a:lvl8pPr>
            <a:lvl9pPr marL="487602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441" y="6356353"/>
            <a:ext cx="2844059" cy="365125"/>
          </a:xfrm>
          <a:prstGeom prst="rect">
            <a:avLst/>
          </a:prstGeom>
        </p:spPr>
        <p:txBody>
          <a:bodyPr/>
          <a:lstStyle/>
          <a:p>
            <a:fld id="{425404F2-BE9A-4460-8815-8F645183555F}" type="datetimeFigureOut">
              <a:rPr lang="en-US" smtClean="0"/>
              <a:pPr/>
              <a:t>6/12/18</a:t>
            </a:fld>
            <a:endParaRPr lang="en-US"/>
          </a:p>
        </p:txBody>
      </p:sp>
      <p:sp>
        <p:nvSpPr>
          <p:cNvPr id="5" name="Footer Placeholder 4"/>
          <p:cNvSpPr>
            <a:spLocks noGrp="1"/>
          </p:cNvSpPr>
          <p:nvPr>
            <p:ph type="ftr" sz="quarter" idx="11"/>
          </p:nvPr>
        </p:nvSpPr>
        <p:spPr>
          <a:xfrm>
            <a:off x="4164515" y="6356353"/>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6" y="6356353"/>
            <a:ext cx="2844059" cy="365125"/>
          </a:xfrm>
          <a:prstGeom prst="rect">
            <a:avLst/>
          </a:prstGeom>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441" y="1138426"/>
            <a:ext cx="10969943" cy="49877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441" y="6356353"/>
            <a:ext cx="2844059" cy="365125"/>
          </a:xfrm>
          <a:prstGeom prst="rect">
            <a:avLst/>
          </a:prstGeom>
        </p:spPr>
        <p:txBody>
          <a:bodyPr/>
          <a:lstStyle/>
          <a:p>
            <a:fld id="{425404F2-BE9A-4460-8815-8F645183555F}" type="datetimeFigureOut">
              <a:rPr lang="en-US" smtClean="0"/>
              <a:pPr/>
              <a:t>6/12/18</a:t>
            </a:fld>
            <a:endParaRPr lang="en-US"/>
          </a:p>
        </p:txBody>
      </p:sp>
      <p:sp>
        <p:nvSpPr>
          <p:cNvPr id="5" name="Footer Placeholder 4"/>
          <p:cNvSpPr>
            <a:spLocks noGrp="1"/>
          </p:cNvSpPr>
          <p:nvPr>
            <p:ph type="ftr" sz="quarter" idx="11"/>
          </p:nvPr>
        </p:nvSpPr>
        <p:spPr>
          <a:xfrm>
            <a:off x="4164515" y="6356353"/>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6" y="6356353"/>
            <a:ext cx="2844059" cy="365125"/>
          </a:xfrm>
          <a:prstGeom prst="rect">
            <a:avLst/>
          </a:prstGeom>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3"/>
            <a:ext cx="10360501"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a:prstGeom prst="rect">
            <a:avLst/>
          </a:prstGeom>
        </p:spPr>
        <p:txBody>
          <a:bodyPr anchor="b"/>
          <a:lstStyle>
            <a:lvl1pPr marL="0" indent="0">
              <a:buNone/>
              <a:defRPr sz="2701">
                <a:solidFill>
                  <a:schemeClr val="tx1">
                    <a:tint val="75000"/>
                  </a:schemeClr>
                </a:solidFill>
              </a:defRPr>
            </a:lvl1pPr>
            <a:lvl2pPr marL="609504" indent="0">
              <a:buNone/>
              <a:defRPr sz="2399">
                <a:solidFill>
                  <a:schemeClr val="tx1">
                    <a:tint val="75000"/>
                  </a:schemeClr>
                </a:solidFill>
              </a:defRPr>
            </a:lvl2pPr>
            <a:lvl3pPr marL="1219007" indent="0">
              <a:buNone/>
              <a:defRPr sz="2099">
                <a:solidFill>
                  <a:schemeClr val="tx1">
                    <a:tint val="75000"/>
                  </a:schemeClr>
                </a:solidFill>
              </a:defRPr>
            </a:lvl3pPr>
            <a:lvl4pPr marL="1828511" indent="0">
              <a:buNone/>
              <a:defRPr sz="1900">
                <a:solidFill>
                  <a:schemeClr val="tx1">
                    <a:tint val="75000"/>
                  </a:schemeClr>
                </a:solidFill>
              </a:defRPr>
            </a:lvl4pPr>
            <a:lvl5pPr marL="2438013" indent="0">
              <a:buNone/>
              <a:defRPr sz="1900">
                <a:solidFill>
                  <a:schemeClr val="tx1">
                    <a:tint val="75000"/>
                  </a:schemeClr>
                </a:solidFill>
              </a:defRPr>
            </a:lvl5pPr>
            <a:lvl6pPr marL="3047518" indent="0">
              <a:buNone/>
              <a:defRPr sz="1900">
                <a:solidFill>
                  <a:schemeClr val="tx1">
                    <a:tint val="75000"/>
                  </a:schemeClr>
                </a:solidFill>
              </a:defRPr>
            </a:lvl6pPr>
            <a:lvl7pPr marL="3657020" indent="0">
              <a:buNone/>
              <a:defRPr sz="1900">
                <a:solidFill>
                  <a:schemeClr val="tx1">
                    <a:tint val="75000"/>
                  </a:schemeClr>
                </a:solidFill>
              </a:defRPr>
            </a:lvl7pPr>
            <a:lvl8pPr marL="4266524" indent="0">
              <a:buNone/>
              <a:defRPr sz="1900">
                <a:solidFill>
                  <a:schemeClr val="tx1">
                    <a:tint val="75000"/>
                  </a:schemeClr>
                </a:solidFill>
              </a:defRPr>
            </a:lvl8pPr>
            <a:lvl9pPr marL="487602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441" y="6356353"/>
            <a:ext cx="2844059" cy="365125"/>
          </a:xfrm>
          <a:prstGeom prst="rect">
            <a:avLst/>
          </a:prstGeom>
        </p:spPr>
        <p:txBody>
          <a:bodyPr/>
          <a:lstStyle/>
          <a:p>
            <a:fld id="{425404F2-BE9A-4460-8815-8F645183555F}" type="datetimeFigureOut">
              <a:rPr lang="en-US" smtClean="0"/>
              <a:pPr/>
              <a:t>6/12/18</a:t>
            </a:fld>
            <a:endParaRPr lang="en-US"/>
          </a:p>
        </p:txBody>
      </p:sp>
      <p:sp>
        <p:nvSpPr>
          <p:cNvPr id="5" name="Footer Placeholder 4"/>
          <p:cNvSpPr>
            <a:spLocks noGrp="1"/>
          </p:cNvSpPr>
          <p:nvPr>
            <p:ph type="ftr" sz="quarter" idx="11"/>
          </p:nvPr>
        </p:nvSpPr>
        <p:spPr>
          <a:xfrm>
            <a:off x="4164515" y="6356353"/>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6" y="6356353"/>
            <a:ext cx="2844059" cy="365125"/>
          </a:xfrm>
          <a:prstGeom prst="rect">
            <a:avLst/>
          </a:prstGeom>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3"/>
            <a:ext cx="5383398" cy="4525963"/>
          </a:xfrm>
          <a:prstGeom prst="rect">
            <a:avLst/>
          </a:prstGeom>
        </p:spPr>
        <p:txBody>
          <a:bodyPr/>
          <a:lstStyle>
            <a:lvl1pPr>
              <a:defRPr sz="3700"/>
            </a:lvl1pPr>
            <a:lvl2pPr>
              <a:defRPr sz="3201"/>
            </a:lvl2pPr>
            <a:lvl3pPr>
              <a:defRPr sz="2701"/>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3"/>
            <a:ext cx="5383398" cy="4525963"/>
          </a:xfrm>
          <a:prstGeom prst="rect">
            <a:avLst/>
          </a:prstGeom>
        </p:spPr>
        <p:txBody>
          <a:bodyPr/>
          <a:lstStyle>
            <a:lvl1pPr>
              <a:defRPr sz="3700"/>
            </a:lvl1pPr>
            <a:lvl2pPr>
              <a:defRPr sz="3201"/>
            </a:lvl2pPr>
            <a:lvl3pPr>
              <a:defRPr sz="2701"/>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441" y="6356353"/>
            <a:ext cx="2844059" cy="365125"/>
          </a:xfrm>
          <a:prstGeom prst="rect">
            <a:avLst/>
          </a:prstGeom>
        </p:spPr>
        <p:txBody>
          <a:bodyPr/>
          <a:lstStyle/>
          <a:p>
            <a:fld id="{425404F2-BE9A-4460-8815-8F645183555F}" type="datetimeFigureOut">
              <a:rPr lang="en-US" smtClean="0"/>
              <a:pPr/>
              <a:t>6/12/18</a:t>
            </a:fld>
            <a:endParaRPr lang="en-US"/>
          </a:p>
        </p:txBody>
      </p:sp>
      <p:sp>
        <p:nvSpPr>
          <p:cNvPr id="6" name="Footer Placeholder 5"/>
          <p:cNvSpPr>
            <a:spLocks noGrp="1"/>
          </p:cNvSpPr>
          <p:nvPr>
            <p:ph type="ftr" sz="quarter" idx="11"/>
          </p:nvPr>
        </p:nvSpPr>
        <p:spPr>
          <a:xfrm>
            <a:off x="4164515" y="6356353"/>
            <a:ext cx="385979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5326" y="6356353"/>
            <a:ext cx="2844059" cy="365125"/>
          </a:xfrm>
          <a:prstGeom prst="rect">
            <a:avLst/>
          </a:prstGeom>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5"/>
            <a:ext cx="5385514" cy="639763"/>
          </a:xfrm>
          <a:prstGeom prst="rect">
            <a:avLst/>
          </a:prstGeom>
        </p:spPr>
        <p:txBody>
          <a:bodyPr anchor="b"/>
          <a:lstStyle>
            <a:lvl1pPr marL="0" indent="0">
              <a:buNone/>
              <a:defRPr sz="3201" b="1"/>
            </a:lvl1pPr>
            <a:lvl2pPr marL="609504" indent="0">
              <a:buNone/>
              <a:defRPr sz="2701" b="1"/>
            </a:lvl2pPr>
            <a:lvl3pPr marL="1219007" indent="0">
              <a:buNone/>
              <a:defRPr sz="2399" b="1"/>
            </a:lvl3pPr>
            <a:lvl4pPr marL="1828511" indent="0">
              <a:buNone/>
              <a:defRPr sz="2099" b="1"/>
            </a:lvl4pPr>
            <a:lvl5pPr marL="2438013" indent="0">
              <a:buNone/>
              <a:defRPr sz="2099" b="1"/>
            </a:lvl5pPr>
            <a:lvl6pPr marL="3047518" indent="0">
              <a:buNone/>
              <a:defRPr sz="2099" b="1"/>
            </a:lvl6pPr>
            <a:lvl7pPr marL="3657020" indent="0">
              <a:buNone/>
              <a:defRPr sz="2099" b="1"/>
            </a:lvl7pPr>
            <a:lvl8pPr marL="4266524" indent="0">
              <a:buNone/>
              <a:defRPr sz="2099" b="1"/>
            </a:lvl8pPr>
            <a:lvl9pPr marL="4876027" indent="0">
              <a:buNone/>
              <a:defRPr sz="2099"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a:prstGeom prst="rect">
            <a:avLst/>
          </a:prstGeom>
        </p:spPr>
        <p:txBody>
          <a:bodyPr/>
          <a:lstStyle>
            <a:lvl1pPr>
              <a:defRPr sz="3201"/>
            </a:lvl1pPr>
            <a:lvl2pPr>
              <a:defRPr sz="2701"/>
            </a:lvl2pPr>
            <a:lvl3pPr>
              <a:defRPr sz="2399"/>
            </a:lvl3pPr>
            <a:lvl4pPr>
              <a:defRPr sz="2099"/>
            </a:lvl4pPr>
            <a:lvl5pPr>
              <a:defRPr sz="2099"/>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7" y="1535115"/>
            <a:ext cx="5387630" cy="639763"/>
          </a:xfrm>
          <a:prstGeom prst="rect">
            <a:avLst/>
          </a:prstGeom>
        </p:spPr>
        <p:txBody>
          <a:bodyPr anchor="b"/>
          <a:lstStyle>
            <a:lvl1pPr marL="0" indent="0">
              <a:buNone/>
              <a:defRPr sz="3201" b="1"/>
            </a:lvl1pPr>
            <a:lvl2pPr marL="609504" indent="0">
              <a:buNone/>
              <a:defRPr sz="2701" b="1"/>
            </a:lvl2pPr>
            <a:lvl3pPr marL="1219007" indent="0">
              <a:buNone/>
              <a:defRPr sz="2399" b="1"/>
            </a:lvl3pPr>
            <a:lvl4pPr marL="1828511" indent="0">
              <a:buNone/>
              <a:defRPr sz="2099" b="1"/>
            </a:lvl4pPr>
            <a:lvl5pPr marL="2438013" indent="0">
              <a:buNone/>
              <a:defRPr sz="2099" b="1"/>
            </a:lvl5pPr>
            <a:lvl6pPr marL="3047518" indent="0">
              <a:buNone/>
              <a:defRPr sz="2099" b="1"/>
            </a:lvl6pPr>
            <a:lvl7pPr marL="3657020" indent="0">
              <a:buNone/>
              <a:defRPr sz="2099" b="1"/>
            </a:lvl7pPr>
            <a:lvl8pPr marL="4266524" indent="0">
              <a:buNone/>
              <a:defRPr sz="2099" b="1"/>
            </a:lvl8pPr>
            <a:lvl9pPr marL="4876027" indent="0">
              <a:buNone/>
              <a:defRPr sz="2099" b="1"/>
            </a:lvl9pPr>
          </a:lstStyle>
          <a:p>
            <a:pPr lvl="0"/>
            <a:r>
              <a:rPr lang="en-US"/>
              <a:t>Click to edit Master text styles</a:t>
            </a:r>
          </a:p>
        </p:txBody>
      </p:sp>
      <p:sp>
        <p:nvSpPr>
          <p:cNvPr id="6" name="Content Placeholder 5"/>
          <p:cNvSpPr>
            <a:spLocks noGrp="1"/>
          </p:cNvSpPr>
          <p:nvPr>
            <p:ph sz="quarter" idx="4"/>
          </p:nvPr>
        </p:nvSpPr>
        <p:spPr>
          <a:xfrm>
            <a:off x="6191757" y="2174875"/>
            <a:ext cx="5387630" cy="3951288"/>
          </a:xfrm>
          <a:prstGeom prst="rect">
            <a:avLst/>
          </a:prstGeom>
        </p:spPr>
        <p:txBody>
          <a:bodyPr/>
          <a:lstStyle>
            <a:lvl1pPr>
              <a:defRPr sz="3201"/>
            </a:lvl1pPr>
            <a:lvl2pPr>
              <a:defRPr sz="2701"/>
            </a:lvl2pPr>
            <a:lvl3pPr>
              <a:defRPr sz="2399"/>
            </a:lvl3pPr>
            <a:lvl4pPr>
              <a:defRPr sz="2099"/>
            </a:lvl4pPr>
            <a:lvl5pPr>
              <a:defRPr sz="2099"/>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441" y="6356353"/>
            <a:ext cx="2844059" cy="365125"/>
          </a:xfrm>
          <a:prstGeom prst="rect">
            <a:avLst/>
          </a:prstGeom>
        </p:spPr>
        <p:txBody>
          <a:bodyPr/>
          <a:lstStyle/>
          <a:p>
            <a:fld id="{425404F2-BE9A-4460-8815-8F645183555F}" type="datetimeFigureOut">
              <a:rPr lang="en-US" smtClean="0"/>
              <a:pPr/>
              <a:t>6/12/18</a:t>
            </a:fld>
            <a:endParaRPr lang="en-US"/>
          </a:p>
        </p:txBody>
      </p:sp>
      <p:sp>
        <p:nvSpPr>
          <p:cNvPr id="8" name="Footer Placeholder 7"/>
          <p:cNvSpPr>
            <a:spLocks noGrp="1"/>
          </p:cNvSpPr>
          <p:nvPr>
            <p:ph type="ftr" sz="quarter" idx="11"/>
          </p:nvPr>
        </p:nvSpPr>
        <p:spPr>
          <a:xfrm>
            <a:off x="4164515" y="6356353"/>
            <a:ext cx="3859795"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5326" y="6356353"/>
            <a:ext cx="2844059" cy="365125"/>
          </a:xfrm>
          <a:prstGeom prst="rect">
            <a:avLst/>
          </a:prstGeom>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0" bIns="0">
            <a:noAutofit/>
          </a:bodyPr>
          <a:lstStyle>
            <a:lvl1pPr>
              <a:defRPr sz="3201" b="1">
                <a:solidFill>
                  <a:schemeClr val="tx2"/>
                </a:solidFill>
              </a:defRPr>
            </a:lvl1pPr>
          </a:lstStyle>
          <a:p>
            <a:r>
              <a:rPr lang="en-US" dirty="0"/>
              <a:t>Click to edit Master title style</a:t>
            </a:r>
          </a:p>
        </p:txBody>
      </p:sp>
      <p:grpSp>
        <p:nvGrpSpPr>
          <p:cNvPr id="12" name="Group 11">
            <a:extLst>
              <a:ext uri="{FF2B5EF4-FFF2-40B4-BE49-F238E27FC236}">
                <a16:creationId xmlns="" xmlns:a16="http://schemas.microsoft.com/office/drawing/2014/main" id="{B59264BD-2108-401F-B7DD-0622C3C01D54}"/>
              </a:ext>
            </a:extLst>
          </p:cNvPr>
          <p:cNvGrpSpPr/>
          <p:nvPr userDrawn="1"/>
        </p:nvGrpSpPr>
        <p:grpSpPr>
          <a:xfrm>
            <a:off x="0" y="6794500"/>
            <a:ext cx="12192000" cy="63500"/>
            <a:chOff x="-723900" y="1040009"/>
            <a:chExt cx="5295900" cy="52191"/>
          </a:xfrm>
        </p:grpSpPr>
        <p:sp>
          <p:nvSpPr>
            <p:cNvPr id="13" name="Rectangle 12">
              <a:extLst>
                <a:ext uri="{FF2B5EF4-FFF2-40B4-BE49-F238E27FC236}">
                  <a16:creationId xmlns="" xmlns:a16="http://schemas.microsoft.com/office/drawing/2014/main" id="{876C5082-4997-4E65-8420-4D5D936F0708}"/>
                </a:ext>
              </a:extLst>
            </p:cNvPr>
            <p:cNvSpPr/>
            <p:nvPr userDrawn="1"/>
          </p:nvSpPr>
          <p:spPr>
            <a:xfrm>
              <a:off x="1041400" y="1040009"/>
              <a:ext cx="1765300" cy="521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4" name="Rectangle 13">
              <a:extLst>
                <a:ext uri="{FF2B5EF4-FFF2-40B4-BE49-F238E27FC236}">
                  <a16:creationId xmlns="" xmlns:a16="http://schemas.microsoft.com/office/drawing/2014/main" id="{FF85F784-DC5C-4E68-BC02-CCF2F401E203}"/>
                </a:ext>
              </a:extLst>
            </p:cNvPr>
            <p:cNvSpPr/>
            <p:nvPr userDrawn="1"/>
          </p:nvSpPr>
          <p:spPr>
            <a:xfrm>
              <a:off x="2806700" y="1040009"/>
              <a:ext cx="1765300" cy="521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5" name="Rectangle 14">
              <a:extLst>
                <a:ext uri="{FF2B5EF4-FFF2-40B4-BE49-F238E27FC236}">
                  <a16:creationId xmlns="" xmlns:a16="http://schemas.microsoft.com/office/drawing/2014/main" id="{4861E494-C684-4E36-B355-111C9D35265A}"/>
                </a:ext>
              </a:extLst>
            </p:cNvPr>
            <p:cNvSpPr/>
            <p:nvPr userDrawn="1"/>
          </p:nvSpPr>
          <p:spPr>
            <a:xfrm>
              <a:off x="-723900" y="1040009"/>
              <a:ext cx="1765300" cy="521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spTree>
    <p:extLst>
      <p:ext uri="{BB962C8B-B14F-4D97-AF65-F5344CB8AC3E}">
        <p14:creationId xmlns:p14="http://schemas.microsoft.com/office/powerpoint/2010/main" val="142987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12" name="Group 11">
            <a:extLst>
              <a:ext uri="{FF2B5EF4-FFF2-40B4-BE49-F238E27FC236}">
                <a16:creationId xmlns="" xmlns:a16="http://schemas.microsoft.com/office/drawing/2014/main" id="{B59264BD-2108-401F-B7DD-0622C3C01D54}"/>
              </a:ext>
            </a:extLst>
          </p:cNvPr>
          <p:cNvGrpSpPr/>
          <p:nvPr userDrawn="1"/>
        </p:nvGrpSpPr>
        <p:grpSpPr>
          <a:xfrm>
            <a:off x="0" y="6794500"/>
            <a:ext cx="12192000" cy="63500"/>
            <a:chOff x="-723900" y="1040009"/>
            <a:chExt cx="5295900" cy="52191"/>
          </a:xfrm>
        </p:grpSpPr>
        <p:sp>
          <p:nvSpPr>
            <p:cNvPr id="13" name="Rectangle 12">
              <a:extLst>
                <a:ext uri="{FF2B5EF4-FFF2-40B4-BE49-F238E27FC236}">
                  <a16:creationId xmlns="" xmlns:a16="http://schemas.microsoft.com/office/drawing/2014/main" id="{876C5082-4997-4E65-8420-4D5D936F0708}"/>
                </a:ext>
              </a:extLst>
            </p:cNvPr>
            <p:cNvSpPr/>
            <p:nvPr userDrawn="1"/>
          </p:nvSpPr>
          <p:spPr>
            <a:xfrm>
              <a:off x="1041400" y="1040009"/>
              <a:ext cx="1765300" cy="521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4" name="Rectangle 13">
              <a:extLst>
                <a:ext uri="{FF2B5EF4-FFF2-40B4-BE49-F238E27FC236}">
                  <a16:creationId xmlns="" xmlns:a16="http://schemas.microsoft.com/office/drawing/2014/main" id="{FF85F784-DC5C-4E68-BC02-CCF2F401E203}"/>
                </a:ext>
              </a:extLst>
            </p:cNvPr>
            <p:cNvSpPr/>
            <p:nvPr userDrawn="1"/>
          </p:nvSpPr>
          <p:spPr>
            <a:xfrm>
              <a:off x="2806700" y="1040009"/>
              <a:ext cx="1765300" cy="521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5" name="Rectangle 14">
              <a:extLst>
                <a:ext uri="{FF2B5EF4-FFF2-40B4-BE49-F238E27FC236}">
                  <a16:creationId xmlns="" xmlns:a16="http://schemas.microsoft.com/office/drawing/2014/main" id="{4861E494-C684-4E36-B355-111C9D35265A}"/>
                </a:ext>
              </a:extLst>
            </p:cNvPr>
            <p:cNvSpPr/>
            <p:nvPr userDrawn="1"/>
          </p:nvSpPr>
          <p:spPr>
            <a:xfrm>
              <a:off x="-723900" y="1040009"/>
              <a:ext cx="1765300" cy="521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sp>
        <p:nvSpPr>
          <p:cNvPr id="9" name="Slide Number Placeholder 5">
            <a:extLst>
              <a:ext uri="{FF2B5EF4-FFF2-40B4-BE49-F238E27FC236}">
                <a16:creationId xmlns="" xmlns:a16="http://schemas.microsoft.com/office/drawing/2014/main" id="{6F840202-73D3-4D1E-99C4-5658A767FE1E}"/>
              </a:ext>
            </a:extLst>
          </p:cNvPr>
          <p:cNvSpPr txBox="1">
            <a:spLocks/>
          </p:cNvSpPr>
          <p:nvPr userDrawn="1"/>
        </p:nvSpPr>
        <p:spPr>
          <a:xfrm>
            <a:off x="11613496" y="6336583"/>
            <a:ext cx="350091" cy="288330"/>
          </a:xfrm>
          <a:prstGeom prst="hexagon">
            <a:avLst/>
          </a:prstGeom>
          <a:solidFill>
            <a:schemeClr val="accent3"/>
          </a:solidFill>
          <a:ln>
            <a:noFill/>
          </a:ln>
        </p:spPr>
        <p:txBody>
          <a:bodyPr lIns="0" tIns="0" rIns="0" bIns="0" anchor="ctr"/>
          <a:lstStyle>
            <a:defPPr>
              <a:defRPr lang="en-US"/>
            </a:defPPr>
            <a:lvl1pPr marL="0" algn="ctr" defTabSz="1218987" rtl="0" eaLnBrk="1" latinLnBrk="0" hangingPunct="1">
              <a:defRPr sz="1000" b="1" kern="1200">
                <a:solidFill>
                  <a:schemeClr val="bg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6080B596-281A-4010-8ADA-74D6CB3791DF}" type="slidenum">
              <a:rPr lang="en-US" sz="800" smtClean="0"/>
              <a:pPr/>
              <a:t>‹Nr.›</a:t>
            </a:fld>
            <a:endParaRPr lang="en-US" sz="800"/>
          </a:p>
        </p:txBody>
      </p:sp>
    </p:spTree>
    <p:extLst>
      <p:ext uri="{BB962C8B-B14F-4D97-AF65-F5344CB8AC3E}">
        <p14:creationId xmlns:p14="http://schemas.microsoft.com/office/powerpoint/2010/main" val="2238002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a:xfrm>
            <a:off x="609441" y="6356353"/>
            <a:ext cx="2844059" cy="365125"/>
          </a:xfrm>
          <a:prstGeom prst="rect">
            <a:avLst/>
          </a:prstGeom>
        </p:spPr>
        <p:txBody>
          <a:bodyPr/>
          <a:lstStyle/>
          <a:p>
            <a:fld id="{425404F2-BE9A-4460-8815-8F645183555F}" type="datetimeFigureOut">
              <a:rPr lang="en-US" smtClean="0"/>
              <a:pPr/>
              <a:t>6/12/18</a:t>
            </a:fld>
            <a:endParaRPr lang="en-US"/>
          </a:p>
        </p:txBody>
      </p:sp>
      <p:sp>
        <p:nvSpPr>
          <p:cNvPr id="4" name="Footer Placeholder 3"/>
          <p:cNvSpPr>
            <a:spLocks noGrp="1"/>
          </p:cNvSpPr>
          <p:nvPr>
            <p:ph type="ftr" sz="quarter" idx="11"/>
          </p:nvPr>
        </p:nvSpPr>
        <p:spPr>
          <a:xfrm>
            <a:off x="4164515" y="6356353"/>
            <a:ext cx="3859795"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5326" y="6356353"/>
            <a:ext cx="2844059" cy="365125"/>
          </a:xfrm>
          <a:prstGeom prst="rect">
            <a:avLst/>
          </a:prstGeom>
        </p:spPr>
        <p:txBody>
          <a:bodyPr/>
          <a:lstStyle/>
          <a:p>
            <a:fld id="{96E69268-9C8B-4EBF-A9EE-DC5DC2D48DC3}" type="slidenum">
              <a:rPr lang="en-US" smtClean="0"/>
              <a:pPr/>
              <a:t>‹Nr.›</a:t>
            </a:fld>
            <a:endParaRPr lang="en-US"/>
          </a:p>
        </p:txBody>
      </p:sp>
    </p:spTree>
    <p:extLst>
      <p:ext uri="{BB962C8B-B14F-4D97-AF65-F5344CB8AC3E}">
        <p14:creationId xmlns:p14="http://schemas.microsoft.com/office/powerpoint/2010/main" val="1429874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1939" y="260350"/>
            <a:ext cx="11664949" cy="288330"/>
          </a:xfrm>
          <a:prstGeom prst="rect">
            <a:avLst/>
          </a:prstGeom>
        </p:spPr>
        <p:txBody>
          <a:bodyPr vert="horz" lIns="0" tIns="0" rIns="0" bIns="0" rtlCol="0" anchor="ctr">
            <a:noAutofit/>
          </a:bodyPr>
          <a:lstStyle/>
          <a:p>
            <a:r>
              <a:rPr lang="en-US"/>
              <a:t>Click to edit Master title style</a:t>
            </a:r>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53" r:id="rId6"/>
    <p:sldLayoutId id="2147483654" r:id="rId7"/>
    <p:sldLayoutId id="2147483663" r:id="rId8"/>
    <p:sldLayoutId id="2147483662" r:id="rId9"/>
    <p:sldLayoutId id="2147483655" r:id="rId10"/>
    <p:sldLayoutId id="2147483656" r:id="rId11"/>
    <p:sldLayoutId id="2147483657" r:id="rId12"/>
    <p:sldLayoutId id="2147483658" r:id="rId13"/>
    <p:sldLayoutId id="2147483659" r:id="rId14"/>
  </p:sldLayoutIdLst>
  <p:txStyles>
    <p:titleStyle>
      <a:lvl1pPr algn="l" defTabSz="1219007" rtl="0" eaLnBrk="1" latinLnBrk="0" hangingPunct="1">
        <a:spcBef>
          <a:spcPct val="0"/>
        </a:spcBef>
        <a:buNone/>
        <a:defRPr sz="2399" b="1" kern="1200">
          <a:solidFill>
            <a:schemeClr val="tx1"/>
          </a:solidFill>
          <a:latin typeface="+mj-lt"/>
          <a:ea typeface="+mj-ea"/>
          <a:cs typeface="+mj-cs"/>
        </a:defRPr>
      </a:lvl1pPr>
    </p:titleStyle>
    <p:bodyStyle>
      <a:lvl1pPr marL="457127" indent="-457127" algn="l" defTabSz="121900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43" indent="-380939" algn="l" defTabSz="1219007" rtl="0" eaLnBrk="1" latinLnBrk="0" hangingPunct="1">
        <a:spcBef>
          <a:spcPct val="20000"/>
        </a:spcBef>
        <a:buFont typeface="Arial" pitchFamily="34" charset="0"/>
        <a:buChar char="–"/>
        <a:defRPr sz="3201" kern="1200">
          <a:solidFill>
            <a:schemeClr val="tx1"/>
          </a:solidFill>
          <a:latin typeface="+mj-lt"/>
          <a:ea typeface="+mn-ea"/>
          <a:cs typeface="+mn-cs"/>
        </a:defRPr>
      </a:lvl2pPr>
      <a:lvl3pPr marL="1523758" indent="-304752" algn="l" defTabSz="1219007"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3263" indent="-304752" algn="l" defTabSz="121900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66" indent="-304752" algn="l" defTabSz="121900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68" indent="-304752" algn="l" defTabSz="1219007" rtl="0" eaLnBrk="1" latinLnBrk="0" hangingPunct="1">
        <a:spcBef>
          <a:spcPct val="20000"/>
        </a:spcBef>
        <a:buFont typeface="Arial" pitchFamily="34" charset="0"/>
        <a:buChar char="•"/>
        <a:defRPr sz="2701" kern="1200">
          <a:solidFill>
            <a:schemeClr val="tx1"/>
          </a:solidFill>
          <a:latin typeface="+mn-lt"/>
          <a:ea typeface="+mn-ea"/>
          <a:cs typeface="+mn-cs"/>
        </a:defRPr>
      </a:lvl6pPr>
      <a:lvl7pPr marL="3961773" indent="-304752" algn="l" defTabSz="1219007" rtl="0" eaLnBrk="1" latinLnBrk="0" hangingPunct="1">
        <a:spcBef>
          <a:spcPct val="20000"/>
        </a:spcBef>
        <a:buFont typeface="Arial" pitchFamily="34" charset="0"/>
        <a:buChar char="•"/>
        <a:defRPr sz="2701" kern="1200">
          <a:solidFill>
            <a:schemeClr val="tx1"/>
          </a:solidFill>
          <a:latin typeface="+mn-lt"/>
          <a:ea typeface="+mn-ea"/>
          <a:cs typeface="+mn-cs"/>
        </a:defRPr>
      </a:lvl7pPr>
      <a:lvl8pPr marL="4571276" indent="-304752" algn="l" defTabSz="1219007" rtl="0" eaLnBrk="1" latinLnBrk="0" hangingPunct="1">
        <a:spcBef>
          <a:spcPct val="20000"/>
        </a:spcBef>
        <a:buFont typeface="Arial" pitchFamily="34" charset="0"/>
        <a:buChar char="•"/>
        <a:defRPr sz="2701" kern="1200">
          <a:solidFill>
            <a:schemeClr val="tx1"/>
          </a:solidFill>
          <a:latin typeface="+mn-lt"/>
          <a:ea typeface="+mn-ea"/>
          <a:cs typeface="+mn-cs"/>
        </a:defRPr>
      </a:lvl8pPr>
      <a:lvl9pPr marL="5180779" indent="-304752" algn="l" defTabSz="1219007" rtl="0" eaLnBrk="1" latinLnBrk="0" hangingPunct="1">
        <a:spcBef>
          <a:spcPct val="20000"/>
        </a:spcBef>
        <a:buFont typeface="Arial" pitchFamily="34" charset="0"/>
        <a:buChar char="•"/>
        <a:defRPr sz="2701" kern="1200">
          <a:solidFill>
            <a:schemeClr val="tx1"/>
          </a:solidFill>
          <a:latin typeface="+mn-lt"/>
          <a:ea typeface="+mn-ea"/>
          <a:cs typeface="+mn-cs"/>
        </a:defRPr>
      </a:lvl9pPr>
    </p:bodyStyle>
    <p:otherStyle>
      <a:defPPr>
        <a:defRPr lang="en-US"/>
      </a:defPPr>
      <a:lvl1pPr marL="0" algn="l" defTabSz="1219007" rtl="0" eaLnBrk="1" latinLnBrk="0" hangingPunct="1">
        <a:defRPr sz="2399" kern="1200">
          <a:solidFill>
            <a:schemeClr val="tx1"/>
          </a:solidFill>
          <a:latin typeface="+mn-lt"/>
          <a:ea typeface="+mn-ea"/>
          <a:cs typeface="+mn-cs"/>
        </a:defRPr>
      </a:lvl1pPr>
      <a:lvl2pPr marL="609504" algn="l" defTabSz="1219007" rtl="0" eaLnBrk="1" latinLnBrk="0" hangingPunct="1">
        <a:defRPr sz="2399" kern="1200">
          <a:solidFill>
            <a:schemeClr val="tx1"/>
          </a:solidFill>
          <a:latin typeface="+mn-lt"/>
          <a:ea typeface="+mn-ea"/>
          <a:cs typeface="+mn-cs"/>
        </a:defRPr>
      </a:lvl2pPr>
      <a:lvl3pPr marL="1219007" algn="l" defTabSz="1219007" rtl="0" eaLnBrk="1" latinLnBrk="0" hangingPunct="1">
        <a:defRPr sz="2399" kern="1200">
          <a:solidFill>
            <a:schemeClr val="tx1"/>
          </a:solidFill>
          <a:latin typeface="+mn-lt"/>
          <a:ea typeface="+mn-ea"/>
          <a:cs typeface="+mn-cs"/>
        </a:defRPr>
      </a:lvl3pPr>
      <a:lvl4pPr marL="1828511" algn="l" defTabSz="1219007" rtl="0" eaLnBrk="1" latinLnBrk="0" hangingPunct="1">
        <a:defRPr sz="2399" kern="1200">
          <a:solidFill>
            <a:schemeClr val="tx1"/>
          </a:solidFill>
          <a:latin typeface="+mn-lt"/>
          <a:ea typeface="+mn-ea"/>
          <a:cs typeface="+mn-cs"/>
        </a:defRPr>
      </a:lvl4pPr>
      <a:lvl5pPr marL="2438013" algn="l" defTabSz="1219007" rtl="0" eaLnBrk="1" latinLnBrk="0" hangingPunct="1">
        <a:defRPr sz="2399" kern="1200">
          <a:solidFill>
            <a:schemeClr val="tx1"/>
          </a:solidFill>
          <a:latin typeface="+mn-lt"/>
          <a:ea typeface="+mn-ea"/>
          <a:cs typeface="+mn-cs"/>
        </a:defRPr>
      </a:lvl5pPr>
      <a:lvl6pPr marL="3047518" algn="l" defTabSz="1219007" rtl="0" eaLnBrk="1" latinLnBrk="0" hangingPunct="1">
        <a:defRPr sz="2399" kern="1200">
          <a:solidFill>
            <a:schemeClr val="tx1"/>
          </a:solidFill>
          <a:latin typeface="+mn-lt"/>
          <a:ea typeface="+mn-ea"/>
          <a:cs typeface="+mn-cs"/>
        </a:defRPr>
      </a:lvl6pPr>
      <a:lvl7pPr marL="3657020" algn="l" defTabSz="1219007" rtl="0" eaLnBrk="1" latinLnBrk="0" hangingPunct="1">
        <a:defRPr sz="2399" kern="1200">
          <a:solidFill>
            <a:schemeClr val="tx1"/>
          </a:solidFill>
          <a:latin typeface="+mn-lt"/>
          <a:ea typeface="+mn-ea"/>
          <a:cs typeface="+mn-cs"/>
        </a:defRPr>
      </a:lvl7pPr>
      <a:lvl8pPr marL="4266524" algn="l" defTabSz="1219007" rtl="0" eaLnBrk="1" latinLnBrk="0" hangingPunct="1">
        <a:defRPr sz="2399" kern="1200">
          <a:solidFill>
            <a:schemeClr val="tx1"/>
          </a:solidFill>
          <a:latin typeface="+mn-lt"/>
          <a:ea typeface="+mn-ea"/>
          <a:cs typeface="+mn-cs"/>
        </a:defRPr>
      </a:lvl8pPr>
      <a:lvl9pPr marL="4876027" algn="l" defTabSz="1219007" rtl="0" eaLnBrk="1" latinLnBrk="0" hangingPunct="1">
        <a:defRPr sz="23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4" userDrawn="1">
          <p15:clr>
            <a:srgbClr val="F26B43"/>
          </p15:clr>
        </p15:guide>
        <p15:guide id="2" pos="3839" userDrawn="1">
          <p15:clr>
            <a:srgbClr val="F26B43"/>
          </p15:clr>
        </p15:guide>
        <p15:guide id="3" pos="7513" userDrawn="1">
          <p15:clr>
            <a:srgbClr val="F26B43"/>
          </p15:clr>
        </p15:guide>
        <p15:guide id="4" pos="165" userDrawn="1">
          <p15:clr>
            <a:srgbClr val="F26B43"/>
          </p15:clr>
        </p15:guide>
        <p15:guide id="5" orient="horz" pos="346" userDrawn="1">
          <p15:clr>
            <a:srgbClr val="F26B43"/>
          </p15:clr>
        </p15:guide>
        <p15:guide id="6" orient="horz" pos="4156" userDrawn="1">
          <p15:clr>
            <a:srgbClr val="F26B43"/>
          </p15:clr>
        </p15:guide>
        <p15:guide id="7" orient="horz" pos="48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tiff"/><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chart" Target="../charts/chart1.xml"/><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image" Target="../media/image1.tif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5" Type="http://schemas.openxmlformats.org/officeDocument/2006/relationships/image" Target="../media/image1.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chart" Target="../charts/chart6.xml"/><Relationship Id="rId4" Type="http://schemas.openxmlformats.org/officeDocument/2006/relationships/chart" Target="../charts/chart7.xml"/><Relationship Id="rId5" Type="http://schemas.openxmlformats.org/officeDocument/2006/relationships/image" Target="../media/image1.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chart" Target="../charts/chart8.xml"/><Relationship Id="rId5" Type="http://schemas.openxmlformats.org/officeDocument/2006/relationships/chart" Target="../charts/chart9.xml"/><Relationship Id="rId6" Type="http://schemas.openxmlformats.org/officeDocument/2006/relationships/chart" Target="../charts/chart10.xml"/><Relationship Id="rId7" Type="http://schemas.openxmlformats.org/officeDocument/2006/relationships/chart" Target="../charts/chart11.xml"/><Relationship Id="rId8" Type="http://schemas.openxmlformats.org/officeDocument/2006/relationships/chart" Target="../charts/chart12.xml"/><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chart" Target="../charts/chart13.xml"/><Relationship Id="rId6" Type="http://schemas.openxmlformats.org/officeDocument/2006/relationships/chart" Target="../charts/chart14.xml"/><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Resultado de imagen para construcciÃ³n de portal de datos abiertos"/>
          <p:cNvSpPr>
            <a:spLocks noChangeAspect="1" noChangeArrowheads="1"/>
          </p:cNvSpPr>
          <p:nvPr/>
        </p:nvSpPr>
        <p:spPr bwMode="auto">
          <a:xfrm>
            <a:off x="155575" y="-144463"/>
            <a:ext cx="304801"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GT" sz="2399"/>
          </a:p>
        </p:txBody>
      </p:sp>
      <p:sp>
        <p:nvSpPr>
          <p:cNvPr id="20" name="19 Rectángulo redondeado"/>
          <p:cNvSpPr/>
          <p:nvPr/>
        </p:nvSpPr>
        <p:spPr>
          <a:xfrm>
            <a:off x="2566020" y="1495353"/>
            <a:ext cx="6467270" cy="2869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399"/>
          </a:p>
        </p:txBody>
      </p:sp>
      <p:sp>
        <p:nvSpPr>
          <p:cNvPr id="5" name="4 Rectángulo"/>
          <p:cNvSpPr/>
          <p:nvPr/>
        </p:nvSpPr>
        <p:spPr>
          <a:xfrm>
            <a:off x="2753243" y="1909319"/>
            <a:ext cx="6092825" cy="1384866"/>
          </a:xfrm>
          <a:prstGeom prst="rect">
            <a:avLst/>
          </a:prstGeom>
        </p:spPr>
        <p:txBody>
          <a:bodyPr>
            <a:spAutoFit/>
          </a:bodyPr>
          <a:lstStyle/>
          <a:p>
            <a:pPr algn="ctr"/>
            <a:r>
              <a:rPr lang="es-GT" sz="2399" b="1" dirty="0" smtClean="0">
                <a:solidFill>
                  <a:srgbClr val="376092"/>
                </a:solidFill>
                <a:latin typeface="Arial" pitchFamily="34" charset="0"/>
                <a:ea typeface="Segoe UI Black" pitchFamily="34" charset="0"/>
                <a:cs typeface="Arial" pitchFamily="34" charset="0"/>
              </a:rPr>
              <a:t>MINISTERIO DE GOBERNACIÓN</a:t>
            </a:r>
            <a:endParaRPr lang="es-GT" sz="2399" b="1" dirty="0">
              <a:solidFill>
                <a:srgbClr val="376092"/>
              </a:solidFill>
              <a:latin typeface="Arial" pitchFamily="34" charset="0"/>
              <a:ea typeface="Segoe UI Black" pitchFamily="34" charset="0"/>
              <a:cs typeface="Arial" pitchFamily="34" charset="0"/>
            </a:endParaRPr>
          </a:p>
          <a:p>
            <a:pPr algn="ctr"/>
            <a:endParaRPr lang="es-GT" sz="2000" b="1" dirty="0">
              <a:solidFill>
                <a:schemeClr val="tx2">
                  <a:lumMod val="75000"/>
                </a:schemeClr>
              </a:solidFill>
              <a:latin typeface="Arial" pitchFamily="34" charset="0"/>
              <a:ea typeface="Segoe UI Black" pitchFamily="34" charset="0"/>
              <a:cs typeface="Arial" pitchFamily="34" charset="0"/>
            </a:endParaRPr>
          </a:p>
          <a:p>
            <a:pPr algn="ctr"/>
            <a:r>
              <a:rPr lang="es-GT" sz="2000" b="1" dirty="0">
                <a:solidFill>
                  <a:schemeClr val="tx2">
                    <a:lumMod val="75000"/>
                  </a:schemeClr>
                </a:solidFill>
                <a:latin typeface="Arial" pitchFamily="34" charset="0"/>
                <a:ea typeface="Segoe UI Black" pitchFamily="34" charset="0"/>
                <a:cs typeface="Arial" pitchFamily="34" charset="0"/>
              </a:rPr>
              <a:t>Formulación Presupuestaria </a:t>
            </a:r>
          </a:p>
          <a:p>
            <a:pPr algn="ctr"/>
            <a:r>
              <a:rPr lang="es-GT" sz="2000" b="1" dirty="0">
                <a:solidFill>
                  <a:schemeClr val="tx2">
                    <a:lumMod val="75000"/>
                  </a:schemeClr>
                </a:solidFill>
                <a:latin typeface="Arial" pitchFamily="34" charset="0"/>
                <a:ea typeface="Segoe UI Black" pitchFamily="34" charset="0"/>
                <a:cs typeface="Arial" pitchFamily="34" charset="0"/>
              </a:rPr>
              <a:t>Multianual 2019-2023</a:t>
            </a:r>
          </a:p>
        </p:txBody>
      </p:sp>
      <p:sp>
        <p:nvSpPr>
          <p:cNvPr id="9" name="8 CuadroTexto"/>
          <p:cNvSpPr txBox="1"/>
          <p:nvPr/>
        </p:nvSpPr>
        <p:spPr>
          <a:xfrm>
            <a:off x="5302324" y="6162922"/>
            <a:ext cx="1693092" cy="461537"/>
          </a:xfrm>
          <a:prstGeom prst="rect">
            <a:avLst/>
          </a:prstGeom>
          <a:noFill/>
        </p:spPr>
        <p:txBody>
          <a:bodyPr wrap="none" rtlCol="0">
            <a:spAutoFit/>
          </a:bodyPr>
          <a:lstStyle/>
          <a:p>
            <a:r>
              <a:rPr lang="es-GT" sz="2399" dirty="0">
                <a:latin typeface="Arial" panose="020B0604020202020204" pitchFamily="34" charset="0"/>
                <a:cs typeface="Arial" panose="020B0604020202020204" pitchFamily="34" charset="0"/>
              </a:rPr>
              <a:t>J</a:t>
            </a:r>
            <a:r>
              <a:rPr lang="es-GT" sz="2399" dirty="0" smtClean="0">
                <a:latin typeface="Arial" panose="020B0604020202020204" pitchFamily="34" charset="0"/>
                <a:cs typeface="Arial" panose="020B0604020202020204" pitchFamily="34" charset="0"/>
              </a:rPr>
              <a:t>unio </a:t>
            </a:r>
            <a:r>
              <a:rPr lang="es-GT" sz="2399" dirty="0">
                <a:latin typeface="Arial" panose="020B0604020202020204" pitchFamily="34" charset="0"/>
                <a:cs typeface="Arial" panose="020B0604020202020204" pitchFamily="34" charset="0"/>
              </a:rPr>
              <a:t>2018</a:t>
            </a:r>
          </a:p>
        </p:txBody>
      </p:sp>
      <p:pic>
        <p:nvPicPr>
          <p:cNvPr id="8" name="Imagen 7"/>
          <p:cNvPicPr>
            <a:picLocks noChangeAspect="1"/>
          </p:cNvPicPr>
          <p:nvPr/>
        </p:nvPicPr>
        <p:blipFill>
          <a:blip r:embed="rId3"/>
          <a:stretch>
            <a:fillRect/>
          </a:stretch>
        </p:blipFill>
        <p:spPr>
          <a:xfrm>
            <a:off x="175011" y="160338"/>
            <a:ext cx="1653849" cy="1240387"/>
          </a:xfrm>
          <a:prstGeom prst="rect">
            <a:avLst/>
          </a:prstGeom>
        </p:spPr>
      </p:pic>
    </p:spTree>
    <p:extLst>
      <p:ext uri="{BB962C8B-B14F-4D97-AF65-F5344CB8AC3E}">
        <p14:creationId xmlns:p14="http://schemas.microsoft.com/office/powerpoint/2010/main" val="35517297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6670476" y="4941168"/>
            <a:ext cx="4741044" cy="1779326"/>
          </a:xfrm>
          <a:prstGeom prst="rect">
            <a:avLst/>
          </a:prstGeom>
        </p:spPr>
      </p:pic>
      <p:pic>
        <p:nvPicPr>
          <p:cNvPr id="5" name="Imagen 4"/>
          <p:cNvPicPr>
            <a:picLocks noChangeAspect="1"/>
          </p:cNvPicPr>
          <p:nvPr/>
        </p:nvPicPr>
        <p:blipFill>
          <a:blip r:embed="rId3"/>
          <a:stretch>
            <a:fillRect/>
          </a:stretch>
        </p:blipFill>
        <p:spPr>
          <a:xfrm>
            <a:off x="3554412" y="1340768"/>
            <a:ext cx="5080000" cy="3810000"/>
          </a:xfrm>
          <a:prstGeom prst="rect">
            <a:avLst/>
          </a:prstGeom>
        </p:spPr>
      </p:pic>
    </p:spTree>
    <p:extLst>
      <p:ext uri="{BB962C8B-B14F-4D97-AF65-F5344CB8AC3E}">
        <p14:creationId xmlns:p14="http://schemas.microsoft.com/office/powerpoint/2010/main" val="934114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Imagen 72"/>
          <p:cNvPicPr>
            <a:picLocks noChangeAspect="1"/>
          </p:cNvPicPr>
          <p:nvPr/>
        </p:nvPicPr>
        <p:blipFill>
          <a:blip r:embed="rId3"/>
          <a:stretch>
            <a:fillRect/>
          </a:stretch>
        </p:blipFill>
        <p:spPr>
          <a:xfrm>
            <a:off x="102061" y="43900"/>
            <a:ext cx="1596069" cy="1197052"/>
          </a:xfrm>
          <a:prstGeom prst="rect">
            <a:avLst/>
          </a:prstGeom>
        </p:spPr>
      </p:pic>
      <p:sp>
        <p:nvSpPr>
          <p:cNvPr id="7" name="AutoShape 2" descr="Resultado de imagen para construcciÃ³n de portal de datos abiertos"/>
          <p:cNvSpPr>
            <a:spLocks noChangeAspect="1" noChangeArrowheads="1"/>
          </p:cNvSpPr>
          <p:nvPr/>
        </p:nvSpPr>
        <p:spPr bwMode="auto">
          <a:xfrm>
            <a:off x="155575" y="-144463"/>
            <a:ext cx="304801"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GT" sz="2399"/>
          </a:p>
        </p:txBody>
      </p:sp>
      <p:grpSp>
        <p:nvGrpSpPr>
          <p:cNvPr id="58" name="Group 65">
            <a:extLst>
              <a:ext uri="{FF2B5EF4-FFF2-40B4-BE49-F238E27FC236}">
                <a16:creationId xmlns="" xmlns:a16="http://schemas.microsoft.com/office/drawing/2014/main" id="{9A4A16D0-5A9C-4B45-A8BB-59850E859C99}"/>
              </a:ext>
            </a:extLst>
          </p:cNvPr>
          <p:cNvGrpSpPr/>
          <p:nvPr/>
        </p:nvGrpSpPr>
        <p:grpSpPr>
          <a:xfrm>
            <a:off x="3590268" y="3976997"/>
            <a:ext cx="228976" cy="228976"/>
            <a:chOff x="3398838" y="3616326"/>
            <a:chExt cx="346075" cy="346076"/>
          </a:xfrm>
        </p:grpSpPr>
        <p:sp>
          <p:nvSpPr>
            <p:cNvPr id="59" name="Rectangle 94">
              <a:extLst>
                <a:ext uri="{FF2B5EF4-FFF2-40B4-BE49-F238E27FC236}">
                  <a16:creationId xmlns="" xmlns:a16="http://schemas.microsoft.com/office/drawing/2014/main" id="{5E7F0A8F-8544-44A6-BCF8-0A11E6955D68}"/>
                </a:ext>
              </a:extLst>
            </p:cNvPr>
            <p:cNvSpPr>
              <a:spLocks noChangeArrowheads="1"/>
            </p:cNvSpPr>
            <p:nvPr/>
          </p:nvSpPr>
          <p:spPr bwMode="auto">
            <a:xfrm>
              <a:off x="3459163" y="3616326"/>
              <a:ext cx="90488" cy="346075"/>
            </a:xfrm>
            <a:prstGeom prst="rect">
              <a:avLst/>
            </a:prstGeom>
            <a:noFill/>
            <a:ln w="127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60" name="Rectangle 95">
              <a:extLst>
                <a:ext uri="{FF2B5EF4-FFF2-40B4-BE49-F238E27FC236}">
                  <a16:creationId xmlns="" xmlns:a16="http://schemas.microsoft.com/office/drawing/2014/main" id="{0A038215-BE4E-4123-8DCB-8AA85592A9AE}"/>
                </a:ext>
              </a:extLst>
            </p:cNvPr>
            <p:cNvSpPr>
              <a:spLocks noChangeArrowheads="1"/>
            </p:cNvSpPr>
            <p:nvPr/>
          </p:nvSpPr>
          <p:spPr bwMode="auto">
            <a:xfrm>
              <a:off x="3549651" y="3736976"/>
              <a:ext cx="90488" cy="225425"/>
            </a:xfrm>
            <a:prstGeom prst="rect">
              <a:avLst/>
            </a:prstGeom>
            <a:noFill/>
            <a:ln w="127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61" name="Line 96">
              <a:extLst>
                <a:ext uri="{FF2B5EF4-FFF2-40B4-BE49-F238E27FC236}">
                  <a16:creationId xmlns="" xmlns:a16="http://schemas.microsoft.com/office/drawing/2014/main" id="{AFF25812-199C-45A3-BA3A-F2CB1E0A6049}"/>
                </a:ext>
              </a:extLst>
            </p:cNvPr>
            <p:cNvSpPr>
              <a:spLocks noChangeShapeType="1"/>
            </p:cNvSpPr>
            <p:nvPr/>
          </p:nvSpPr>
          <p:spPr bwMode="auto">
            <a:xfrm>
              <a:off x="3579813" y="3933826"/>
              <a:ext cx="30163" cy="0"/>
            </a:xfrm>
            <a:prstGeom prst="line">
              <a:avLst/>
            </a:prstGeom>
            <a:noFill/>
            <a:ln w="12700" cap="rnd">
              <a:solidFill>
                <a:schemeClr val="bg1"/>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62" name="Line 97">
              <a:extLst>
                <a:ext uri="{FF2B5EF4-FFF2-40B4-BE49-F238E27FC236}">
                  <a16:creationId xmlns="" xmlns:a16="http://schemas.microsoft.com/office/drawing/2014/main" id="{B2A1C214-1C4A-4BE4-8B9E-2971BED013EB}"/>
                </a:ext>
              </a:extLst>
            </p:cNvPr>
            <p:cNvSpPr>
              <a:spLocks noChangeShapeType="1"/>
            </p:cNvSpPr>
            <p:nvPr/>
          </p:nvSpPr>
          <p:spPr bwMode="auto">
            <a:xfrm>
              <a:off x="3503613" y="3646489"/>
              <a:ext cx="0" cy="196850"/>
            </a:xfrm>
            <a:prstGeom prst="line">
              <a:avLst/>
            </a:prstGeom>
            <a:noFill/>
            <a:ln w="12700" cap="rnd">
              <a:solidFill>
                <a:schemeClr val="bg1"/>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63" name="Rectangle 98">
              <a:extLst>
                <a:ext uri="{FF2B5EF4-FFF2-40B4-BE49-F238E27FC236}">
                  <a16:creationId xmlns="" xmlns:a16="http://schemas.microsoft.com/office/drawing/2014/main" id="{B8529BB1-A46D-47EB-A314-F20A5521E291}"/>
                </a:ext>
              </a:extLst>
            </p:cNvPr>
            <p:cNvSpPr>
              <a:spLocks noChangeArrowheads="1"/>
            </p:cNvSpPr>
            <p:nvPr/>
          </p:nvSpPr>
          <p:spPr bwMode="auto">
            <a:xfrm>
              <a:off x="3489326" y="3873501"/>
              <a:ext cx="30163" cy="60325"/>
            </a:xfrm>
            <a:prstGeom prst="rect">
              <a:avLst/>
            </a:prstGeom>
            <a:noFill/>
            <a:ln w="127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64" name="Line 99">
              <a:extLst>
                <a:ext uri="{FF2B5EF4-FFF2-40B4-BE49-F238E27FC236}">
                  <a16:creationId xmlns="" xmlns:a16="http://schemas.microsoft.com/office/drawing/2014/main" id="{1DB15AB5-7252-484C-90F8-A6B513FB9E9C}"/>
                </a:ext>
              </a:extLst>
            </p:cNvPr>
            <p:cNvSpPr>
              <a:spLocks noChangeShapeType="1"/>
            </p:cNvSpPr>
            <p:nvPr/>
          </p:nvSpPr>
          <p:spPr bwMode="auto">
            <a:xfrm>
              <a:off x="3594101" y="3767139"/>
              <a:ext cx="0" cy="136525"/>
            </a:xfrm>
            <a:prstGeom prst="line">
              <a:avLst/>
            </a:prstGeom>
            <a:noFill/>
            <a:ln w="12700" cap="rnd">
              <a:solidFill>
                <a:schemeClr val="bg1"/>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65" name="Line 100">
              <a:extLst>
                <a:ext uri="{FF2B5EF4-FFF2-40B4-BE49-F238E27FC236}">
                  <a16:creationId xmlns="" xmlns:a16="http://schemas.microsoft.com/office/drawing/2014/main" id="{A7D03B7C-A6B5-4A62-AD5E-625D076C6AF3}"/>
                </a:ext>
              </a:extLst>
            </p:cNvPr>
            <p:cNvSpPr>
              <a:spLocks noChangeShapeType="1"/>
            </p:cNvSpPr>
            <p:nvPr/>
          </p:nvSpPr>
          <p:spPr bwMode="auto">
            <a:xfrm>
              <a:off x="3429001" y="3706814"/>
              <a:ext cx="0" cy="211138"/>
            </a:xfrm>
            <a:prstGeom prst="line">
              <a:avLst/>
            </a:prstGeom>
            <a:noFill/>
            <a:ln w="12700" cap="rnd">
              <a:solidFill>
                <a:schemeClr val="bg1"/>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67" name="Rectangle 101">
              <a:extLst>
                <a:ext uri="{FF2B5EF4-FFF2-40B4-BE49-F238E27FC236}">
                  <a16:creationId xmlns="" xmlns:a16="http://schemas.microsoft.com/office/drawing/2014/main" id="{0839DEE7-A9F5-4A8E-B729-222359398603}"/>
                </a:ext>
              </a:extLst>
            </p:cNvPr>
            <p:cNvSpPr>
              <a:spLocks noChangeArrowheads="1"/>
            </p:cNvSpPr>
            <p:nvPr/>
          </p:nvSpPr>
          <p:spPr bwMode="auto">
            <a:xfrm>
              <a:off x="3398838" y="3662364"/>
              <a:ext cx="60325" cy="300038"/>
            </a:xfrm>
            <a:prstGeom prst="rect">
              <a:avLst/>
            </a:prstGeom>
            <a:noFill/>
            <a:ln w="127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68" name="Freeform 102">
              <a:extLst>
                <a:ext uri="{FF2B5EF4-FFF2-40B4-BE49-F238E27FC236}">
                  <a16:creationId xmlns="" xmlns:a16="http://schemas.microsoft.com/office/drawing/2014/main" id="{CF97EB3E-8D3C-41B9-81B9-4A81669758B1}"/>
                </a:ext>
              </a:extLst>
            </p:cNvPr>
            <p:cNvSpPr>
              <a:spLocks/>
            </p:cNvSpPr>
            <p:nvPr/>
          </p:nvSpPr>
          <p:spPr bwMode="auto">
            <a:xfrm>
              <a:off x="3624263" y="3662364"/>
              <a:ext cx="120650" cy="300038"/>
            </a:xfrm>
            <a:custGeom>
              <a:avLst/>
              <a:gdLst>
                <a:gd name="T0" fmla="*/ 76 w 76"/>
                <a:gd name="T1" fmla="*/ 182 h 189"/>
                <a:gd name="T2" fmla="*/ 47 w 76"/>
                <a:gd name="T3" fmla="*/ 189 h 189"/>
                <a:gd name="T4" fmla="*/ 0 w 76"/>
                <a:gd name="T5" fmla="*/ 7 h 189"/>
                <a:gd name="T6" fmla="*/ 29 w 76"/>
                <a:gd name="T7" fmla="*/ 0 h 189"/>
                <a:gd name="T8" fmla="*/ 76 w 76"/>
                <a:gd name="T9" fmla="*/ 182 h 189"/>
              </a:gdLst>
              <a:ahLst/>
              <a:cxnLst>
                <a:cxn ang="0">
                  <a:pos x="T0" y="T1"/>
                </a:cxn>
                <a:cxn ang="0">
                  <a:pos x="T2" y="T3"/>
                </a:cxn>
                <a:cxn ang="0">
                  <a:pos x="T4" y="T5"/>
                </a:cxn>
                <a:cxn ang="0">
                  <a:pos x="T6" y="T7"/>
                </a:cxn>
                <a:cxn ang="0">
                  <a:pos x="T8" y="T9"/>
                </a:cxn>
              </a:cxnLst>
              <a:rect l="0" t="0" r="r" b="b"/>
              <a:pathLst>
                <a:path w="76" h="189">
                  <a:moveTo>
                    <a:pt x="76" y="182"/>
                  </a:moveTo>
                  <a:lnTo>
                    <a:pt x="47" y="189"/>
                  </a:lnTo>
                  <a:lnTo>
                    <a:pt x="0" y="7"/>
                  </a:lnTo>
                  <a:lnTo>
                    <a:pt x="29" y="0"/>
                  </a:lnTo>
                  <a:lnTo>
                    <a:pt x="76" y="182"/>
                  </a:lnTo>
                  <a:close/>
                </a:path>
              </a:pathLst>
            </a:custGeom>
            <a:noFill/>
            <a:ln w="127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grpSp>
      <p:grpSp>
        <p:nvGrpSpPr>
          <p:cNvPr id="69" name="Group 84">
            <a:extLst>
              <a:ext uri="{FF2B5EF4-FFF2-40B4-BE49-F238E27FC236}">
                <a16:creationId xmlns="" xmlns:a16="http://schemas.microsoft.com/office/drawing/2014/main" id="{84D9FFFE-2936-491C-9BB3-87379CE1F3D9}"/>
              </a:ext>
            </a:extLst>
          </p:cNvPr>
          <p:cNvGrpSpPr/>
          <p:nvPr/>
        </p:nvGrpSpPr>
        <p:grpSpPr>
          <a:xfrm>
            <a:off x="3594996" y="1071046"/>
            <a:ext cx="219523" cy="228976"/>
            <a:chOff x="2692400" y="3616326"/>
            <a:chExt cx="331788" cy="346075"/>
          </a:xfrm>
        </p:grpSpPr>
        <p:sp>
          <p:nvSpPr>
            <p:cNvPr id="70" name="Line 288">
              <a:extLst>
                <a:ext uri="{FF2B5EF4-FFF2-40B4-BE49-F238E27FC236}">
                  <a16:creationId xmlns="" xmlns:a16="http://schemas.microsoft.com/office/drawing/2014/main" id="{BFC32F7D-CD98-4DA0-B52F-03E7D2842B25}"/>
                </a:ext>
              </a:extLst>
            </p:cNvPr>
            <p:cNvSpPr>
              <a:spLocks noChangeShapeType="1"/>
            </p:cNvSpPr>
            <p:nvPr/>
          </p:nvSpPr>
          <p:spPr bwMode="auto">
            <a:xfrm>
              <a:off x="2768600" y="3616326"/>
              <a:ext cx="0" cy="76200"/>
            </a:xfrm>
            <a:prstGeom prst="line">
              <a:avLst/>
            </a:prstGeom>
            <a:noFill/>
            <a:ln w="12700" cap="rnd">
              <a:solidFill>
                <a:schemeClr val="bg1"/>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71" name="Line 289">
              <a:extLst>
                <a:ext uri="{FF2B5EF4-FFF2-40B4-BE49-F238E27FC236}">
                  <a16:creationId xmlns="" xmlns:a16="http://schemas.microsoft.com/office/drawing/2014/main" id="{78EB434B-558A-4E12-96E7-931BFF534DE4}"/>
                </a:ext>
              </a:extLst>
            </p:cNvPr>
            <p:cNvSpPr>
              <a:spLocks noChangeShapeType="1"/>
            </p:cNvSpPr>
            <p:nvPr/>
          </p:nvSpPr>
          <p:spPr bwMode="auto">
            <a:xfrm>
              <a:off x="2857500" y="3616326"/>
              <a:ext cx="0" cy="76200"/>
            </a:xfrm>
            <a:prstGeom prst="line">
              <a:avLst/>
            </a:prstGeom>
            <a:noFill/>
            <a:ln w="12700" cap="rnd">
              <a:solidFill>
                <a:schemeClr val="bg1"/>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72" name="Line 290">
              <a:extLst>
                <a:ext uri="{FF2B5EF4-FFF2-40B4-BE49-F238E27FC236}">
                  <a16:creationId xmlns="" xmlns:a16="http://schemas.microsoft.com/office/drawing/2014/main" id="{01846CF2-F610-4021-8007-5962C5467396}"/>
                </a:ext>
              </a:extLst>
            </p:cNvPr>
            <p:cNvSpPr>
              <a:spLocks noChangeShapeType="1"/>
            </p:cNvSpPr>
            <p:nvPr/>
          </p:nvSpPr>
          <p:spPr bwMode="auto">
            <a:xfrm>
              <a:off x="2947988" y="3616326"/>
              <a:ext cx="0" cy="76200"/>
            </a:xfrm>
            <a:prstGeom prst="line">
              <a:avLst/>
            </a:prstGeom>
            <a:noFill/>
            <a:ln w="12700" cap="rnd">
              <a:solidFill>
                <a:schemeClr val="bg1"/>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74" name="Freeform 291">
              <a:extLst>
                <a:ext uri="{FF2B5EF4-FFF2-40B4-BE49-F238E27FC236}">
                  <a16:creationId xmlns="" xmlns:a16="http://schemas.microsoft.com/office/drawing/2014/main" id="{59F13115-B0EF-4B0F-A754-648778197181}"/>
                </a:ext>
              </a:extLst>
            </p:cNvPr>
            <p:cNvSpPr>
              <a:spLocks/>
            </p:cNvSpPr>
            <p:nvPr/>
          </p:nvSpPr>
          <p:spPr bwMode="auto">
            <a:xfrm>
              <a:off x="2692400" y="3646488"/>
              <a:ext cx="331788" cy="315913"/>
            </a:xfrm>
            <a:custGeom>
              <a:avLst/>
              <a:gdLst>
                <a:gd name="T0" fmla="*/ 180 w 209"/>
                <a:gd name="T1" fmla="*/ 0 h 199"/>
                <a:gd name="T2" fmla="*/ 209 w 209"/>
                <a:gd name="T3" fmla="*/ 0 h 199"/>
                <a:gd name="T4" fmla="*/ 209 w 209"/>
                <a:gd name="T5" fmla="*/ 199 h 199"/>
                <a:gd name="T6" fmla="*/ 0 w 209"/>
                <a:gd name="T7" fmla="*/ 199 h 199"/>
                <a:gd name="T8" fmla="*/ 0 w 209"/>
                <a:gd name="T9" fmla="*/ 0 h 199"/>
                <a:gd name="T10" fmla="*/ 29 w 209"/>
                <a:gd name="T11" fmla="*/ 0 h 199"/>
              </a:gdLst>
              <a:ahLst/>
              <a:cxnLst>
                <a:cxn ang="0">
                  <a:pos x="T0" y="T1"/>
                </a:cxn>
                <a:cxn ang="0">
                  <a:pos x="T2" y="T3"/>
                </a:cxn>
                <a:cxn ang="0">
                  <a:pos x="T4" y="T5"/>
                </a:cxn>
                <a:cxn ang="0">
                  <a:pos x="T6" y="T7"/>
                </a:cxn>
                <a:cxn ang="0">
                  <a:pos x="T8" y="T9"/>
                </a:cxn>
                <a:cxn ang="0">
                  <a:pos x="T10" y="T11"/>
                </a:cxn>
              </a:cxnLst>
              <a:rect l="0" t="0" r="r" b="b"/>
              <a:pathLst>
                <a:path w="209" h="199">
                  <a:moveTo>
                    <a:pt x="180" y="0"/>
                  </a:moveTo>
                  <a:lnTo>
                    <a:pt x="209" y="0"/>
                  </a:lnTo>
                  <a:lnTo>
                    <a:pt x="209" y="199"/>
                  </a:lnTo>
                  <a:lnTo>
                    <a:pt x="0" y="199"/>
                  </a:lnTo>
                  <a:lnTo>
                    <a:pt x="0" y="0"/>
                  </a:lnTo>
                  <a:lnTo>
                    <a:pt x="29" y="0"/>
                  </a:lnTo>
                </a:path>
              </a:pathLst>
            </a:custGeom>
            <a:noFill/>
            <a:ln w="127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81" name="Freeform 292">
              <a:extLst>
                <a:ext uri="{FF2B5EF4-FFF2-40B4-BE49-F238E27FC236}">
                  <a16:creationId xmlns="" xmlns:a16="http://schemas.microsoft.com/office/drawing/2014/main" id="{3B57513A-6E04-4BBC-8284-689DD195F28C}"/>
                </a:ext>
              </a:extLst>
            </p:cNvPr>
            <p:cNvSpPr>
              <a:spLocks/>
            </p:cNvSpPr>
            <p:nvPr/>
          </p:nvSpPr>
          <p:spPr bwMode="auto">
            <a:xfrm>
              <a:off x="2738438" y="3676651"/>
              <a:ext cx="239713" cy="241300"/>
            </a:xfrm>
            <a:custGeom>
              <a:avLst/>
              <a:gdLst>
                <a:gd name="T0" fmla="*/ 0 w 151"/>
                <a:gd name="T1" fmla="*/ 0 h 152"/>
                <a:gd name="T2" fmla="*/ 0 w 151"/>
                <a:gd name="T3" fmla="*/ 152 h 152"/>
                <a:gd name="T4" fmla="*/ 151 w 151"/>
                <a:gd name="T5" fmla="*/ 152 h 152"/>
                <a:gd name="T6" fmla="*/ 151 w 151"/>
                <a:gd name="T7" fmla="*/ 0 h 152"/>
              </a:gdLst>
              <a:ahLst/>
              <a:cxnLst>
                <a:cxn ang="0">
                  <a:pos x="T0" y="T1"/>
                </a:cxn>
                <a:cxn ang="0">
                  <a:pos x="T2" y="T3"/>
                </a:cxn>
                <a:cxn ang="0">
                  <a:pos x="T4" y="T5"/>
                </a:cxn>
                <a:cxn ang="0">
                  <a:pos x="T6" y="T7"/>
                </a:cxn>
              </a:cxnLst>
              <a:rect l="0" t="0" r="r" b="b"/>
              <a:pathLst>
                <a:path w="151" h="152">
                  <a:moveTo>
                    <a:pt x="0" y="0"/>
                  </a:moveTo>
                  <a:lnTo>
                    <a:pt x="0" y="152"/>
                  </a:lnTo>
                  <a:lnTo>
                    <a:pt x="151" y="152"/>
                  </a:lnTo>
                  <a:lnTo>
                    <a:pt x="151" y="0"/>
                  </a:lnTo>
                </a:path>
              </a:pathLst>
            </a:custGeom>
            <a:noFill/>
            <a:ln w="127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82" name="Line 293">
              <a:extLst>
                <a:ext uri="{FF2B5EF4-FFF2-40B4-BE49-F238E27FC236}">
                  <a16:creationId xmlns="" xmlns:a16="http://schemas.microsoft.com/office/drawing/2014/main" id="{CA049B81-680B-46CB-9B66-9C88DE2B0CE4}"/>
                </a:ext>
              </a:extLst>
            </p:cNvPr>
            <p:cNvSpPr>
              <a:spLocks noChangeShapeType="1"/>
            </p:cNvSpPr>
            <p:nvPr/>
          </p:nvSpPr>
          <p:spPr bwMode="auto">
            <a:xfrm>
              <a:off x="2798763" y="3646488"/>
              <a:ext cx="36513" cy="0"/>
            </a:xfrm>
            <a:prstGeom prst="line">
              <a:avLst/>
            </a:prstGeom>
            <a:noFill/>
            <a:ln w="12700" cap="rnd">
              <a:solidFill>
                <a:schemeClr val="bg1"/>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87" name="Line 294">
              <a:extLst>
                <a:ext uri="{FF2B5EF4-FFF2-40B4-BE49-F238E27FC236}">
                  <a16:creationId xmlns="" xmlns:a16="http://schemas.microsoft.com/office/drawing/2014/main" id="{41A23FB7-57A8-41D1-B4CB-A07B33924D96}"/>
                </a:ext>
              </a:extLst>
            </p:cNvPr>
            <p:cNvSpPr>
              <a:spLocks noChangeShapeType="1"/>
            </p:cNvSpPr>
            <p:nvPr/>
          </p:nvSpPr>
          <p:spPr bwMode="auto">
            <a:xfrm>
              <a:off x="2881313" y="3646488"/>
              <a:ext cx="36513" cy="0"/>
            </a:xfrm>
            <a:prstGeom prst="line">
              <a:avLst/>
            </a:prstGeom>
            <a:noFill/>
            <a:ln w="12700" cap="rnd">
              <a:solidFill>
                <a:schemeClr val="bg1"/>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grpSp>
      <p:grpSp>
        <p:nvGrpSpPr>
          <p:cNvPr id="88" name="Group 102">
            <a:extLst>
              <a:ext uri="{FF2B5EF4-FFF2-40B4-BE49-F238E27FC236}">
                <a16:creationId xmlns="" xmlns:a16="http://schemas.microsoft.com/office/drawing/2014/main" id="{EB85DED6-B069-4A37-B375-10AF5FA9F06F}"/>
              </a:ext>
            </a:extLst>
          </p:cNvPr>
          <p:cNvGrpSpPr/>
          <p:nvPr/>
        </p:nvGrpSpPr>
        <p:grpSpPr>
          <a:xfrm>
            <a:off x="11520110" y="1036344"/>
            <a:ext cx="228976" cy="228976"/>
            <a:chOff x="8447088" y="5060951"/>
            <a:chExt cx="346075" cy="346075"/>
          </a:xfrm>
        </p:grpSpPr>
        <p:sp>
          <p:nvSpPr>
            <p:cNvPr id="89" name="Freeform 365">
              <a:extLst>
                <a:ext uri="{FF2B5EF4-FFF2-40B4-BE49-F238E27FC236}">
                  <a16:creationId xmlns="" xmlns:a16="http://schemas.microsoft.com/office/drawing/2014/main" id="{493FE6A8-C2BF-4EF9-AD83-D92FD6682577}"/>
                </a:ext>
              </a:extLst>
            </p:cNvPr>
            <p:cNvSpPr>
              <a:spLocks/>
            </p:cNvSpPr>
            <p:nvPr/>
          </p:nvSpPr>
          <p:spPr bwMode="auto">
            <a:xfrm>
              <a:off x="8523288" y="5121276"/>
              <a:ext cx="195263" cy="150813"/>
            </a:xfrm>
            <a:custGeom>
              <a:avLst/>
              <a:gdLst>
                <a:gd name="T0" fmla="*/ 123 w 123"/>
                <a:gd name="T1" fmla="*/ 95 h 95"/>
                <a:gd name="T2" fmla="*/ 123 w 123"/>
                <a:gd name="T3" fmla="*/ 19 h 95"/>
                <a:gd name="T4" fmla="*/ 52 w 123"/>
                <a:gd name="T5" fmla="*/ 19 h 95"/>
                <a:gd name="T6" fmla="*/ 42 w 123"/>
                <a:gd name="T7" fmla="*/ 0 h 95"/>
                <a:gd name="T8" fmla="*/ 0 w 123"/>
                <a:gd name="T9" fmla="*/ 0 h 95"/>
                <a:gd name="T10" fmla="*/ 0 w 123"/>
                <a:gd name="T11" fmla="*/ 95 h 95"/>
              </a:gdLst>
              <a:ahLst/>
              <a:cxnLst>
                <a:cxn ang="0">
                  <a:pos x="T0" y="T1"/>
                </a:cxn>
                <a:cxn ang="0">
                  <a:pos x="T2" y="T3"/>
                </a:cxn>
                <a:cxn ang="0">
                  <a:pos x="T4" y="T5"/>
                </a:cxn>
                <a:cxn ang="0">
                  <a:pos x="T6" y="T7"/>
                </a:cxn>
                <a:cxn ang="0">
                  <a:pos x="T8" y="T9"/>
                </a:cxn>
                <a:cxn ang="0">
                  <a:pos x="T10" y="T11"/>
                </a:cxn>
              </a:cxnLst>
              <a:rect l="0" t="0" r="r" b="b"/>
              <a:pathLst>
                <a:path w="123" h="95">
                  <a:moveTo>
                    <a:pt x="123" y="95"/>
                  </a:moveTo>
                  <a:lnTo>
                    <a:pt x="123" y="19"/>
                  </a:lnTo>
                  <a:lnTo>
                    <a:pt x="52" y="19"/>
                  </a:lnTo>
                  <a:lnTo>
                    <a:pt x="42" y="0"/>
                  </a:lnTo>
                  <a:lnTo>
                    <a:pt x="0" y="0"/>
                  </a:lnTo>
                  <a:lnTo>
                    <a:pt x="0" y="95"/>
                  </a:lnTo>
                </a:path>
              </a:pathLst>
            </a:custGeom>
            <a:noFill/>
            <a:ln w="127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91" name="Freeform 366">
              <a:extLst>
                <a:ext uri="{FF2B5EF4-FFF2-40B4-BE49-F238E27FC236}">
                  <a16:creationId xmlns="" xmlns:a16="http://schemas.microsoft.com/office/drawing/2014/main" id="{A02FA930-89AC-4CB8-B9ED-D53FF524944A}"/>
                </a:ext>
              </a:extLst>
            </p:cNvPr>
            <p:cNvSpPr>
              <a:spLocks/>
            </p:cNvSpPr>
            <p:nvPr/>
          </p:nvSpPr>
          <p:spPr bwMode="auto">
            <a:xfrm>
              <a:off x="8537575" y="5091113"/>
              <a:ext cx="165100" cy="30163"/>
            </a:xfrm>
            <a:custGeom>
              <a:avLst/>
              <a:gdLst>
                <a:gd name="T0" fmla="*/ 104 w 104"/>
                <a:gd name="T1" fmla="*/ 19 h 19"/>
                <a:gd name="T2" fmla="*/ 52 w 104"/>
                <a:gd name="T3" fmla="*/ 19 h 19"/>
                <a:gd name="T4" fmla="*/ 43 w 104"/>
                <a:gd name="T5" fmla="*/ 0 h 19"/>
                <a:gd name="T6" fmla="*/ 0 w 104"/>
                <a:gd name="T7" fmla="*/ 0 h 19"/>
              </a:gdLst>
              <a:ahLst/>
              <a:cxnLst>
                <a:cxn ang="0">
                  <a:pos x="T0" y="T1"/>
                </a:cxn>
                <a:cxn ang="0">
                  <a:pos x="T2" y="T3"/>
                </a:cxn>
                <a:cxn ang="0">
                  <a:pos x="T4" y="T5"/>
                </a:cxn>
                <a:cxn ang="0">
                  <a:pos x="T6" y="T7"/>
                </a:cxn>
              </a:cxnLst>
              <a:rect l="0" t="0" r="r" b="b"/>
              <a:pathLst>
                <a:path w="104" h="19">
                  <a:moveTo>
                    <a:pt x="104" y="19"/>
                  </a:moveTo>
                  <a:lnTo>
                    <a:pt x="52" y="19"/>
                  </a:lnTo>
                  <a:lnTo>
                    <a:pt x="43" y="0"/>
                  </a:lnTo>
                  <a:lnTo>
                    <a:pt x="0" y="0"/>
                  </a:lnTo>
                </a:path>
              </a:pathLst>
            </a:custGeom>
            <a:noFill/>
            <a:ln w="127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92" name="Freeform 367">
              <a:extLst>
                <a:ext uri="{FF2B5EF4-FFF2-40B4-BE49-F238E27FC236}">
                  <a16:creationId xmlns="" xmlns:a16="http://schemas.microsoft.com/office/drawing/2014/main" id="{55CC26BA-27C9-44E7-AE5D-31FBC7E4BFF0}"/>
                </a:ext>
              </a:extLst>
            </p:cNvPr>
            <p:cNvSpPr>
              <a:spLocks/>
            </p:cNvSpPr>
            <p:nvPr/>
          </p:nvSpPr>
          <p:spPr bwMode="auto">
            <a:xfrm>
              <a:off x="8553450" y="5060951"/>
              <a:ext cx="134938" cy="30163"/>
            </a:xfrm>
            <a:custGeom>
              <a:avLst/>
              <a:gdLst>
                <a:gd name="T0" fmla="*/ 85 w 85"/>
                <a:gd name="T1" fmla="*/ 19 h 19"/>
                <a:gd name="T2" fmla="*/ 52 w 85"/>
                <a:gd name="T3" fmla="*/ 19 h 19"/>
                <a:gd name="T4" fmla="*/ 42 w 85"/>
                <a:gd name="T5" fmla="*/ 0 h 19"/>
                <a:gd name="T6" fmla="*/ 0 w 85"/>
                <a:gd name="T7" fmla="*/ 0 h 19"/>
              </a:gdLst>
              <a:ahLst/>
              <a:cxnLst>
                <a:cxn ang="0">
                  <a:pos x="T0" y="T1"/>
                </a:cxn>
                <a:cxn ang="0">
                  <a:pos x="T2" y="T3"/>
                </a:cxn>
                <a:cxn ang="0">
                  <a:pos x="T4" y="T5"/>
                </a:cxn>
                <a:cxn ang="0">
                  <a:pos x="T6" y="T7"/>
                </a:cxn>
              </a:cxnLst>
              <a:rect l="0" t="0" r="r" b="b"/>
              <a:pathLst>
                <a:path w="85" h="19">
                  <a:moveTo>
                    <a:pt x="85" y="19"/>
                  </a:moveTo>
                  <a:lnTo>
                    <a:pt x="52" y="19"/>
                  </a:lnTo>
                  <a:lnTo>
                    <a:pt x="42" y="0"/>
                  </a:lnTo>
                  <a:lnTo>
                    <a:pt x="0" y="0"/>
                  </a:lnTo>
                </a:path>
              </a:pathLst>
            </a:custGeom>
            <a:noFill/>
            <a:ln w="127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93" name="Freeform 368">
              <a:extLst>
                <a:ext uri="{FF2B5EF4-FFF2-40B4-BE49-F238E27FC236}">
                  <a16:creationId xmlns="" xmlns:a16="http://schemas.microsoft.com/office/drawing/2014/main" id="{E1F523BB-7165-42B8-805A-0D5ED8161065}"/>
                </a:ext>
              </a:extLst>
            </p:cNvPr>
            <p:cNvSpPr>
              <a:spLocks/>
            </p:cNvSpPr>
            <p:nvPr/>
          </p:nvSpPr>
          <p:spPr bwMode="auto">
            <a:xfrm>
              <a:off x="8447088" y="5302251"/>
              <a:ext cx="346075" cy="104775"/>
            </a:xfrm>
            <a:custGeom>
              <a:avLst/>
              <a:gdLst>
                <a:gd name="T0" fmla="*/ 92 w 92"/>
                <a:gd name="T1" fmla="*/ 28 h 28"/>
                <a:gd name="T2" fmla="*/ 0 w 92"/>
                <a:gd name="T3" fmla="*/ 28 h 28"/>
                <a:gd name="T4" fmla="*/ 0 w 92"/>
                <a:gd name="T5" fmla="*/ 0 h 28"/>
                <a:gd name="T6" fmla="*/ 30 w 92"/>
                <a:gd name="T7" fmla="*/ 0 h 28"/>
                <a:gd name="T8" fmla="*/ 30 w 92"/>
                <a:gd name="T9" fmla="*/ 4 h 28"/>
                <a:gd name="T10" fmla="*/ 38 w 92"/>
                <a:gd name="T11" fmla="*/ 12 h 28"/>
                <a:gd name="T12" fmla="*/ 56 w 92"/>
                <a:gd name="T13" fmla="*/ 12 h 28"/>
                <a:gd name="T14" fmla="*/ 64 w 92"/>
                <a:gd name="T15" fmla="*/ 4 h 28"/>
                <a:gd name="T16" fmla="*/ 64 w 92"/>
                <a:gd name="T17" fmla="*/ 0 h 28"/>
                <a:gd name="T18" fmla="*/ 92 w 92"/>
                <a:gd name="T19" fmla="*/ 0 h 28"/>
                <a:gd name="T20" fmla="*/ 92 w 92"/>
                <a:gd name="T2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28">
                  <a:moveTo>
                    <a:pt x="92" y="28"/>
                  </a:moveTo>
                  <a:cubicBezTo>
                    <a:pt x="0" y="28"/>
                    <a:pt x="0" y="28"/>
                    <a:pt x="0" y="28"/>
                  </a:cubicBezTo>
                  <a:cubicBezTo>
                    <a:pt x="0" y="0"/>
                    <a:pt x="0" y="0"/>
                    <a:pt x="0" y="0"/>
                  </a:cubicBezTo>
                  <a:cubicBezTo>
                    <a:pt x="30" y="0"/>
                    <a:pt x="30" y="0"/>
                    <a:pt x="30" y="0"/>
                  </a:cubicBezTo>
                  <a:cubicBezTo>
                    <a:pt x="30" y="4"/>
                    <a:pt x="30" y="4"/>
                    <a:pt x="30" y="4"/>
                  </a:cubicBezTo>
                  <a:cubicBezTo>
                    <a:pt x="30" y="8"/>
                    <a:pt x="34" y="12"/>
                    <a:pt x="38" y="12"/>
                  </a:cubicBezTo>
                  <a:cubicBezTo>
                    <a:pt x="56" y="12"/>
                    <a:pt x="56" y="12"/>
                    <a:pt x="56" y="12"/>
                  </a:cubicBezTo>
                  <a:cubicBezTo>
                    <a:pt x="60" y="12"/>
                    <a:pt x="64" y="8"/>
                    <a:pt x="64" y="4"/>
                  </a:cubicBezTo>
                  <a:cubicBezTo>
                    <a:pt x="64" y="0"/>
                    <a:pt x="64" y="0"/>
                    <a:pt x="64" y="0"/>
                  </a:cubicBezTo>
                  <a:cubicBezTo>
                    <a:pt x="92" y="0"/>
                    <a:pt x="92" y="0"/>
                    <a:pt x="92" y="0"/>
                  </a:cubicBezTo>
                  <a:lnTo>
                    <a:pt x="92" y="28"/>
                  </a:lnTo>
                  <a:close/>
                </a:path>
              </a:pathLst>
            </a:custGeom>
            <a:noFill/>
            <a:ln w="127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99" name="Freeform 369">
              <a:extLst>
                <a:ext uri="{FF2B5EF4-FFF2-40B4-BE49-F238E27FC236}">
                  <a16:creationId xmlns="" xmlns:a16="http://schemas.microsoft.com/office/drawing/2014/main" id="{83AEFE35-0942-4699-ADD5-1FF2EB83F3BA}"/>
                </a:ext>
              </a:extLst>
            </p:cNvPr>
            <p:cNvSpPr>
              <a:spLocks/>
            </p:cNvSpPr>
            <p:nvPr/>
          </p:nvSpPr>
          <p:spPr bwMode="auto">
            <a:xfrm>
              <a:off x="8447088" y="5211763"/>
              <a:ext cx="76200" cy="90488"/>
            </a:xfrm>
            <a:custGeom>
              <a:avLst/>
              <a:gdLst>
                <a:gd name="T0" fmla="*/ 0 w 48"/>
                <a:gd name="T1" fmla="*/ 57 h 57"/>
                <a:gd name="T2" fmla="*/ 33 w 48"/>
                <a:gd name="T3" fmla="*/ 0 h 57"/>
                <a:gd name="T4" fmla="*/ 48 w 48"/>
                <a:gd name="T5" fmla="*/ 0 h 57"/>
              </a:gdLst>
              <a:ahLst/>
              <a:cxnLst>
                <a:cxn ang="0">
                  <a:pos x="T0" y="T1"/>
                </a:cxn>
                <a:cxn ang="0">
                  <a:pos x="T2" y="T3"/>
                </a:cxn>
                <a:cxn ang="0">
                  <a:pos x="T4" y="T5"/>
                </a:cxn>
              </a:cxnLst>
              <a:rect l="0" t="0" r="r" b="b"/>
              <a:pathLst>
                <a:path w="48" h="57">
                  <a:moveTo>
                    <a:pt x="0" y="57"/>
                  </a:moveTo>
                  <a:lnTo>
                    <a:pt x="33" y="0"/>
                  </a:lnTo>
                  <a:lnTo>
                    <a:pt x="48" y="0"/>
                  </a:lnTo>
                </a:path>
              </a:pathLst>
            </a:custGeom>
            <a:noFill/>
            <a:ln w="127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100" name="Freeform 370">
              <a:extLst>
                <a:ext uri="{FF2B5EF4-FFF2-40B4-BE49-F238E27FC236}">
                  <a16:creationId xmlns="" xmlns:a16="http://schemas.microsoft.com/office/drawing/2014/main" id="{33CDBE5D-A7CA-4BA6-9B57-5101140EC5B1}"/>
                </a:ext>
              </a:extLst>
            </p:cNvPr>
            <p:cNvSpPr>
              <a:spLocks/>
            </p:cNvSpPr>
            <p:nvPr/>
          </p:nvSpPr>
          <p:spPr bwMode="auto">
            <a:xfrm>
              <a:off x="8718550" y="5211763"/>
              <a:ext cx="74613" cy="90488"/>
            </a:xfrm>
            <a:custGeom>
              <a:avLst/>
              <a:gdLst>
                <a:gd name="T0" fmla="*/ 0 w 47"/>
                <a:gd name="T1" fmla="*/ 0 h 57"/>
                <a:gd name="T2" fmla="*/ 14 w 47"/>
                <a:gd name="T3" fmla="*/ 0 h 57"/>
                <a:gd name="T4" fmla="*/ 47 w 47"/>
                <a:gd name="T5" fmla="*/ 57 h 57"/>
              </a:gdLst>
              <a:ahLst/>
              <a:cxnLst>
                <a:cxn ang="0">
                  <a:pos x="T0" y="T1"/>
                </a:cxn>
                <a:cxn ang="0">
                  <a:pos x="T2" y="T3"/>
                </a:cxn>
                <a:cxn ang="0">
                  <a:pos x="T4" y="T5"/>
                </a:cxn>
              </a:cxnLst>
              <a:rect l="0" t="0" r="r" b="b"/>
              <a:pathLst>
                <a:path w="47" h="57">
                  <a:moveTo>
                    <a:pt x="0" y="0"/>
                  </a:moveTo>
                  <a:lnTo>
                    <a:pt x="14" y="0"/>
                  </a:lnTo>
                  <a:lnTo>
                    <a:pt x="47" y="57"/>
                  </a:lnTo>
                </a:path>
              </a:pathLst>
            </a:custGeom>
            <a:noFill/>
            <a:ln w="127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101" name="Freeform 371">
              <a:extLst>
                <a:ext uri="{FF2B5EF4-FFF2-40B4-BE49-F238E27FC236}">
                  <a16:creationId xmlns="" xmlns:a16="http://schemas.microsoft.com/office/drawing/2014/main" id="{4AC57021-72F1-4BFB-86B0-E34369649727}"/>
                </a:ext>
              </a:extLst>
            </p:cNvPr>
            <p:cNvSpPr>
              <a:spLocks/>
            </p:cNvSpPr>
            <p:nvPr/>
          </p:nvSpPr>
          <p:spPr bwMode="auto">
            <a:xfrm>
              <a:off x="8583613" y="5181601"/>
              <a:ext cx="88900" cy="90488"/>
            </a:xfrm>
            <a:custGeom>
              <a:avLst/>
              <a:gdLst>
                <a:gd name="T0" fmla="*/ 16 w 24"/>
                <a:gd name="T1" fmla="*/ 13 h 24"/>
                <a:gd name="T2" fmla="*/ 19 w 24"/>
                <a:gd name="T3" fmla="*/ 7 h 24"/>
                <a:gd name="T4" fmla="*/ 12 w 24"/>
                <a:gd name="T5" fmla="*/ 0 h 24"/>
                <a:gd name="T6" fmla="*/ 5 w 24"/>
                <a:gd name="T7" fmla="*/ 7 h 24"/>
                <a:gd name="T8" fmla="*/ 8 w 24"/>
                <a:gd name="T9" fmla="*/ 13 h 24"/>
                <a:gd name="T10" fmla="*/ 0 w 24"/>
                <a:gd name="T11" fmla="*/ 24 h 24"/>
                <a:gd name="T12" fmla="*/ 24 w 24"/>
                <a:gd name="T13" fmla="*/ 24 h 24"/>
                <a:gd name="T14" fmla="*/ 16 w 24"/>
                <a:gd name="T15" fmla="*/ 1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4">
                  <a:moveTo>
                    <a:pt x="16" y="13"/>
                  </a:moveTo>
                  <a:cubicBezTo>
                    <a:pt x="18" y="11"/>
                    <a:pt x="19" y="9"/>
                    <a:pt x="19" y="7"/>
                  </a:cubicBezTo>
                  <a:cubicBezTo>
                    <a:pt x="19" y="3"/>
                    <a:pt x="16" y="0"/>
                    <a:pt x="12" y="0"/>
                  </a:cubicBezTo>
                  <a:cubicBezTo>
                    <a:pt x="8" y="0"/>
                    <a:pt x="5" y="3"/>
                    <a:pt x="5" y="7"/>
                  </a:cubicBezTo>
                  <a:cubicBezTo>
                    <a:pt x="5" y="9"/>
                    <a:pt x="6" y="11"/>
                    <a:pt x="8" y="13"/>
                  </a:cubicBezTo>
                  <a:cubicBezTo>
                    <a:pt x="3" y="14"/>
                    <a:pt x="0" y="17"/>
                    <a:pt x="0" y="24"/>
                  </a:cubicBezTo>
                  <a:cubicBezTo>
                    <a:pt x="24" y="24"/>
                    <a:pt x="24" y="24"/>
                    <a:pt x="24" y="24"/>
                  </a:cubicBezTo>
                  <a:cubicBezTo>
                    <a:pt x="24" y="17"/>
                    <a:pt x="21" y="14"/>
                    <a:pt x="16" y="13"/>
                  </a:cubicBezTo>
                  <a:close/>
                </a:path>
              </a:pathLst>
            </a:custGeom>
            <a:noFill/>
            <a:ln w="127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grpSp>
      <p:grpSp>
        <p:nvGrpSpPr>
          <p:cNvPr id="102" name="Group 298">
            <a:extLst>
              <a:ext uri="{FF2B5EF4-FFF2-40B4-BE49-F238E27FC236}">
                <a16:creationId xmlns="" xmlns:a16="http://schemas.microsoft.com/office/drawing/2014/main" id="{A5C91CD4-542D-49E6-A605-64D1D2B33A42}"/>
              </a:ext>
            </a:extLst>
          </p:cNvPr>
          <p:cNvGrpSpPr/>
          <p:nvPr/>
        </p:nvGrpSpPr>
        <p:grpSpPr>
          <a:xfrm>
            <a:off x="9275863" y="103899"/>
            <a:ext cx="2776530" cy="544797"/>
            <a:chOff x="9062519" y="1142200"/>
            <a:chExt cx="2577703" cy="544795"/>
          </a:xfrm>
        </p:grpSpPr>
        <p:grpSp>
          <p:nvGrpSpPr>
            <p:cNvPr id="111" name="Group 283">
              <a:extLst>
                <a:ext uri="{FF2B5EF4-FFF2-40B4-BE49-F238E27FC236}">
                  <a16:creationId xmlns="" xmlns:a16="http://schemas.microsoft.com/office/drawing/2014/main" id="{79D5D393-9AEC-467A-8182-6C37FFD147E4}"/>
                </a:ext>
              </a:extLst>
            </p:cNvPr>
            <p:cNvGrpSpPr/>
            <p:nvPr/>
          </p:nvGrpSpPr>
          <p:grpSpPr>
            <a:xfrm>
              <a:off x="9062519" y="1142200"/>
              <a:ext cx="266339" cy="320154"/>
              <a:chOff x="3024188" y="2184403"/>
              <a:chExt cx="4329112" cy="5203820"/>
            </a:xfrm>
            <a:solidFill>
              <a:schemeClr val="accent2"/>
            </a:solidFill>
          </p:grpSpPr>
          <p:sp>
            <p:nvSpPr>
              <p:cNvPr id="113" name="Freeform 55">
                <a:extLst>
                  <a:ext uri="{FF2B5EF4-FFF2-40B4-BE49-F238E27FC236}">
                    <a16:creationId xmlns="" xmlns:a16="http://schemas.microsoft.com/office/drawing/2014/main" id="{21C121FE-7A5B-4EA1-AF77-585C83B1B6DC}"/>
                  </a:ext>
                </a:extLst>
              </p:cNvPr>
              <p:cNvSpPr>
                <a:spLocks noEditPoints="1"/>
              </p:cNvSpPr>
              <p:nvPr/>
            </p:nvSpPr>
            <p:spPr bwMode="auto">
              <a:xfrm>
                <a:off x="3024188" y="2184403"/>
                <a:ext cx="4329112" cy="5203820"/>
              </a:xfrm>
              <a:custGeom>
                <a:avLst/>
                <a:gdLst>
                  <a:gd name="T0" fmla="*/ 439 w 5454"/>
                  <a:gd name="T1" fmla="*/ 1146 h 6556"/>
                  <a:gd name="T2" fmla="*/ 393 w 5454"/>
                  <a:gd name="T3" fmla="*/ 1178 h 6556"/>
                  <a:gd name="T4" fmla="*/ 375 w 5454"/>
                  <a:gd name="T5" fmla="*/ 1234 h 6556"/>
                  <a:gd name="T6" fmla="*/ 379 w 5454"/>
                  <a:gd name="T7" fmla="*/ 6118 h 6556"/>
                  <a:gd name="T8" fmla="*/ 413 w 5454"/>
                  <a:gd name="T9" fmla="*/ 6163 h 6556"/>
                  <a:gd name="T10" fmla="*/ 469 w 5454"/>
                  <a:gd name="T11" fmla="*/ 6181 h 6556"/>
                  <a:gd name="T12" fmla="*/ 4121 w 5454"/>
                  <a:gd name="T13" fmla="*/ 6177 h 6556"/>
                  <a:gd name="T14" fmla="*/ 4167 w 5454"/>
                  <a:gd name="T15" fmla="*/ 6143 h 6556"/>
                  <a:gd name="T16" fmla="*/ 4185 w 5454"/>
                  <a:gd name="T17" fmla="*/ 6088 h 6556"/>
                  <a:gd name="T18" fmla="*/ 1363 w 5454"/>
                  <a:gd name="T19" fmla="*/ 5791 h 6556"/>
                  <a:gd name="T20" fmla="*/ 1215 w 5454"/>
                  <a:gd name="T21" fmla="*/ 5767 h 6556"/>
                  <a:gd name="T22" fmla="*/ 1085 w 5454"/>
                  <a:gd name="T23" fmla="*/ 5699 h 6556"/>
                  <a:gd name="T24" fmla="*/ 983 w 5454"/>
                  <a:gd name="T25" fmla="*/ 5597 h 6556"/>
                  <a:gd name="T26" fmla="*/ 918 w 5454"/>
                  <a:gd name="T27" fmla="*/ 5470 h 6556"/>
                  <a:gd name="T28" fmla="*/ 894 w 5454"/>
                  <a:gd name="T29" fmla="*/ 5322 h 6556"/>
                  <a:gd name="T30" fmla="*/ 469 w 5454"/>
                  <a:gd name="T31" fmla="*/ 1140 h 6556"/>
                  <a:gd name="T32" fmla="*/ 1333 w 5454"/>
                  <a:gd name="T33" fmla="*/ 379 h 6556"/>
                  <a:gd name="T34" fmla="*/ 1287 w 5454"/>
                  <a:gd name="T35" fmla="*/ 413 h 6556"/>
                  <a:gd name="T36" fmla="*/ 1269 w 5454"/>
                  <a:gd name="T37" fmla="*/ 468 h 6556"/>
                  <a:gd name="T38" fmla="*/ 1273 w 5454"/>
                  <a:gd name="T39" fmla="*/ 5352 h 6556"/>
                  <a:gd name="T40" fmla="*/ 1307 w 5454"/>
                  <a:gd name="T41" fmla="*/ 5398 h 6556"/>
                  <a:gd name="T42" fmla="*/ 1363 w 5454"/>
                  <a:gd name="T43" fmla="*/ 5416 h 6556"/>
                  <a:gd name="T44" fmla="*/ 5015 w 5454"/>
                  <a:gd name="T45" fmla="*/ 5412 h 6556"/>
                  <a:gd name="T46" fmla="*/ 5061 w 5454"/>
                  <a:gd name="T47" fmla="*/ 5378 h 6556"/>
                  <a:gd name="T48" fmla="*/ 5079 w 5454"/>
                  <a:gd name="T49" fmla="*/ 5322 h 6556"/>
                  <a:gd name="T50" fmla="*/ 5075 w 5454"/>
                  <a:gd name="T51" fmla="*/ 439 h 6556"/>
                  <a:gd name="T52" fmla="*/ 5041 w 5454"/>
                  <a:gd name="T53" fmla="*/ 393 h 6556"/>
                  <a:gd name="T54" fmla="*/ 4985 w 5454"/>
                  <a:gd name="T55" fmla="*/ 375 h 6556"/>
                  <a:gd name="T56" fmla="*/ 1363 w 5454"/>
                  <a:gd name="T57" fmla="*/ 0 h 6556"/>
                  <a:gd name="T58" fmla="*/ 5061 w 5454"/>
                  <a:gd name="T59" fmla="*/ 6 h 6556"/>
                  <a:gd name="T60" fmla="*/ 5201 w 5454"/>
                  <a:gd name="T61" fmla="*/ 52 h 6556"/>
                  <a:gd name="T62" fmla="*/ 5316 w 5454"/>
                  <a:gd name="T63" fmla="*/ 138 h 6556"/>
                  <a:gd name="T64" fmla="*/ 5402 w 5454"/>
                  <a:gd name="T65" fmla="*/ 253 h 6556"/>
                  <a:gd name="T66" fmla="*/ 5448 w 5454"/>
                  <a:gd name="T67" fmla="*/ 393 h 6556"/>
                  <a:gd name="T68" fmla="*/ 5454 w 5454"/>
                  <a:gd name="T69" fmla="*/ 5322 h 6556"/>
                  <a:gd name="T70" fmla="*/ 5430 w 5454"/>
                  <a:gd name="T71" fmla="*/ 5470 h 6556"/>
                  <a:gd name="T72" fmla="*/ 5362 w 5454"/>
                  <a:gd name="T73" fmla="*/ 5597 h 6556"/>
                  <a:gd name="T74" fmla="*/ 5263 w 5454"/>
                  <a:gd name="T75" fmla="*/ 5699 h 6556"/>
                  <a:gd name="T76" fmla="*/ 5133 w 5454"/>
                  <a:gd name="T77" fmla="*/ 5767 h 6556"/>
                  <a:gd name="T78" fmla="*/ 4985 w 5454"/>
                  <a:gd name="T79" fmla="*/ 5791 h 6556"/>
                  <a:gd name="T80" fmla="*/ 4560 w 5454"/>
                  <a:gd name="T81" fmla="*/ 6088 h 6556"/>
                  <a:gd name="T82" fmla="*/ 4536 w 5454"/>
                  <a:gd name="T83" fmla="*/ 6235 h 6556"/>
                  <a:gd name="T84" fmla="*/ 4469 w 5454"/>
                  <a:gd name="T85" fmla="*/ 6365 h 6556"/>
                  <a:gd name="T86" fmla="*/ 4369 w 5454"/>
                  <a:gd name="T87" fmla="*/ 6466 h 6556"/>
                  <a:gd name="T88" fmla="*/ 4239 w 5454"/>
                  <a:gd name="T89" fmla="*/ 6532 h 6556"/>
                  <a:gd name="T90" fmla="*/ 4092 w 5454"/>
                  <a:gd name="T91" fmla="*/ 6556 h 6556"/>
                  <a:gd name="T92" fmla="*/ 393 w 5454"/>
                  <a:gd name="T93" fmla="*/ 6550 h 6556"/>
                  <a:gd name="T94" fmla="*/ 253 w 5454"/>
                  <a:gd name="T95" fmla="*/ 6504 h 6556"/>
                  <a:gd name="T96" fmla="*/ 138 w 5454"/>
                  <a:gd name="T97" fmla="*/ 6419 h 6556"/>
                  <a:gd name="T98" fmla="*/ 52 w 5454"/>
                  <a:gd name="T99" fmla="*/ 6303 h 6556"/>
                  <a:gd name="T100" fmla="*/ 6 w 5454"/>
                  <a:gd name="T101" fmla="*/ 6163 h 6556"/>
                  <a:gd name="T102" fmla="*/ 0 w 5454"/>
                  <a:gd name="T103" fmla="*/ 1234 h 6556"/>
                  <a:gd name="T104" fmla="*/ 24 w 5454"/>
                  <a:gd name="T105" fmla="*/ 1086 h 6556"/>
                  <a:gd name="T106" fmla="*/ 90 w 5454"/>
                  <a:gd name="T107" fmla="*/ 959 h 6556"/>
                  <a:gd name="T108" fmla="*/ 192 w 5454"/>
                  <a:gd name="T109" fmla="*/ 857 h 6556"/>
                  <a:gd name="T110" fmla="*/ 321 w 5454"/>
                  <a:gd name="T111" fmla="*/ 791 h 6556"/>
                  <a:gd name="T112" fmla="*/ 469 w 5454"/>
                  <a:gd name="T113" fmla="*/ 767 h 6556"/>
                  <a:gd name="T114" fmla="*/ 894 w 5454"/>
                  <a:gd name="T115" fmla="*/ 468 h 6556"/>
                  <a:gd name="T116" fmla="*/ 918 w 5454"/>
                  <a:gd name="T117" fmla="*/ 321 h 6556"/>
                  <a:gd name="T118" fmla="*/ 983 w 5454"/>
                  <a:gd name="T119" fmla="*/ 191 h 6556"/>
                  <a:gd name="T120" fmla="*/ 1085 w 5454"/>
                  <a:gd name="T121" fmla="*/ 92 h 6556"/>
                  <a:gd name="T122" fmla="*/ 1215 w 5454"/>
                  <a:gd name="T123" fmla="*/ 24 h 6556"/>
                  <a:gd name="T124" fmla="*/ 1363 w 5454"/>
                  <a:gd name="T125"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54" h="6556">
                    <a:moveTo>
                      <a:pt x="469" y="1140"/>
                    </a:moveTo>
                    <a:lnTo>
                      <a:pt x="439" y="1146"/>
                    </a:lnTo>
                    <a:lnTo>
                      <a:pt x="413" y="1158"/>
                    </a:lnTo>
                    <a:lnTo>
                      <a:pt x="393" y="1178"/>
                    </a:lnTo>
                    <a:lnTo>
                      <a:pt x="379" y="1204"/>
                    </a:lnTo>
                    <a:lnTo>
                      <a:pt x="375" y="1234"/>
                    </a:lnTo>
                    <a:lnTo>
                      <a:pt x="375" y="6088"/>
                    </a:lnTo>
                    <a:lnTo>
                      <a:pt x="379" y="6118"/>
                    </a:lnTo>
                    <a:lnTo>
                      <a:pt x="393" y="6143"/>
                    </a:lnTo>
                    <a:lnTo>
                      <a:pt x="413" y="6163"/>
                    </a:lnTo>
                    <a:lnTo>
                      <a:pt x="439" y="6177"/>
                    </a:lnTo>
                    <a:lnTo>
                      <a:pt x="469" y="6181"/>
                    </a:lnTo>
                    <a:lnTo>
                      <a:pt x="4092" y="6181"/>
                    </a:lnTo>
                    <a:lnTo>
                      <a:pt x="4121" y="6177"/>
                    </a:lnTo>
                    <a:lnTo>
                      <a:pt x="4147" y="6163"/>
                    </a:lnTo>
                    <a:lnTo>
                      <a:pt x="4167" y="6143"/>
                    </a:lnTo>
                    <a:lnTo>
                      <a:pt x="4181" y="6118"/>
                    </a:lnTo>
                    <a:lnTo>
                      <a:pt x="4185" y="6088"/>
                    </a:lnTo>
                    <a:lnTo>
                      <a:pt x="4185" y="5791"/>
                    </a:lnTo>
                    <a:lnTo>
                      <a:pt x="1363" y="5791"/>
                    </a:lnTo>
                    <a:lnTo>
                      <a:pt x="1287" y="5785"/>
                    </a:lnTo>
                    <a:lnTo>
                      <a:pt x="1215" y="5767"/>
                    </a:lnTo>
                    <a:lnTo>
                      <a:pt x="1147" y="5737"/>
                    </a:lnTo>
                    <a:lnTo>
                      <a:pt x="1085" y="5699"/>
                    </a:lnTo>
                    <a:lnTo>
                      <a:pt x="1031" y="5653"/>
                    </a:lnTo>
                    <a:lnTo>
                      <a:pt x="983" y="5597"/>
                    </a:lnTo>
                    <a:lnTo>
                      <a:pt x="946" y="5537"/>
                    </a:lnTo>
                    <a:lnTo>
                      <a:pt x="918" y="5470"/>
                    </a:lnTo>
                    <a:lnTo>
                      <a:pt x="900" y="5398"/>
                    </a:lnTo>
                    <a:lnTo>
                      <a:pt x="894" y="5322"/>
                    </a:lnTo>
                    <a:lnTo>
                      <a:pt x="894" y="1140"/>
                    </a:lnTo>
                    <a:lnTo>
                      <a:pt x="469" y="1140"/>
                    </a:lnTo>
                    <a:close/>
                    <a:moveTo>
                      <a:pt x="1363" y="375"/>
                    </a:moveTo>
                    <a:lnTo>
                      <a:pt x="1333" y="379"/>
                    </a:lnTo>
                    <a:lnTo>
                      <a:pt x="1307" y="393"/>
                    </a:lnTo>
                    <a:lnTo>
                      <a:pt x="1287" y="413"/>
                    </a:lnTo>
                    <a:lnTo>
                      <a:pt x="1273" y="439"/>
                    </a:lnTo>
                    <a:lnTo>
                      <a:pt x="1269" y="468"/>
                    </a:lnTo>
                    <a:lnTo>
                      <a:pt x="1269" y="5322"/>
                    </a:lnTo>
                    <a:lnTo>
                      <a:pt x="1273" y="5352"/>
                    </a:lnTo>
                    <a:lnTo>
                      <a:pt x="1287" y="5378"/>
                    </a:lnTo>
                    <a:lnTo>
                      <a:pt x="1307" y="5398"/>
                    </a:lnTo>
                    <a:lnTo>
                      <a:pt x="1333" y="5412"/>
                    </a:lnTo>
                    <a:lnTo>
                      <a:pt x="1363" y="5416"/>
                    </a:lnTo>
                    <a:lnTo>
                      <a:pt x="4985" y="5416"/>
                    </a:lnTo>
                    <a:lnTo>
                      <a:pt x="5015" y="5412"/>
                    </a:lnTo>
                    <a:lnTo>
                      <a:pt x="5041" y="5398"/>
                    </a:lnTo>
                    <a:lnTo>
                      <a:pt x="5061" y="5378"/>
                    </a:lnTo>
                    <a:lnTo>
                      <a:pt x="5075" y="5352"/>
                    </a:lnTo>
                    <a:lnTo>
                      <a:pt x="5079" y="5322"/>
                    </a:lnTo>
                    <a:lnTo>
                      <a:pt x="5079" y="468"/>
                    </a:lnTo>
                    <a:lnTo>
                      <a:pt x="5075" y="439"/>
                    </a:lnTo>
                    <a:lnTo>
                      <a:pt x="5061" y="413"/>
                    </a:lnTo>
                    <a:lnTo>
                      <a:pt x="5041" y="393"/>
                    </a:lnTo>
                    <a:lnTo>
                      <a:pt x="5015" y="379"/>
                    </a:lnTo>
                    <a:lnTo>
                      <a:pt x="4985" y="375"/>
                    </a:lnTo>
                    <a:lnTo>
                      <a:pt x="1363" y="375"/>
                    </a:lnTo>
                    <a:close/>
                    <a:moveTo>
                      <a:pt x="1363" y="0"/>
                    </a:moveTo>
                    <a:lnTo>
                      <a:pt x="4985" y="0"/>
                    </a:lnTo>
                    <a:lnTo>
                      <a:pt x="5061" y="6"/>
                    </a:lnTo>
                    <a:lnTo>
                      <a:pt x="5133" y="24"/>
                    </a:lnTo>
                    <a:lnTo>
                      <a:pt x="5201" y="52"/>
                    </a:lnTo>
                    <a:lnTo>
                      <a:pt x="5263" y="92"/>
                    </a:lnTo>
                    <a:lnTo>
                      <a:pt x="5316" y="138"/>
                    </a:lnTo>
                    <a:lnTo>
                      <a:pt x="5362" y="191"/>
                    </a:lnTo>
                    <a:lnTo>
                      <a:pt x="5402" y="253"/>
                    </a:lnTo>
                    <a:lnTo>
                      <a:pt x="5430" y="321"/>
                    </a:lnTo>
                    <a:lnTo>
                      <a:pt x="5448" y="393"/>
                    </a:lnTo>
                    <a:lnTo>
                      <a:pt x="5454" y="468"/>
                    </a:lnTo>
                    <a:lnTo>
                      <a:pt x="5454" y="5322"/>
                    </a:lnTo>
                    <a:lnTo>
                      <a:pt x="5448" y="5398"/>
                    </a:lnTo>
                    <a:lnTo>
                      <a:pt x="5430" y="5470"/>
                    </a:lnTo>
                    <a:lnTo>
                      <a:pt x="5402" y="5537"/>
                    </a:lnTo>
                    <a:lnTo>
                      <a:pt x="5362" y="5597"/>
                    </a:lnTo>
                    <a:lnTo>
                      <a:pt x="5316" y="5653"/>
                    </a:lnTo>
                    <a:lnTo>
                      <a:pt x="5263" y="5699"/>
                    </a:lnTo>
                    <a:lnTo>
                      <a:pt x="5201" y="5737"/>
                    </a:lnTo>
                    <a:lnTo>
                      <a:pt x="5133" y="5767"/>
                    </a:lnTo>
                    <a:lnTo>
                      <a:pt x="5061" y="5785"/>
                    </a:lnTo>
                    <a:lnTo>
                      <a:pt x="4985" y="5791"/>
                    </a:lnTo>
                    <a:lnTo>
                      <a:pt x="4560" y="5791"/>
                    </a:lnTo>
                    <a:lnTo>
                      <a:pt x="4560" y="6088"/>
                    </a:lnTo>
                    <a:lnTo>
                      <a:pt x="4554" y="6163"/>
                    </a:lnTo>
                    <a:lnTo>
                      <a:pt x="4536" y="6235"/>
                    </a:lnTo>
                    <a:lnTo>
                      <a:pt x="4508" y="6303"/>
                    </a:lnTo>
                    <a:lnTo>
                      <a:pt x="4469" y="6365"/>
                    </a:lnTo>
                    <a:lnTo>
                      <a:pt x="4423" y="6419"/>
                    </a:lnTo>
                    <a:lnTo>
                      <a:pt x="4369" y="6466"/>
                    </a:lnTo>
                    <a:lnTo>
                      <a:pt x="4307" y="6504"/>
                    </a:lnTo>
                    <a:lnTo>
                      <a:pt x="4239" y="6532"/>
                    </a:lnTo>
                    <a:lnTo>
                      <a:pt x="4167" y="6550"/>
                    </a:lnTo>
                    <a:lnTo>
                      <a:pt x="4092" y="6556"/>
                    </a:lnTo>
                    <a:lnTo>
                      <a:pt x="469" y="6556"/>
                    </a:lnTo>
                    <a:lnTo>
                      <a:pt x="393" y="6550"/>
                    </a:lnTo>
                    <a:lnTo>
                      <a:pt x="321" y="6532"/>
                    </a:lnTo>
                    <a:lnTo>
                      <a:pt x="253" y="6504"/>
                    </a:lnTo>
                    <a:lnTo>
                      <a:pt x="192" y="6466"/>
                    </a:lnTo>
                    <a:lnTo>
                      <a:pt x="138" y="6419"/>
                    </a:lnTo>
                    <a:lnTo>
                      <a:pt x="90" y="6365"/>
                    </a:lnTo>
                    <a:lnTo>
                      <a:pt x="52" y="6303"/>
                    </a:lnTo>
                    <a:lnTo>
                      <a:pt x="24" y="6235"/>
                    </a:lnTo>
                    <a:lnTo>
                      <a:pt x="6" y="6163"/>
                    </a:lnTo>
                    <a:lnTo>
                      <a:pt x="0" y="6088"/>
                    </a:lnTo>
                    <a:lnTo>
                      <a:pt x="0" y="1234"/>
                    </a:lnTo>
                    <a:lnTo>
                      <a:pt x="6" y="1158"/>
                    </a:lnTo>
                    <a:lnTo>
                      <a:pt x="24" y="1086"/>
                    </a:lnTo>
                    <a:lnTo>
                      <a:pt x="52" y="1019"/>
                    </a:lnTo>
                    <a:lnTo>
                      <a:pt x="90" y="959"/>
                    </a:lnTo>
                    <a:lnTo>
                      <a:pt x="138" y="903"/>
                    </a:lnTo>
                    <a:lnTo>
                      <a:pt x="192" y="857"/>
                    </a:lnTo>
                    <a:lnTo>
                      <a:pt x="253" y="819"/>
                    </a:lnTo>
                    <a:lnTo>
                      <a:pt x="321" y="791"/>
                    </a:lnTo>
                    <a:lnTo>
                      <a:pt x="393" y="773"/>
                    </a:lnTo>
                    <a:lnTo>
                      <a:pt x="469" y="767"/>
                    </a:lnTo>
                    <a:lnTo>
                      <a:pt x="894" y="767"/>
                    </a:lnTo>
                    <a:lnTo>
                      <a:pt x="894" y="468"/>
                    </a:lnTo>
                    <a:lnTo>
                      <a:pt x="900" y="393"/>
                    </a:lnTo>
                    <a:lnTo>
                      <a:pt x="918" y="321"/>
                    </a:lnTo>
                    <a:lnTo>
                      <a:pt x="946" y="253"/>
                    </a:lnTo>
                    <a:lnTo>
                      <a:pt x="983" y="191"/>
                    </a:lnTo>
                    <a:lnTo>
                      <a:pt x="1031" y="138"/>
                    </a:lnTo>
                    <a:lnTo>
                      <a:pt x="1085" y="92"/>
                    </a:lnTo>
                    <a:lnTo>
                      <a:pt x="1147" y="52"/>
                    </a:lnTo>
                    <a:lnTo>
                      <a:pt x="1215" y="24"/>
                    </a:lnTo>
                    <a:lnTo>
                      <a:pt x="1287" y="6"/>
                    </a:lnTo>
                    <a:lnTo>
                      <a:pt x="1363"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114" name="Freeform 56">
                <a:extLst>
                  <a:ext uri="{FF2B5EF4-FFF2-40B4-BE49-F238E27FC236}">
                    <a16:creationId xmlns="" xmlns:a16="http://schemas.microsoft.com/office/drawing/2014/main" id="{01578422-F87F-406F-B6A9-25C85F90BD9C}"/>
                  </a:ext>
                </a:extLst>
              </p:cNvPr>
              <p:cNvSpPr>
                <a:spLocks/>
              </p:cNvSpPr>
              <p:nvPr/>
            </p:nvSpPr>
            <p:spPr bwMode="auto">
              <a:xfrm>
                <a:off x="4305302" y="3106741"/>
                <a:ext cx="2476503" cy="296846"/>
              </a:xfrm>
              <a:custGeom>
                <a:avLst/>
                <a:gdLst>
                  <a:gd name="T0" fmla="*/ 187 w 3120"/>
                  <a:gd name="T1" fmla="*/ 0 h 375"/>
                  <a:gd name="T2" fmla="*/ 2932 w 3120"/>
                  <a:gd name="T3" fmla="*/ 0 h 375"/>
                  <a:gd name="T4" fmla="*/ 2974 w 3120"/>
                  <a:gd name="T5" fmla="*/ 4 h 375"/>
                  <a:gd name="T6" fmla="*/ 3014 w 3120"/>
                  <a:gd name="T7" fmla="*/ 18 h 375"/>
                  <a:gd name="T8" fmla="*/ 3050 w 3120"/>
                  <a:gd name="T9" fmla="*/ 42 h 375"/>
                  <a:gd name="T10" fmla="*/ 3078 w 3120"/>
                  <a:gd name="T11" fmla="*/ 70 h 375"/>
                  <a:gd name="T12" fmla="*/ 3100 w 3120"/>
                  <a:gd name="T13" fmla="*/ 104 h 375"/>
                  <a:gd name="T14" fmla="*/ 3114 w 3120"/>
                  <a:gd name="T15" fmla="*/ 144 h 375"/>
                  <a:gd name="T16" fmla="*/ 3120 w 3120"/>
                  <a:gd name="T17" fmla="*/ 187 h 375"/>
                  <a:gd name="T18" fmla="*/ 3114 w 3120"/>
                  <a:gd name="T19" fmla="*/ 229 h 375"/>
                  <a:gd name="T20" fmla="*/ 3100 w 3120"/>
                  <a:gd name="T21" fmla="*/ 269 h 375"/>
                  <a:gd name="T22" fmla="*/ 3078 w 3120"/>
                  <a:gd name="T23" fmla="*/ 303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3 h 375"/>
                  <a:gd name="T42" fmla="*/ 20 w 3120"/>
                  <a:gd name="T43" fmla="*/ 269 h 375"/>
                  <a:gd name="T44" fmla="*/ 6 w 3120"/>
                  <a:gd name="T45" fmla="*/ 229 h 375"/>
                  <a:gd name="T46" fmla="*/ 0 w 3120"/>
                  <a:gd name="T47" fmla="*/ 187 h 375"/>
                  <a:gd name="T48" fmla="*/ 6 w 3120"/>
                  <a:gd name="T49" fmla="*/ 144 h 375"/>
                  <a:gd name="T50" fmla="*/ 20 w 3120"/>
                  <a:gd name="T51" fmla="*/ 104 h 375"/>
                  <a:gd name="T52" fmla="*/ 42 w 3120"/>
                  <a:gd name="T53" fmla="*/ 70 h 375"/>
                  <a:gd name="T54" fmla="*/ 70 w 3120"/>
                  <a:gd name="T55" fmla="*/ 42 h 375"/>
                  <a:gd name="T56" fmla="*/ 106 w 3120"/>
                  <a:gd name="T57" fmla="*/ 18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18"/>
                    </a:lnTo>
                    <a:lnTo>
                      <a:pt x="3050" y="42"/>
                    </a:lnTo>
                    <a:lnTo>
                      <a:pt x="3078" y="70"/>
                    </a:lnTo>
                    <a:lnTo>
                      <a:pt x="3100" y="104"/>
                    </a:lnTo>
                    <a:lnTo>
                      <a:pt x="3114" y="144"/>
                    </a:lnTo>
                    <a:lnTo>
                      <a:pt x="3120" y="187"/>
                    </a:lnTo>
                    <a:lnTo>
                      <a:pt x="3114" y="229"/>
                    </a:lnTo>
                    <a:lnTo>
                      <a:pt x="3100" y="269"/>
                    </a:lnTo>
                    <a:lnTo>
                      <a:pt x="3078" y="303"/>
                    </a:lnTo>
                    <a:lnTo>
                      <a:pt x="3050" y="333"/>
                    </a:lnTo>
                    <a:lnTo>
                      <a:pt x="3014" y="355"/>
                    </a:lnTo>
                    <a:lnTo>
                      <a:pt x="2974" y="369"/>
                    </a:lnTo>
                    <a:lnTo>
                      <a:pt x="2932" y="375"/>
                    </a:lnTo>
                    <a:lnTo>
                      <a:pt x="187" y="375"/>
                    </a:lnTo>
                    <a:lnTo>
                      <a:pt x="143" y="369"/>
                    </a:lnTo>
                    <a:lnTo>
                      <a:pt x="106" y="355"/>
                    </a:lnTo>
                    <a:lnTo>
                      <a:pt x="70" y="333"/>
                    </a:lnTo>
                    <a:lnTo>
                      <a:pt x="42" y="303"/>
                    </a:lnTo>
                    <a:lnTo>
                      <a:pt x="20" y="269"/>
                    </a:lnTo>
                    <a:lnTo>
                      <a:pt x="6" y="229"/>
                    </a:lnTo>
                    <a:lnTo>
                      <a:pt x="0" y="187"/>
                    </a:lnTo>
                    <a:lnTo>
                      <a:pt x="6" y="144"/>
                    </a:lnTo>
                    <a:lnTo>
                      <a:pt x="20" y="104"/>
                    </a:lnTo>
                    <a:lnTo>
                      <a:pt x="42" y="70"/>
                    </a:lnTo>
                    <a:lnTo>
                      <a:pt x="70" y="42"/>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115" name="Freeform 57">
                <a:extLst>
                  <a:ext uri="{FF2B5EF4-FFF2-40B4-BE49-F238E27FC236}">
                    <a16:creationId xmlns="" xmlns:a16="http://schemas.microsoft.com/office/drawing/2014/main" id="{0D2314F3-8016-4B68-BF40-DF10C8C0FCA5}"/>
                  </a:ext>
                </a:extLst>
              </p:cNvPr>
              <p:cNvSpPr>
                <a:spLocks/>
              </p:cNvSpPr>
              <p:nvPr/>
            </p:nvSpPr>
            <p:spPr bwMode="auto">
              <a:xfrm>
                <a:off x="4305302" y="3813172"/>
                <a:ext cx="2476503" cy="296846"/>
              </a:xfrm>
              <a:custGeom>
                <a:avLst/>
                <a:gdLst>
                  <a:gd name="T0" fmla="*/ 187 w 3120"/>
                  <a:gd name="T1" fmla="*/ 0 h 375"/>
                  <a:gd name="T2" fmla="*/ 2932 w 3120"/>
                  <a:gd name="T3" fmla="*/ 0 h 375"/>
                  <a:gd name="T4" fmla="*/ 2974 w 3120"/>
                  <a:gd name="T5" fmla="*/ 6 h 375"/>
                  <a:gd name="T6" fmla="*/ 3014 w 3120"/>
                  <a:gd name="T7" fmla="*/ 20 h 375"/>
                  <a:gd name="T8" fmla="*/ 3050 w 3120"/>
                  <a:gd name="T9" fmla="*/ 42 h 375"/>
                  <a:gd name="T10" fmla="*/ 3078 w 3120"/>
                  <a:gd name="T11" fmla="*/ 72 h 375"/>
                  <a:gd name="T12" fmla="*/ 3100 w 3120"/>
                  <a:gd name="T13" fmla="*/ 106 h 375"/>
                  <a:gd name="T14" fmla="*/ 3114 w 3120"/>
                  <a:gd name="T15" fmla="*/ 146 h 375"/>
                  <a:gd name="T16" fmla="*/ 3120 w 3120"/>
                  <a:gd name="T17" fmla="*/ 187 h 375"/>
                  <a:gd name="T18" fmla="*/ 3114 w 3120"/>
                  <a:gd name="T19" fmla="*/ 231 h 375"/>
                  <a:gd name="T20" fmla="*/ 3100 w 3120"/>
                  <a:gd name="T21" fmla="*/ 271 h 375"/>
                  <a:gd name="T22" fmla="*/ 3078 w 3120"/>
                  <a:gd name="T23" fmla="*/ 305 h 375"/>
                  <a:gd name="T24" fmla="*/ 3050 w 3120"/>
                  <a:gd name="T25" fmla="*/ 333 h 375"/>
                  <a:gd name="T26" fmla="*/ 3014 w 3120"/>
                  <a:gd name="T27" fmla="*/ 357 h 375"/>
                  <a:gd name="T28" fmla="*/ 2974 w 3120"/>
                  <a:gd name="T29" fmla="*/ 371 h 375"/>
                  <a:gd name="T30" fmla="*/ 2932 w 3120"/>
                  <a:gd name="T31" fmla="*/ 375 h 375"/>
                  <a:gd name="T32" fmla="*/ 187 w 3120"/>
                  <a:gd name="T33" fmla="*/ 375 h 375"/>
                  <a:gd name="T34" fmla="*/ 143 w 3120"/>
                  <a:gd name="T35" fmla="*/ 371 h 375"/>
                  <a:gd name="T36" fmla="*/ 106 w 3120"/>
                  <a:gd name="T37" fmla="*/ 357 h 375"/>
                  <a:gd name="T38" fmla="*/ 70 w 3120"/>
                  <a:gd name="T39" fmla="*/ 335 h 375"/>
                  <a:gd name="T40" fmla="*/ 42 w 3120"/>
                  <a:gd name="T41" fmla="*/ 305 h 375"/>
                  <a:gd name="T42" fmla="*/ 20 w 3120"/>
                  <a:gd name="T43" fmla="*/ 271 h 375"/>
                  <a:gd name="T44" fmla="*/ 6 w 3120"/>
                  <a:gd name="T45" fmla="*/ 231 h 375"/>
                  <a:gd name="T46" fmla="*/ 0 w 3120"/>
                  <a:gd name="T47" fmla="*/ 187 h 375"/>
                  <a:gd name="T48" fmla="*/ 6 w 3120"/>
                  <a:gd name="T49" fmla="*/ 146 h 375"/>
                  <a:gd name="T50" fmla="*/ 20 w 3120"/>
                  <a:gd name="T51" fmla="*/ 106 h 375"/>
                  <a:gd name="T52" fmla="*/ 42 w 3120"/>
                  <a:gd name="T53" fmla="*/ 72 h 375"/>
                  <a:gd name="T54" fmla="*/ 70 w 3120"/>
                  <a:gd name="T55" fmla="*/ 42 h 375"/>
                  <a:gd name="T56" fmla="*/ 106 w 3120"/>
                  <a:gd name="T57" fmla="*/ 20 h 375"/>
                  <a:gd name="T58" fmla="*/ 143 w 3120"/>
                  <a:gd name="T59" fmla="*/ 6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6"/>
                    </a:lnTo>
                    <a:lnTo>
                      <a:pt x="3014" y="20"/>
                    </a:lnTo>
                    <a:lnTo>
                      <a:pt x="3050" y="42"/>
                    </a:lnTo>
                    <a:lnTo>
                      <a:pt x="3078" y="72"/>
                    </a:lnTo>
                    <a:lnTo>
                      <a:pt x="3100" y="106"/>
                    </a:lnTo>
                    <a:lnTo>
                      <a:pt x="3114" y="146"/>
                    </a:lnTo>
                    <a:lnTo>
                      <a:pt x="3120" y="187"/>
                    </a:lnTo>
                    <a:lnTo>
                      <a:pt x="3114" y="231"/>
                    </a:lnTo>
                    <a:lnTo>
                      <a:pt x="3100" y="271"/>
                    </a:lnTo>
                    <a:lnTo>
                      <a:pt x="3078" y="305"/>
                    </a:lnTo>
                    <a:lnTo>
                      <a:pt x="3050" y="333"/>
                    </a:lnTo>
                    <a:lnTo>
                      <a:pt x="3014" y="357"/>
                    </a:lnTo>
                    <a:lnTo>
                      <a:pt x="2974" y="371"/>
                    </a:lnTo>
                    <a:lnTo>
                      <a:pt x="2932" y="375"/>
                    </a:lnTo>
                    <a:lnTo>
                      <a:pt x="187" y="375"/>
                    </a:lnTo>
                    <a:lnTo>
                      <a:pt x="143" y="371"/>
                    </a:lnTo>
                    <a:lnTo>
                      <a:pt x="106" y="357"/>
                    </a:lnTo>
                    <a:lnTo>
                      <a:pt x="70" y="335"/>
                    </a:lnTo>
                    <a:lnTo>
                      <a:pt x="42" y="305"/>
                    </a:lnTo>
                    <a:lnTo>
                      <a:pt x="20" y="271"/>
                    </a:lnTo>
                    <a:lnTo>
                      <a:pt x="6" y="231"/>
                    </a:lnTo>
                    <a:lnTo>
                      <a:pt x="0" y="187"/>
                    </a:lnTo>
                    <a:lnTo>
                      <a:pt x="6" y="146"/>
                    </a:lnTo>
                    <a:lnTo>
                      <a:pt x="20" y="106"/>
                    </a:lnTo>
                    <a:lnTo>
                      <a:pt x="42" y="72"/>
                    </a:lnTo>
                    <a:lnTo>
                      <a:pt x="70" y="42"/>
                    </a:lnTo>
                    <a:lnTo>
                      <a:pt x="106" y="20"/>
                    </a:lnTo>
                    <a:lnTo>
                      <a:pt x="143" y="6"/>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116" name="Freeform 58">
                <a:extLst>
                  <a:ext uri="{FF2B5EF4-FFF2-40B4-BE49-F238E27FC236}">
                    <a16:creationId xmlns="" xmlns:a16="http://schemas.microsoft.com/office/drawing/2014/main" id="{AD51CE9C-2A1E-4B54-814C-DC2E9F888C6D}"/>
                  </a:ext>
                </a:extLst>
              </p:cNvPr>
              <p:cNvSpPr>
                <a:spLocks/>
              </p:cNvSpPr>
              <p:nvPr/>
            </p:nvSpPr>
            <p:spPr bwMode="auto">
              <a:xfrm>
                <a:off x="4305302" y="4519603"/>
                <a:ext cx="2476503" cy="296846"/>
              </a:xfrm>
              <a:custGeom>
                <a:avLst/>
                <a:gdLst>
                  <a:gd name="T0" fmla="*/ 187 w 3120"/>
                  <a:gd name="T1" fmla="*/ 0 h 375"/>
                  <a:gd name="T2" fmla="*/ 2932 w 3120"/>
                  <a:gd name="T3" fmla="*/ 0 h 375"/>
                  <a:gd name="T4" fmla="*/ 2974 w 3120"/>
                  <a:gd name="T5" fmla="*/ 4 h 375"/>
                  <a:gd name="T6" fmla="*/ 3014 w 3120"/>
                  <a:gd name="T7" fmla="*/ 20 h 375"/>
                  <a:gd name="T8" fmla="*/ 3050 w 3120"/>
                  <a:gd name="T9" fmla="*/ 42 h 375"/>
                  <a:gd name="T10" fmla="*/ 3078 w 3120"/>
                  <a:gd name="T11" fmla="*/ 70 h 375"/>
                  <a:gd name="T12" fmla="*/ 3100 w 3120"/>
                  <a:gd name="T13" fmla="*/ 106 h 375"/>
                  <a:gd name="T14" fmla="*/ 3114 w 3120"/>
                  <a:gd name="T15" fmla="*/ 144 h 375"/>
                  <a:gd name="T16" fmla="*/ 3120 w 3120"/>
                  <a:gd name="T17" fmla="*/ 188 h 375"/>
                  <a:gd name="T18" fmla="*/ 3114 w 3120"/>
                  <a:gd name="T19" fmla="*/ 229 h 375"/>
                  <a:gd name="T20" fmla="*/ 3100 w 3120"/>
                  <a:gd name="T21" fmla="*/ 269 h 375"/>
                  <a:gd name="T22" fmla="*/ 3078 w 3120"/>
                  <a:gd name="T23" fmla="*/ 305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5 h 375"/>
                  <a:gd name="T42" fmla="*/ 20 w 3120"/>
                  <a:gd name="T43" fmla="*/ 269 h 375"/>
                  <a:gd name="T44" fmla="*/ 6 w 3120"/>
                  <a:gd name="T45" fmla="*/ 229 h 375"/>
                  <a:gd name="T46" fmla="*/ 0 w 3120"/>
                  <a:gd name="T47" fmla="*/ 188 h 375"/>
                  <a:gd name="T48" fmla="*/ 6 w 3120"/>
                  <a:gd name="T49" fmla="*/ 144 h 375"/>
                  <a:gd name="T50" fmla="*/ 20 w 3120"/>
                  <a:gd name="T51" fmla="*/ 106 h 375"/>
                  <a:gd name="T52" fmla="*/ 42 w 3120"/>
                  <a:gd name="T53" fmla="*/ 70 h 375"/>
                  <a:gd name="T54" fmla="*/ 70 w 3120"/>
                  <a:gd name="T55" fmla="*/ 42 h 375"/>
                  <a:gd name="T56" fmla="*/ 106 w 3120"/>
                  <a:gd name="T57" fmla="*/ 20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20"/>
                    </a:lnTo>
                    <a:lnTo>
                      <a:pt x="3050" y="42"/>
                    </a:lnTo>
                    <a:lnTo>
                      <a:pt x="3078" y="70"/>
                    </a:lnTo>
                    <a:lnTo>
                      <a:pt x="3100" y="106"/>
                    </a:lnTo>
                    <a:lnTo>
                      <a:pt x="3114" y="144"/>
                    </a:lnTo>
                    <a:lnTo>
                      <a:pt x="3120" y="188"/>
                    </a:lnTo>
                    <a:lnTo>
                      <a:pt x="3114" y="229"/>
                    </a:lnTo>
                    <a:lnTo>
                      <a:pt x="3100" y="269"/>
                    </a:lnTo>
                    <a:lnTo>
                      <a:pt x="3078" y="305"/>
                    </a:lnTo>
                    <a:lnTo>
                      <a:pt x="3050" y="333"/>
                    </a:lnTo>
                    <a:lnTo>
                      <a:pt x="3014" y="355"/>
                    </a:lnTo>
                    <a:lnTo>
                      <a:pt x="2974" y="369"/>
                    </a:lnTo>
                    <a:lnTo>
                      <a:pt x="2932" y="375"/>
                    </a:lnTo>
                    <a:lnTo>
                      <a:pt x="187" y="375"/>
                    </a:lnTo>
                    <a:lnTo>
                      <a:pt x="143" y="369"/>
                    </a:lnTo>
                    <a:lnTo>
                      <a:pt x="106" y="355"/>
                    </a:lnTo>
                    <a:lnTo>
                      <a:pt x="70" y="333"/>
                    </a:lnTo>
                    <a:lnTo>
                      <a:pt x="42" y="305"/>
                    </a:lnTo>
                    <a:lnTo>
                      <a:pt x="20" y="269"/>
                    </a:lnTo>
                    <a:lnTo>
                      <a:pt x="6" y="229"/>
                    </a:lnTo>
                    <a:lnTo>
                      <a:pt x="0" y="188"/>
                    </a:lnTo>
                    <a:lnTo>
                      <a:pt x="6" y="144"/>
                    </a:lnTo>
                    <a:lnTo>
                      <a:pt x="20" y="106"/>
                    </a:lnTo>
                    <a:lnTo>
                      <a:pt x="42" y="70"/>
                    </a:lnTo>
                    <a:lnTo>
                      <a:pt x="70" y="42"/>
                    </a:lnTo>
                    <a:lnTo>
                      <a:pt x="106" y="20"/>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117" name="Freeform 59">
                <a:extLst>
                  <a:ext uri="{FF2B5EF4-FFF2-40B4-BE49-F238E27FC236}">
                    <a16:creationId xmlns="" xmlns:a16="http://schemas.microsoft.com/office/drawing/2014/main" id="{6B5BBFC3-043D-4CFC-B0E5-1244A074FDA2}"/>
                  </a:ext>
                </a:extLst>
              </p:cNvPr>
              <p:cNvSpPr>
                <a:spLocks/>
              </p:cNvSpPr>
              <p:nvPr/>
            </p:nvSpPr>
            <p:spPr bwMode="auto">
              <a:xfrm>
                <a:off x="4305302" y="5227629"/>
                <a:ext cx="2476503" cy="295285"/>
              </a:xfrm>
              <a:custGeom>
                <a:avLst/>
                <a:gdLst>
                  <a:gd name="T0" fmla="*/ 187 w 3120"/>
                  <a:gd name="T1" fmla="*/ 0 h 373"/>
                  <a:gd name="T2" fmla="*/ 2932 w 3120"/>
                  <a:gd name="T3" fmla="*/ 0 h 373"/>
                  <a:gd name="T4" fmla="*/ 2974 w 3120"/>
                  <a:gd name="T5" fmla="*/ 4 h 373"/>
                  <a:gd name="T6" fmla="*/ 3014 w 3120"/>
                  <a:gd name="T7" fmla="*/ 18 h 373"/>
                  <a:gd name="T8" fmla="*/ 3050 w 3120"/>
                  <a:gd name="T9" fmla="*/ 40 h 373"/>
                  <a:gd name="T10" fmla="*/ 3078 w 3120"/>
                  <a:gd name="T11" fmla="*/ 70 h 373"/>
                  <a:gd name="T12" fmla="*/ 3100 w 3120"/>
                  <a:gd name="T13" fmla="*/ 104 h 373"/>
                  <a:gd name="T14" fmla="*/ 3114 w 3120"/>
                  <a:gd name="T15" fmla="*/ 144 h 373"/>
                  <a:gd name="T16" fmla="*/ 3120 w 3120"/>
                  <a:gd name="T17" fmla="*/ 186 h 373"/>
                  <a:gd name="T18" fmla="*/ 3114 w 3120"/>
                  <a:gd name="T19" fmla="*/ 229 h 373"/>
                  <a:gd name="T20" fmla="*/ 3100 w 3120"/>
                  <a:gd name="T21" fmla="*/ 269 h 373"/>
                  <a:gd name="T22" fmla="*/ 3078 w 3120"/>
                  <a:gd name="T23" fmla="*/ 303 h 373"/>
                  <a:gd name="T24" fmla="*/ 3050 w 3120"/>
                  <a:gd name="T25" fmla="*/ 333 h 373"/>
                  <a:gd name="T26" fmla="*/ 3014 w 3120"/>
                  <a:gd name="T27" fmla="*/ 355 h 373"/>
                  <a:gd name="T28" fmla="*/ 2974 w 3120"/>
                  <a:gd name="T29" fmla="*/ 369 h 373"/>
                  <a:gd name="T30" fmla="*/ 2932 w 3120"/>
                  <a:gd name="T31" fmla="*/ 373 h 373"/>
                  <a:gd name="T32" fmla="*/ 187 w 3120"/>
                  <a:gd name="T33" fmla="*/ 373 h 373"/>
                  <a:gd name="T34" fmla="*/ 143 w 3120"/>
                  <a:gd name="T35" fmla="*/ 369 h 373"/>
                  <a:gd name="T36" fmla="*/ 106 w 3120"/>
                  <a:gd name="T37" fmla="*/ 355 h 373"/>
                  <a:gd name="T38" fmla="*/ 70 w 3120"/>
                  <a:gd name="T39" fmla="*/ 333 h 373"/>
                  <a:gd name="T40" fmla="*/ 42 w 3120"/>
                  <a:gd name="T41" fmla="*/ 303 h 373"/>
                  <a:gd name="T42" fmla="*/ 20 w 3120"/>
                  <a:gd name="T43" fmla="*/ 269 h 373"/>
                  <a:gd name="T44" fmla="*/ 6 w 3120"/>
                  <a:gd name="T45" fmla="*/ 229 h 373"/>
                  <a:gd name="T46" fmla="*/ 0 w 3120"/>
                  <a:gd name="T47" fmla="*/ 186 h 373"/>
                  <a:gd name="T48" fmla="*/ 6 w 3120"/>
                  <a:gd name="T49" fmla="*/ 144 h 373"/>
                  <a:gd name="T50" fmla="*/ 20 w 3120"/>
                  <a:gd name="T51" fmla="*/ 104 h 373"/>
                  <a:gd name="T52" fmla="*/ 42 w 3120"/>
                  <a:gd name="T53" fmla="*/ 70 h 373"/>
                  <a:gd name="T54" fmla="*/ 70 w 3120"/>
                  <a:gd name="T55" fmla="*/ 40 h 373"/>
                  <a:gd name="T56" fmla="*/ 106 w 3120"/>
                  <a:gd name="T57" fmla="*/ 18 h 373"/>
                  <a:gd name="T58" fmla="*/ 143 w 3120"/>
                  <a:gd name="T59" fmla="*/ 4 h 373"/>
                  <a:gd name="T60" fmla="*/ 187 w 3120"/>
                  <a:gd name="T6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3">
                    <a:moveTo>
                      <a:pt x="187" y="0"/>
                    </a:moveTo>
                    <a:lnTo>
                      <a:pt x="2932" y="0"/>
                    </a:lnTo>
                    <a:lnTo>
                      <a:pt x="2974" y="4"/>
                    </a:lnTo>
                    <a:lnTo>
                      <a:pt x="3014" y="18"/>
                    </a:lnTo>
                    <a:lnTo>
                      <a:pt x="3050" y="40"/>
                    </a:lnTo>
                    <a:lnTo>
                      <a:pt x="3078" y="70"/>
                    </a:lnTo>
                    <a:lnTo>
                      <a:pt x="3100" y="104"/>
                    </a:lnTo>
                    <a:lnTo>
                      <a:pt x="3114" y="144"/>
                    </a:lnTo>
                    <a:lnTo>
                      <a:pt x="3120" y="186"/>
                    </a:lnTo>
                    <a:lnTo>
                      <a:pt x="3114" y="229"/>
                    </a:lnTo>
                    <a:lnTo>
                      <a:pt x="3100" y="269"/>
                    </a:lnTo>
                    <a:lnTo>
                      <a:pt x="3078" y="303"/>
                    </a:lnTo>
                    <a:lnTo>
                      <a:pt x="3050" y="333"/>
                    </a:lnTo>
                    <a:lnTo>
                      <a:pt x="3014" y="355"/>
                    </a:lnTo>
                    <a:lnTo>
                      <a:pt x="2974" y="369"/>
                    </a:lnTo>
                    <a:lnTo>
                      <a:pt x="2932" y="373"/>
                    </a:lnTo>
                    <a:lnTo>
                      <a:pt x="187" y="373"/>
                    </a:lnTo>
                    <a:lnTo>
                      <a:pt x="143" y="369"/>
                    </a:lnTo>
                    <a:lnTo>
                      <a:pt x="106" y="355"/>
                    </a:lnTo>
                    <a:lnTo>
                      <a:pt x="70" y="333"/>
                    </a:lnTo>
                    <a:lnTo>
                      <a:pt x="42" y="303"/>
                    </a:lnTo>
                    <a:lnTo>
                      <a:pt x="20" y="269"/>
                    </a:lnTo>
                    <a:lnTo>
                      <a:pt x="6" y="229"/>
                    </a:lnTo>
                    <a:lnTo>
                      <a:pt x="0" y="186"/>
                    </a:lnTo>
                    <a:lnTo>
                      <a:pt x="6" y="144"/>
                    </a:lnTo>
                    <a:lnTo>
                      <a:pt x="20" y="104"/>
                    </a:lnTo>
                    <a:lnTo>
                      <a:pt x="42" y="70"/>
                    </a:lnTo>
                    <a:lnTo>
                      <a:pt x="70" y="40"/>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grpSp>
        <p:sp>
          <p:nvSpPr>
            <p:cNvPr id="112" name="TextBox 289">
              <a:extLst>
                <a:ext uri="{FF2B5EF4-FFF2-40B4-BE49-F238E27FC236}">
                  <a16:creationId xmlns="" xmlns:a16="http://schemas.microsoft.com/office/drawing/2014/main" id="{A5B21903-AAD7-43A8-90BF-40FE5DF4CBE2}"/>
                </a:ext>
              </a:extLst>
            </p:cNvPr>
            <p:cNvSpPr txBox="1"/>
            <p:nvPr/>
          </p:nvSpPr>
          <p:spPr>
            <a:xfrm>
              <a:off x="9483879" y="1194554"/>
              <a:ext cx="2156343" cy="492441"/>
            </a:xfrm>
            <a:prstGeom prst="rect">
              <a:avLst/>
            </a:prstGeom>
            <a:noFill/>
          </p:spPr>
          <p:txBody>
            <a:bodyPr wrap="square" lIns="0" tIns="0" rIns="0" bIns="0" rtlCol="0">
              <a:spAutoFit/>
            </a:bodyPr>
            <a:lstStyle/>
            <a:p>
              <a:r>
                <a:rPr lang="es-GT" sz="1600" b="1" dirty="0" smtClean="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Acciones para mejorar ejecución presupuestaria</a:t>
              </a:r>
              <a:endParaRPr lang="es-GT" sz="16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endParaRPr>
            </a:p>
          </p:txBody>
        </p:sp>
      </p:grpSp>
      <p:sp>
        <p:nvSpPr>
          <p:cNvPr id="118" name="TextBox 132">
            <a:extLst>
              <a:ext uri="{FF2B5EF4-FFF2-40B4-BE49-F238E27FC236}">
                <a16:creationId xmlns="" xmlns:a16="http://schemas.microsoft.com/office/drawing/2014/main" id="{2EB2C6A5-F4E5-442D-B6CF-FD321B1C1E6F}"/>
              </a:ext>
            </a:extLst>
          </p:cNvPr>
          <p:cNvSpPr txBox="1"/>
          <p:nvPr/>
        </p:nvSpPr>
        <p:spPr>
          <a:xfrm>
            <a:off x="9740822" y="2206752"/>
            <a:ext cx="965045" cy="246221"/>
          </a:xfrm>
          <a:prstGeom prst="rect">
            <a:avLst/>
          </a:prstGeom>
          <a:noFill/>
        </p:spPr>
        <p:txBody>
          <a:bodyPr wrap="square" lIns="0" tIns="0" rIns="0" bIns="0" rtlCol="0">
            <a:spAutoFit/>
          </a:bodyPr>
          <a:lstStyle/>
          <a:p>
            <a:pPr algn="ctr"/>
            <a:r>
              <a:rPr lang="en-GB" sz="1600" b="1">
                <a:solidFill>
                  <a:schemeClr val="bg1"/>
                </a:solidFill>
              </a:rPr>
              <a:t>DIRECTOS</a:t>
            </a:r>
            <a:endParaRPr lang="en-IN" sz="1600" b="1">
              <a:solidFill>
                <a:schemeClr val="bg1"/>
              </a:solidFill>
            </a:endParaRPr>
          </a:p>
        </p:txBody>
      </p:sp>
      <p:sp>
        <p:nvSpPr>
          <p:cNvPr id="119" name="TextBox 132">
            <a:extLst>
              <a:ext uri="{FF2B5EF4-FFF2-40B4-BE49-F238E27FC236}">
                <a16:creationId xmlns="" xmlns:a16="http://schemas.microsoft.com/office/drawing/2014/main" id="{2EB2C6A5-F4E5-442D-B6CF-FD321B1C1E6F}"/>
              </a:ext>
            </a:extLst>
          </p:cNvPr>
          <p:cNvSpPr txBox="1"/>
          <p:nvPr/>
        </p:nvSpPr>
        <p:spPr>
          <a:xfrm>
            <a:off x="10990958" y="2212067"/>
            <a:ext cx="1081876" cy="246221"/>
          </a:xfrm>
          <a:prstGeom prst="rect">
            <a:avLst/>
          </a:prstGeom>
          <a:noFill/>
        </p:spPr>
        <p:txBody>
          <a:bodyPr wrap="square" lIns="0" tIns="0" rIns="0" bIns="0" rtlCol="0">
            <a:spAutoFit/>
          </a:bodyPr>
          <a:lstStyle/>
          <a:p>
            <a:pPr algn="ctr"/>
            <a:r>
              <a:rPr lang="en-GB" sz="1600" b="1">
                <a:solidFill>
                  <a:schemeClr val="bg1"/>
                </a:solidFill>
              </a:rPr>
              <a:t>INDIRECTOS</a:t>
            </a:r>
            <a:endParaRPr lang="en-IN" sz="1600" b="1">
              <a:solidFill>
                <a:schemeClr val="bg1"/>
              </a:solidFill>
            </a:endParaRPr>
          </a:p>
        </p:txBody>
      </p:sp>
      <p:cxnSp>
        <p:nvCxnSpPr>
          <p:cNvPr id="120" name="Straight Connector 305">
            <a:extLst>
              <a:ext uri="{FF2B5EF4-FFF2-40B4-BE49-F238E27FC236}">
                <a16:creationId xmlns="" xmlns:a16="http://schemas.microsoft.com/office/drawing/2014/main" id="{3D895BCF-7147-4BC3-B42A-C69659CF1F27}"/>
              </a:ext>
            </a:extLst>
          </p:cNvPr>
          <p:cNvCxnSpPr>
            <a:cxnSpLocks/>
          </p:cNvCxnSpPr>
          <p:nvPr/>
        </p:nvCxnSpPr>
        <p:spPr>
          <a:xfrm flipH="1" flipV="1">
            <a:off x="9409940" y="508589"/>
            <a:ext cx="38218" cy="59035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1" name="3 CuadroTexto"/>
          <p:cNvSpPr txBox="1"/>
          <p:nvPr/>
        </p:nvSpPr>
        <p:spPr>
          <a:xfrm>
            <a:off x="286734" y="2323723"/>
            <a:ext cx="2275939" cy="817245"/>
          </a:xfrm>
          <a:prstGeom prst="round2DiagRect">
            <a:avLst/>
          </a:prstGeom>
          <a:noFill/>
          <a:ln w="28575">
            <a:solidFill>
              <a:schemeClr val="tx2"/>
            </a:solidFill>
          </a:ln>
          <a:effectLst>
            <a:outerShdw blurRad="76200" dir="18900000" sy="23000" kx="-1200000" algn="bl" rotWithShape="0">
              <a:prstClr val="black">
                <a:alpha val="20000"/>
              </a:prstClr>
            </a:outerShdw>
          </a:effectLst>
        </p:spPr>
        <p:txBody>
          <a:bodyPr wrap="square" rtlCol="0">
            <a:spAutoFit/>
          </a:bodyPr>
          <a:lstStyle/>
          <a:p>
            <a:r>
              <a:rPr lang="es-GT" sz="1400" dirty="0">
                <a:latin typeface="Arial" panose="020B0604020202020204" pitchFamily="34" charset="0"/>
                <a:cs typeface="Arial" panose="020B0604020202020204" pitchFamily="34" charset="0"/>
              </a:rPr>
              <a:t>Ejecución p</a:t>
            </a:r>
            <a:r>
              <a:rPr lang="es-GT" sz="1400" dirty="0" smtClean="0">
                <a:latin typeface="Arial" panose="020B0604020202020204" pitchFamily="34" charset="0"/>
                <a:cs typeface="Arial" panose="020B0604020202020204" pitchFamily="34" charset="0"/>
              </a:rPr>
              <a:t>romedio de 4 años: 91%; Q.4,398.50 millones</a:t>
            </a:r>
            <a:endParaRPr lang="es-GT" sz="1400" dirty="0">
              <a:latin typeface="Arial" panose="020B0604020202020204" pitchFamily="34" charset="0"/>
              <a:cs typeface="Arial" panose="020B0604020202020204" pitchFamily="34" charset="0"/>
            </a:endParaRPr>
          </a:p>
        </p:txBody>
      </p:sp>
      <p:sp>
        <p:nvSpPr>
          <p:cNvPr id="122" name="139 CuadroTexto"/>
          <p:cNvSpPr txBox="1"/>
          <p:nvPr/>
        </p:nvSpPr>
        <p:spPr>
          <a:xfrm>
            <a:off x="318349" y="3212976"/>
            <a:ext cx="2258045" cy="817245"/>
          </a:xfrm>
          <a:prstGeom prst="round2DiagRect">
            <a:avLst/>
          </a:prstGeom>
          <a:noFill/>
          <a:ln w="28575">
            <a:solidFill>
              <a:schemeClr val="tx2"/>
            </a:solidFill>
          </a:ln>
          <a:effectLst>
            <a:outerShdw blurRad="76200" dir="18900000" sy="23000" kx="-1200000" algn="bl" rotWithShape="0">
              <a:prstClr val="black">
                <a:alpha val="20000"/>
              </a:prstClr>
            </a:outerShdw>
          </a:effectLst>
        </p:spPr>
        <p:txBody>
          <a:bodyPr wrap="square" rtlCol="0">
            <a:spAutoFit/>
          </a:bodyPr>
          <a:lstStyle/>
          <a:p>
            <a:r>
              <a:rPr lang="es-GT" sz="1400" dirty="0" smtClean="0">
                <a:latin typeface="Arial" panose="020B0604020202020204" pitchFamily="34" charset="0"/>
                <a:cs typeface="Arial" panose="020B0604020202020204" pitchFamily="34" charset="0"/>
              </a:rPr>
              <a:t>Funcionamiento promedio de 4 años: 88%</a:t>
            </a:r>
            <a:endParaRPr lang="es-GT" sz="1400" dirty="0">
              <a:latin typeface="Arial" panose="020B0604020202020204" pitchFamily="34" charset="0"/>
              <a:cs typeface="Arial" panose="020B0604020202020204" pitchFamily="34" charset="0"/>
            </a:endParaRPr>
          </a:p>
        </p:txBody>
      </p:sp>
      <p:sp>
        <p:nvSpPr>
          <p:cNvPr id="123" name="183 CuadroTexto"/>
          <p:cNvSpPr txBox="1"/>
          <p:nvPr/>
        </p:nvSpPr>
        <p:spPr>
          <a:xfrm>
            <a:off x="323078" y="1412776"/>
            <a:ext cx="2258045" cy="817245"/>
          </a:xfrm>
          <a:prstGeom prst="round2DiagRect">
            <a:avLst/>
          </a:prstGeom>
          <a:noFill/>
          <a:ln w="28575">
            <a:solidFill>
              <a:schemeClr val="tx2"/>
            </a:solidFill>
          </a:ln>
          <a:effectLst>
            <a:outerShdw blurRad="76200" dir="18900000" sy="23000" kx="-1200000" algn="bl" rotWithShape="0">
              <a:prstClr val="black">
                <a:alpha val="20000"/>
              </a:prstClr>
            </a:outerShdw>
          </a:effectLst>
        </p:spPr>
        <p:txBody>
          <a:bodyPr wrap="square" rtlCol="0">
            <a:spAutoFit/>
          </a:bodyPr>
          <a:lstStyle/>
          <a:p>
            <a:r>
              <a:rPr lang="es-GT" sz="1400">
                <a:latin typeface="Arial" panose="020B0604020202020204" pitchFamily="34" charset="0"/>
                <a:cs typeface="Arial" panose="020B0604020202020204" pitchFamily="34" charset="0"/>
              </a:rPr>
              <a:t>Presupuesto </a:t>
            </a:r>
            <a:r>
              <a:rPr lang="es-GT" sz="1400" smtClean="0">
                <a:latin typeface="Arial" panose="020B0604020202020204" pitchFamily="34" charset="0"/>
                <a:cs typeface="Arial" panose="020B0604020202020204" pitchFamily="34" charset="0"/>
              </a:rPr>
              <a:t>promedio de 4 años: </a:t>
            </a:r>
            <a:r>
              <a:rPr lang="es-GT" sz="1400" dirty="0" smtClean="0">
                <a:latin typeface="Arial" panose="020B0604020202020204" pitchFamily="34" charset="0"/>
                <a:cs typeface="Arial" panose="020B0604020202020204" pitchFamily="34" charset="0"/>
              </a:rPr>
              <a:t>Q4.840.15 </a:t>
            </a:r>
            <a:r>
              <a:rPr lang="es-GT" sz="1400" dirty="0">
                <a:latin typeface="Arial" panose="020B0604020202020204" pitchFamily="34" charset="0"/>
                <a:cs typeface="Arial" panose="020B0604020202020204" pitchFamily="34" charset="0"/>
              </a:rPr>
              <a:t>millones</a:t>
            </a:r>
          </a:p>
        </p:txBody>
      </p:sp>
      <p:sp>
        <p:nvSpPr>
          <p:cNvPr id="124" name="184 CuadroTexto"/>
          <p:cNvSpPr txBox="1"/>
          <p:nvPr/>
        </p:nvSpPr>
        <p:spPr>
          <a:xfrm>
            <a:off x="272779" y="4106574"/>
            <a:ext cx="2365249" cy="1770698"/>
          </a:xfrm>
          <a:prstGeom prst="round2DiagRect">
            <a:avLst/>
          </a:prstGeom>
          <a:noFill/>
          <a:ln w="28575">
            <a:solidFill>
              <a:schemeClr val="tx2"/>
            </a:solidFill>
          </a:ln>
          <a:effectLst>
            <a:outerShdw blurRad="76200" dir="18900000" sy="23000" kx="-1200000" algn="bl" rotWithShape="0">
              <a:prstClr val="black">
                <a:alpha val="20000"/>
              </a:prstClr>
            </a:outerShdw>
          </a:effectLst>
        </p:spPr>
        <p:txBody>
          <a:bodyPr wrap="square" rtlCol="0">
            <a:spAutoFit/>
          </a:bodyPr>
          <a:lstStyle/>
          <a:p>
            <a:pPr algn="just"/>
            <a:r>
              <a:rPr lang="es-GT" sz="1400" dirty="0" smtClean="0">
                <a:latin typeface="Arial" panose="020B0604020202020204" pitchFamily="34" charset="0"/>
                <a:cs typeface="Arial" panose="020B0604020202020204" pitchFamily="34" charset="0"/>
              </a:rPr>
              <a:t>Ejecución Promedio del </a:t>
            </a:r>
            <a:r>
              <a:rPr lang="es-GT" sz="1400" dirty="0">
                <a:latin typeface="Arial" panose="020B0604020202020204" pitchFamily="34" charset="0"/>
                <a:cs typeface="Arial" panose="020B0604020202020204" pitchFamily="34" charset="0"/>
              </a:rPr>
              <a:t>Programa </a:t>
            </a:r>
            <a:r>
              <a:rPr lang="es-GT" sz="1400" dirty="0" smtClean="0">
                <a:latin typeface="Arial" panose="020B0604020202020204" pitchFamily="34" charset="0"/>
                <a:cs typeface="Arial" panose="020B0604020202020204" pitchFamily="34" charset="0"/>
              </a:rPr>
              <a:t>11, en nómina:</a:t>
            </a:r>
          </a:p>
          <a:p>
            <a:pPr algn="just"/>
            <a:r>
              <a:rPr lang="es-GT" sz="1400" dirty="0" smtClean="0">
                <a:latin typeface="Arial" panose="020B0604020202020204" pitchFamily="34" charset="0"/>
                <a:cs typeface="Arial" panose="020B0604020202020204" pitchFamily="34" charset="0"/>
              </a:rPr>
              <a:t>78% que asciende a Q2,625.14 millones y representa el 54% del total del presupuesto MINGOB.</a:t>
            </a:r>
            <a:endParaRPr lang="es-GT" sz="1400" dirty="0">
              <a:latin typeface="Arial" panose="020B0604020202020204" pitchFamily="34" charset="0"/>
              <a:cs typeface="Arial" panose="020B0604020202020204" pitchFamily="34" charset="0"/>
            </a:endParaRPr>
          </a:p>
        </p:txBody>
      </p:sp>
      <p:cxnSp>
        <p:nvCxnSpPr>
          <p:cNvPr id="125" name="Straight Connector 305">
            <a:extLst>
              <a:ext uri="{FF2B5EF4-FFF2-40B4-BE49-F238E27FC236}">
                <a16:creationId xmlns="" xmlns:a16="http://schemas.microsoft.com/office/drawing/2014/main" id="{3D895BCF-7147-4BC3-B42A-C69659CF1F27}"/>
              </a:ext>
            </a:extLst>
          </p:cNvPr>
          <p:cNvCxnSpPr>
            <a:cxnSpLocks/>
          </p:cNvCxnSpPr>
          <p:nvPr/>
        </p:nvCxnSpPr>
        <p:spPr>
          <a:xfrm flipH="1" flipV="1">
            <a:off x="2815834" y="530845"/>
            <a:ext cx="38218" cy="59035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6" name="8 Rectángulo redondeado"/>
          <p:cNvSpPr/>
          <p:nvPr/>
        </p:nvSpPr>
        <p:spPr>
          <a:xfrm>
            <a:off x="9532479" y="713576"/>
            <a:ext cx="2462124" cy="5669161"/>
          </a:xfrm>
          <a:prstGeom prst="roundRect">
            <a:avLst>
              <a:gd name="adj" fmla="val 10700"/>
            </a:avLst>
          </a:prstGeom>
        </p:spPr>
        <p:style>
          <a:lnRef idx="2">
            <a:schemeClr val="accent3"/>
          </a:lnRef>
          <a:fillRef idx="1">
            <a:schemeClr val="lt1"/>
          </a:fillRef>
          <a:effectRef idx="0">
            <a:schemeClr val="accent3"/>
          </a:effectRef>
          <a:fontRef idx="minor">
            <a:schemeClr val="dk1"/>
          </a:fontRef>
        </p:style>
        <p:txBody>
          <a:bodyPr rtlCol="0" anchor="ctr"/>
          <a:lstStyle/>
          <a:p>
            <a:pPr marL="180977" indent="-180977" algn="just">
              <a:buFont typeface="Arial" panose="020B0604020202020204" pitchFamily="34" charset="0"/>
              <a:buChar char="•"/>
            </a:pPr>
            <a:r>
              <a:rPr lang="es-NI" sz="1600" dirty="0" smtClean="0"/>
              <a:t>Iniciar </a:t>
            </a:r>
            <a:r>
              <a:rPr lang="es-NI" sz="1600" dirty="0"/>
              <a:t>con anticipación los </a:t>
            </a:r>
            <a:r>
              <a:rPr lang="es-NI" sz="1600" dirty="0" smtClean="0"/>
              <a:t>procesos de compras. </a:t>
            </a:r>
          </a:p>
          <a:p>
            <a:pPr marL="180977" indent="-180977" algn="just">
              <a:buFont typeface="Arial" panose="020B0604020202020204" pitchFamily="34" charset="0"/>
              <a:buChar char="•"/>
            </a:pPr>
            <a:r>
              <a:rPr lang="es-NI" sz="1600" dirty="0"/>
              <a:t>Control y seguimiento </a:t>
            </a:r>
            <a:r>
              <a:rPr lang="es-NI" sz="1600" dirty="0" smtClean="0"/>
              <a:t>de los procesos de compras y presupuesto.</a:t>
            </a:r>
          </a:p>
          <a:p>
            <a:pPr marL="180977" indent="-180977" algn="just">
              <a:buFont typeface="Arial" panose="020B0604020202020204" pitchFamily="34" charset="0"/>
              <a:buChar char="•"/>
            </a:pPr>
            <a:r>
              <a:rPr lang="es-NI" sz="1600" dirty="0" smtClean="0"/>
              <a:t>Rápida aprobación </a:t>
            </a:r>
            <a:r>
              <a:rPr lang="es-NI" sz="1600" dirty="0"/>
              <a:t>de las bases </a:t>
            </a:r>
            <a:r>
              <a:rPr lang="es-NI" sz="1600" dirty="0" smtClean="0"/>
              <a:t>para los eventos.</a:t>
            </a:r>
          </a:p>
          <a:p>
            <a:pPr marL="180977" indent="-180977" algn="just">
              <a:buFont typeface="Arial" panose="020B0604020202020204" pitchFamily="34" charset="0"/>
              <a:buChar char="•"/>
            </a:pPr>
            <a:r>
              <a:rPr lang="es-NI" sz="1600" dirty="0"/>
              <a:t>Efectuar </a:t>
            </a:r>
            <a:r>
              <a:rPr lang="es-NI" sz="1600" dirty="0" smtClean="0"/>
              <a:t>estudios </a:t>
            </a:r>
            <a:r>
              <a:rPr lang="es-NI" sz="1600" dirty="0"/>
              <a:t>de </a:t>
            </a:r>
            <a:r>
              <a:rPr lang="es-NI" sz="1600" dirty="0" smtClean="0"/>
              <a:t>pre inversión.  </a:t>
            </a:r>
          </a:p>
          <a:p>
            <a:pPr marL="180977" indent="-180977" algn="just">
              <a:buFont typeface="Arial" panose="020B0604020202020204" pitchFamily="34" charset="0"/>
              <a:buChar char="•"/>
            </a:pPr>
            <a:r>
              <a:rPr lang="es-NI" sz="1600" dirty="0"/>
              <a:t>Agilizar la suscripción de contratos para la ejecución de las obras </a:t>
            </a:r>
            <a:r>
              <a:rPr lang="es-NI" sz="1600" dirty="0" smtClean="0"/>
              <a:t>físicas.</a:t>
            </a:r>
          </a:p>
          <a:p>
            <a:pPr marL="180977" indent="-180977" algn="just">
              <a:buFont typeface="Arial" panose="020B0604020202020204" pitchFamily="34" charset="0"/>
              <a:buChar char="•"/>
            </a:pPr>
            <a:r>
              <a:rPr lang="es-NI" sz="1600" dirty="0" smtClean="0"/>
              <a:t>Rápida aprobación de modificaciones presupuestarias por sustitución de fuente de financiamiento.</a:t>
            </a:r>
            <a:endParaRPr lang="es-GT" sz="1600" dirty="0"/>
          </a:p>
        </p:txBody>
      </p:sp>
      <p:cxnSp>
        <p:nvCxnSpPr>
          <p:cNvPr id="127" name="Conector recto 126"/>
          <p:cNvCxnSpPr/>
          <p:nvPr/>
        </p:nvCxnSpPr>
        <p:spPr>
          <a:xfrm>
            <a:off x="3430116" y="6093296"/>
            <a:ext cx="3744416" cy="0"/>
          </a:xfrm>
          <a:prstGeom prst="line">
            <a:avLst/>
          </a:prstGeom>
        </p:spPr>
        <p:style>
          <a:lnRef idx="2">
            <a:schemeClr val="accent1"/>
          </a:lnRef>
          <a:fillRef idx="0">
            <a:schemeClr val="accent1"/>
          </a:fillRef>
          <a:effectRef idx="1">
            <a:schemeClr val="accent1"/>
          </a:effectRef>
          <a:fontRef idx="minor">
            <a:schemeClr val="tx1"/>
          </a:fontRef>
        </p:style>
      </p:cxnSp>
      <p:sp>
        <p:nvSpPr>
          <p:cNvPr id="128" name="CuadroTexto 127"/>
          <p:cNvSpPr txBox="1"/>
          <p:nvPr/>
        </p:nvSpPr>
        <p:spPr>
          <a:xfrm>
            <a:off x="4305720" y="6114782"/>
            <a:ext cx="2128107" cy="338554"/>
          </a:xfrm>
          <a:prstGeom prst="rect">
            <a:avLst/>
          </a:prstGeom>
          <a:noFill/>
        </p:spPr>
        <p:txBody>
          <a:bodyPr wrap="none" rtlCol="0">
            <a:spAutoFit/>
          </a:bodyPr>
          <a:lstStyle/>
          <a:p>
            <a:r>
              <a:rPr lang="es-ES" sz="1600" dirty="0" smtClean="0"/>
              <a:t>Devengado (ejecutado)</a:t>
            </a:r>
            <a:endParaRPr lang="es-ES" sz="1600" dirty="0"/>
          </a:p>
        </p:txBody>
      </p:sp>
      <p:cxnSp>
        <p:nvCxnSpPr>
          <p:cNvPr id="129" name="Conector recto 128"/>
          <p:cNvCxnSpPr/>
          <p:nvPr/>
        </p:nvCxnSpPr>
        <p:spPr>
          <a:xfrm>
            <a:off x="7750596" y="6093296"/>
            <a:ext cx="1224136" cy="0"/>
          </a:xfrm>
          <a:prstGeom prst="line">
            <a:avLst/>
          </a:prstGeom>
        </p:spPr>
        <p:style>
          <a:lnRef idx="2">
            <a:schemeClr val="accent1"/>
          </a:lnRef>
          <a:fillRef idx="0">
            <a:schemeClr val="accent1"/>
          </a:fillRef>
          <a:effectRef idx="1">
            <a:schemeClr val="accent1"/>
          </a:effectRef>
          <a:fontRef idx="minor">
            <a:schemeClr val="tx1"/>
          </a:fontRef>
        </p:style>
      </p:cxnSp>
      <p:sp>
        <p:nvSpPr>
          <p:cNvPr id="130" name="CuadroTexto 129"/>
          <p:cNvSpPr txBox="1"/>
          <p:nvPr/>
        </p:nvSpPr>
        <p:spPr>
          <a:xfrm>
            <a:off x="8104702" y="6107724"/>
            <a:ext cx="825466" cy="338554"/>
          </a:xfrm>
          <a:prstGeom prst="rect">
            <a:avLst/>
          </a:prstGeom>
          <a:noFill/>
        </p:spPr>
        <p:txBody>
          <a:bodyPr wrap="none" rtlCol="0">
            <a:spAutoFit/>
          </a:bodyPr>
          <a:lstStyle/>
          <a:p>
            <a:r>
              <a:rPr lang="es-ES" sz="1600" dirty="0" smtClean="0"/>
              <a:t>Vigente</a:t>
            </a:r>
            <a:endParaRPr lang="es-ES" sz="1600" dirty="0"/>
          </a:p>
        </p:txBody>
      </p:sp>
      <p:sp>
        <p:nvSpPr>
          <p:cNvPr id="132" name="Title 1">
            <a:extLst>
              <a:ext uri="{FF2B5EF4-FFF2-40B4-BE49-F238E27FC236}">
                <a16:creationId xmlns="" xmlns:a16="http://schemas.microsoft.com/office/drawing/2014/main" id="{555DC0C3-BCDA-48C0-A49A-2FF6F4CBFF48}"/>
              </a:ext>
            </a:extLst>
          </p:cNvPr>
          <p:cNvSpPr txBox="1">
            <a:spLocks/>
          </p:cNvSpPr>
          <p:nvPr/>
        </p:nvSpPr>
        <p:spPr>
          <a:xfrm>
            <a:off x="-19960" y="980728"/>
            <a:ext cx="2998068" cy="522664"/>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2000" dirty="0">
                <a:latin typeface="Ebrima" panose="02000000000000000000" pitchFamily="2" charset="0"/>
                <a:ea typeface="Ebrima" panose="02000000000000000000" pitchFamily="2" charset="0"/>
                <a:cs typeface="Ebrima" panose="02000000000000000000" pitchFamily="2" charset="0"/>
              </a:rPr>
              <a:t>Indicadores </a:t>
            </a:r>
          </a:p>
        </p:txBody>
      </p:sp>
      <p:sp>
        <p:nvSpPr>
          <p:cNvPr id="133" name="Title 1">
            <a:extLst>
              <a:ext uri="{FF2B5EF4-FFF2-40B4-BE49-F238E27FC236}">
                <a16:creationId xmlns="" xmlns:a16="http://schemas.microsoft.com/office/drawing/2014/main" id="{555DC0C3-BCDA-48C0-A49A-2FF6F4CBFF48}"/>
              </a:ext>
            </a:extLst>
          </p:cNvPr>
          <p:cNvSpPr>
            <a:spLocks noGrp="1"/>
          </p:cNvSpPr>
          <p:nvPr>
            <p:ph type="title"/>
          </p:nvPr>
        </p:nvSpPr>
        <p:spPr>
          <a:xfrm>
            <a:off x="3503857" y="44624"/>
            <a:ext cx="5181113" cy="522664"/>
          </a:xfrm>
        </p:spPr>
        <p:txBody>
          <a:bodyPr/>
          <a:lstStyle/>
          <a:p>
            <a:pPr algn="ctr"/>
            <a:r>
              <a:rPr lang="es-GT" sz="2000" dirty="0">
                <a:latin typeface="Ebrima" panose="02000000000000000000" pitchFamily="2" charset="0"/>
                <a:ea typeface="Ebrima" panose="02000000000000000000" pitchFamily="2" charset="0"/>
                <a:cs typeface="Ebrima" panose="02000000000000000000" pitchFamily="2" charset="0"/>
              </a:rPr>
              <a:t>I. Análisis</a:t>
            </a:r>
            <a:r>
              <a:rPr lang="en-US" sz="2000" dirty="0">
                <a:latin typeface="Ebrima" panose="02000000000000000000" pitchFamily="2" charset="0"/>
                <a:ea typeface="Ebrima" panose="02000000000000000000" pitchFamily="2" charset="0"/>
                <a:cs typeface="Ebrima" panose="02000000000000000000" pitchFamily="2" charset="0"/>
              </a:rPr>
              <a:t> del Presupuesto 2015-2018</a:t>
            </a:r>
            <a:endParaRPr lang="en-US" sz="2000" dirty="0"/>
          </a:p>
        </p:txBody>
      </p:sp>
      <p:sp>
        <p:nvSpPr>
          <p:cNvPr id="55" name="184 CuadroTexto"/>
          <p:cNvSpPr txBox="1"/>
          <p:nvPr/>
        </p:nvSpPr>
        <p:spPr>
          <a:xfrm>
            <a:off x="314484" y="5946462"/>
            <a:ext cx="2258045" cy="578882"/>
          </a:xfrm>
          <a:prstGeom prst="round2DiagRect">
            <a:avLst/>
          </a:prstGeom>
          <a:noFill/>
          <a:ln w="28575">
            <a:solidFill>
              <a:schemeClr val="tx2"/>
            </a:solidFill>
          </a:ln>
          <a:effectLst>
            <a:outerShdw blurRad="76200" dir="18900000" sy="23000" kx="-1200000" algn="bl" rotWithShape="0">
              <a:prstClr val="black">
                <a:alpha val="20000"/>
              </a:prstClr>
            </a:outerShdw>
          </a:effectLst>
        </p:spPr>
        <p:txBody>
          <a:bodyPr wrap="square" rtlCol="0">
            <a:spAutoFit/>
          </a:bodyPr>
          <a:lstStyle/>
          <a:p>
            <a:r>
              <a:rPr lang="es-GT" sz="1400" dirty="0">
                <a:latin typeface="Arial" panose="020B0604020202020204" pitchFamily="34" charset="0"/>
                <a:cs typeface="Arial" panose="020B0604020202020204" pitchFamily="34" charset="0"/>
              </a:rPr>
              <a:t>Meta de Ejecución 2018: + </a:t>
            </a:r>
            <a:r>
              <a:rPr lang="es-GT" sz="1400" dirty="0" smtClean="0">
                <a:latin typeface="Arial" panose="020B0604020202020204" pitchFamily="34" charset="0"/>
                <a:cs typeface="Arial" panose="020B0604020202020204" pitchFamily="34" charset="0"/>
              </a:rPr>
              <a:t>12% </a:t>
            </a:r>
            <a:r>
              <a:rPr lang="es-GT" sz="1400" dirty="0">
                <a:latin typeface="Arial" panose="020B0604020202020204" pitchFamily="34" charset="0"/>
                <a:cs typeface="Arial" panose="020B0604020202020204" pitchFamily="34" charset="0"/>
              </a:rPr>
              <a:t>respecto a 2017</a:t>
            </a:r>
          </a:p>
        </p:txBody>
      </p:sp>
      <p:graphicFrame>
        <p:nvGraphicFramePr>
          <p:cNvPr id="66" name="Gráfico 65"/>
          <p:cNvGraphicFramePr>
            <a:graphicFrameLocks/>
          </p:cNvGraphicFramePr>
          <p:nvPr>
            <p:extLst>
              <p:ext uri="{D42A27DB-BD31-4B8C-83A1-F6EECF244321}">
                <p14:modId xmlns:p14="http://schemas.microsoft.com/office/powerpoint/2010/main" val="1219244926"/>
              </p:ext>
            </p:extLst>
          </p:nvPr>
        </p:nvGraphicFramePr>
        <p:xfrm>
          <a:off x="2854712" y="666797"/>
          <a:ext cx="6421150" cy="540501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829097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Resultado de imagen para construcciÃ³n de portal de datos abiertos"/>
          <p:cNvSpPr>
            <a:spLocks noChangeAspect="1" noChangeArrowheads="1"/>
          </p:cNvSpPr>
          <p:nvPr/>
        </p:nvSpPr>
        <p:spPr bwMode="auto">
          <a:xfrm>
            <a:off x="155575" y="-144463"/>
            <a:ext cx="304801"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GT" sz="2399"/>
          </a:p>
        </p:txBody>
      </p:sp>
      <p:sp>
        <p:nvSpPr>
          <p:cNvPr id="31" name="Title 1">
            <a:extLst>
              <a:ext uri="{FF2B5EF4-FFF2-40B4-BE49-F238E27FC236}">
                <a16:creationId xmlns="" xmlns:a16="http://schemas.microsoft.com/office/drawing/2014/main" id="{555DC0C3-BCDA-48C0-A49A-2FF6F4CBFF48}"/>
              </a:ext>
            </a:extLst>
          </p:cNvPr>
          <p:cNvSpPr>
            <a:spLocks noGrp="1"/>
          </p:cNvSpPr>
          <p:nvPr>
            <p:ph type="title"/>
          </p:nvPr>
        </p:nvSpPr>
        <p:spPr>
          <a:xfrm>
            <a:off x="3404834" y="233551"/>
            <a:ext cx="5181113" cy="522664"/>
          </a:xfrm>
        </p:spPr>
        <p:txBody>
          <a:bodyPr/>
          <a:lstStyle/>
          <a:p>
            <a:pPr algn="ctr"/>
            <a:r>
              <a:rPr lang="es-GT" sz="2000" dirty="0">
                <a:latin typeface="Ebrima" panose="02000000000000000000" pitchFamily="2" charset="0"/>
                <a:ea typeface="Ebrima" panose="02000000000000000000" pitchFamily="2" charset="0"/>
                <a:cs typeface="Ebrima" panose="02000000000000000000" pitchFamily="2" charset="0"/>
              </a:rPr>
              <a:t>I. Análisis</a:t>
            </a:r>
            <a:r>
              <a:rPr lang="en-US" sz="2000" dirty="0">
                <a:latin typeface="Ebrima" panose="02000000000000000000" pitchFamily="2" charset="0"/>
                <a:ea typeface="Ebrima" panose="02000000000000000000" pitchFamily="2" charset="0"/>
                <a:cs typeface="Ebrima" panose="02000000000000000000" pitchFamily="2" charset="0"/>
              </a:rPr>
              <a:t> del Presupuesto 2015-2018</a:t>
            </a:r>
            <a:endParaRPr lang="en-US" sz="2000" dirty="0"/>
          </a:p>
        </p:txBody>
      </p:sp>
      <p:sp>
        <p:nvSpPr>
          <p:cNvPr id="32" name="2 Rectángulo redondeado"/>
          <p:cNvSpPr/>
          <p:nvPr/>
        </p:nvSpPr>
        <p:spPr>
          <a:xfrm>
            <a:off x="85755" y="4834584"/>
            <a:ext cx="6152331" cy="191084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just">
              <a:lnSpc>
                <a:spcPct val="150000"/>
              </a:lnSpc>
            </a:pPr>
            <a:r>
              <a:rPr lang="es-MX" sz="1150" b="1" dirty="0" smtClean="0"/>
              <a:t>Para el cumplimiento de los resultados </a:t>
            </a:r>
            <a:r>
              <a:rPr lang="es-MX" sz="1150" b="1" dirty="0"/>
              <a:t>estratégicos de </a:t>
            </a:r>
            <a:r>
              <a:rPr lang="es-MX" sz="1150" b="1" dirty="0" smtClean="0"/>
              <a:t>país, </a:t>
            </a:r>
            <a:r>
              <a:rPr lang="es-MX" sz="1150" b="1" dirty="0"/>
              <a:t>establecidos en la Política General de Gobierno, para el período comprendido del 2015 al 2017 se alcanzó la reducción acumulada de 3.4 puntos de tasa los homicidios, que para el año 2015, se encontraba en 29.5 y al finalizar el año 2017 cerró en 26.1 puntos de tasa. </a:t>
            </a:r>
            <a:r>
              <a:rPr lang="es-MX" sz="1150" b="1" dirty="0" smtClean="0"/>
              <a:t>En el caso de los </a:t>
            </a:r>
            <a:r>
              <a:rPr lang="es-MX" sz="1150" b="1" dirty="0"/>
              <a:t>hechos delictivos cometidos contra el patrimonio de las personas, disminuyó para el mismo período en 25.48 puntos de tasa, que para el año 2015 se encontraba en 97 y al finalizar el año 2017, cerró en 71.52, logrando superar la meta establecida para el año 2019. </a:t>
            </a:r>
            <a:endParaRPr lang="es-GT" sz="1150" b="1" dirty="0"/>
          </a:p>
        </p:txBody>
      </p:sp>
      <p:grpSp>
        <p:nvGrpSpPr>
          <p:cNvPr id="33" name="Group 298">
            <a:extLst>
              <a:ext uri="{FF2B5EF4-FFF2-40B4-BE49-F238E27FC236}">
                <a16:creationId xmlns="" xmlns:a16="http://schemas.microsoft.com/office/drawing/2014/main" id="{A5C91CD4-542D-49E6-A605-64D1D2B33A42}"/>
              </a:ext>
            </a:extLst>
          </p:cNvPr>
          <p:cNvGrpSpPr/>
          <p:nvPr/>
        </p:nvGrpSpPr>
        <p:grpSpPr>
          <a:xfrm>
            <a:off x="168444" y="4492061"/>
            <a:ext cx="2422682" cy="283553"/>
            <a:chOff x="9062518" y="1132193"/>
            <a:chExt cx="2422683" cy="330158"/>
          </a:xfrm>
        </p:grpSpPr>
        <p:grpSp>
          <p:nvGrpSpPr>
            <p:cNvPr id="34" name="Group 283">
              <a:extLst>
                <a:ext uri="{FF2B5EF4-FFF2-40B4-BE49-F238E27FC236}">
                  <a16:creationId xmlns="" xmlns:a16="http://schemas.microsoft.com/office/drawing/2014/main" id="{79D5D393-9AEC-467A-8182-6C37FFD147E4}"/>
                </a:ext>
              </a:extLst>
            </p:cNvPr>
            <p:cNvGrpSpPr/>
            <p:nvPr/>
          </p:nvGrpSpPr>
          <p:grpSpPr>
            <a:xfrm>
              <a:off x="9062518" y="1142198"/>
              <a:ext cx="266338" cy="320153"/>
              <a:chOff x="3024189" y="2184402"/>
              <a:chExt cx="4329114" cy="5203820"/>
            </a:xfrm>
            <a:solidFill>
              <a:schemeClr val="accent2"/>
            </a:solidFill>
          </p:grpSpPr>
          <p:sp>
            <p:nvSpPr>
              <p:cNvPr id="44" name="Freeform 55">
                <a:extLst>
                  <a:ext uri="{FF2B5EF4-FFF2-40B4-BE49-F238E27FC236}">
                    <a16:creationId xmlns="" xmlns:a16="http://schemas.microsoft.com/office/drawing/2014/main" id="{21C121FE-7A5B-4EA1-AF77-585C83B1B6DC}"/>
                  </a:ext>
                </a:extLst>
              </p:cNvPr>
              <p:cNvSpPr>
                <a:spLocks noEditPoints="1"/>
              </p:cNvSpPr>
              <p:nvPr/>
            </p:nvSpPr>
            <p:spPr bwMode="auto">
              <a:xfrm>
                <a:off x="3024189" y="2184402"/>
                <a:ext cx="4329114" cy="5203820"/>
              </a:xfrm>
              <a:custGeom>
                <a:avLst/>
                <a:gdLst>
                  <a:gd name="T0" fmla="*/ 439 w 5454"/>
                  <a:gd name="T1" fmla="*/ 1146 h 6556"/>
                  <a:gd name="T2" fmla="*/ 393 w 5454"/>
                  <a:gd name="T3" fmla="*/ 1178 h 6556"/>
                  <a:gd name="T4" fmla="*/ 375 w 5454"/>
                  <a:gd name="T5" fmla="*/ 1234 h 6556"/>
                  <a:gd name="T6" fmla="*/ 379 w 5454"/>
                  <a:gd name="T7" fmla="*/ 6118 h 6556"/>
                  <a:gd name="T8" fmla="*/ 413 w 5454"/>
                  <a:gd name="T9" fmla="*/ 6163 h 6556"/>
                  <a:gd name="T10" fmla="*/ 469 w 5454"/>
                  <a:gd name="T11" fmla="*/ 6181 h 6556"/>
                  <a:gd name="T12" fmla="*/ 4121 w 5454"/>
                  <a:gd name="T13" fmla="*/ 6177 h 6556"/>
                  <a:gd name="T14" fmla="*/ 4167 w 5454"/>
                  <a:gd name="T15" fmla="*/ 6143 h 6556"/>
                  <a:gd name="T16" fmla="*/ 4185 w 5454"/>
                  <a:gd name="T17" fmla="*/ 6088 h 6556"/>
                  <a:gd name="T18" fmla="*/ 1363 w 5454"/>
                  <a:gd name="T19" fmla="*/ 5791 h 6556"/>
                  <a:gd name="T20" fmla="*/ 1215 w 5454"/>
                  <a:gd name="T21" fmla="*/ 5767 h 6556"/>
                  <a:gd name="T22" fmla="*/ 1085 w 5454"/>
                  <a:gd name="T23" fmla="*/ 5699 h 6556"/>
                  <a:gd name="T24" fmla="*/ 983 w 5454"/>
                  <a:gd name="T25" fmla="*/ 5597 h 6556"/>
                  <a:gd name="T26" fmla="*/ 918 w 5454"/>
                  <a:gd name="T27" fmla="*/ 5470 h 6556"/>
                  <a:gd name="T28" fmla="*/ 894 w 5454"/>
                  <a:gd name="T29" fmla="*/ 5322 h 6556"/>
                  <a:gd name="T30" fmla="*/ 469 w 5454"/>
                  <a:gd name="T31" fmla="*/ 1140 h 6556"/>
                  <a:gd name="T32" fmla="*/ 1333 w 5454"/>
                  <a:gd name="T33" fmla="*/ 379 h 6556"/>
                  <a:gd name="T34" fmla="*/ 1287 w 5454"/>
                  <a:gd name="T35" fmla="*/ 413 h 6556"/>
                  <a:gd name="T36" fmla="*/ 1269 w 5454"/>
                  <a:gd name="T37" fmla="*/ 468 h 6556"/>
                  <a:gd name="T38" fmla="*/ 1273 w 5454"/>
                  <a:gd name="T39" fmla="*/ 5352 h 6556"/>
                  <a:gd name="T40" fmla="*/ 1307 w 5454"/>
                  <a:gd name="T41" fmla="*/ 5398 h 6556"/>
                  <a:gd name="T42" fmla="*/ 1363 w 5454"/>
                  <a:gd name="T43" fmla="*/ 5416 h 6556"/>
                  <a:gd name="T44" fmla="*/ 5015 w 5454"/>
                  <a:gd name="T45" fmla="*/ 5412 h 6556"/>
                  <a:gd name="T46" fmla="*/ 5061 w 5454"/>
                  <a:gd name="T47" fmla="*/ 5378 h 6556"/>
                  <a:gd name="T48" fmla="*/ 5079 w 5454"/>
                  <a:gd name="T49" fmla="*/ 5322 h 6556"/>
                  <a:gd name="T50" fmla="*/ 5075 w 5454"/>
                  <a:gd name="T51" fmla="*/ 439 h 6556"/>
                  <a:gd name="T52" fmla="*/ 5041 w 5454"/>
                  <a:gd name="T53" fmla="*/ 393 h 6556"/>
                  <a:gd name="T54" fmla="*/ 4985 w 5454"/>
                  <a:gd name="T55" fmla="*/ 375 h 6556"/>
                  <a:gd name="T56" fmla="*/ 1363 w 5454"/>
                  <a:gd name="T57" fmla="*/ 0 h 6556"/>
                  <a:gd name="T58" fmla="*/ 5061 w 5454"/>
                  <a:gd name="T59" fmla="*/ 6 h 6556"/>
                  <a:gd name="T60" fmla="*/ 5201 w 5454"/>
                  <a:gd name="T61" fmla="*/ 52 h 6556"/>
                  <a:gd name="T62" fmla="*/ 5316 w 5454"/>
                  <a:gd name="T63" fmla="*/ 138 h 6556"/>
                  <a:gd name="T64" fmla="*/ 5402 w 5454"/>
                  <a:gd name="T65" fmla="*/ 253 h 6556"/>
                  <a:gd name="T66" fmla="*/ 5448 w 5454"/>
                  <a:gd name="T67" fmla="*/ 393 h 6556"/>
                  <a:gd name="T68" fmla="*/ 5454 w 5454"/>
                  <a:gd name="T69" fmla="*/ 5322 h 6556"/>
                  <a:gd name="T70" fmla="*/ 5430 w 5454"/>
                  <a:gd name="T71" fmla="*/ 5470 h 6556"/>
                  <a:gd name="T72" fmla="*/ 5362 w 5454"/>
                  <a:gd name="T73" fmla="*/ 5597 h 6556"/>
                  <a:gd name="T74" fmla="*/ 5263 w 5454"/>
                  <a:gd name="T75" fmla="*/ 5699 h 6556"/>
                  <a:gd name="T76" fmla="*/ 5133 w 5454"/>
                  <a:gd name="T77" fmla="*/ 5767 h 6556"/>
                  <a:gd name="T78" fmla="*/ 4985 w 5454"/>
                  <a:gd name="T79" fmla="*/ 5791 h 6556"/>
                  <a:gd name="T80" fmla="*/ 4560 w 5454"/>
                  <a:gd name="T81" fmla="*/ 6088 h 6556"/>
                  <a:gd name="T82" fmla="*/ 4536 w 5454"/>
                  <a:gd name="T83" fmla="*/ 6235 h 6556"/>
                  <a:gd name="T84" fmla="*/ 4469 w 5454"/>
                  <a:gd name="T85" fmla="*/ 6365 h 6556"/>
                  <a:gd name="T86" fmla="*/ 4369 w 5454"/>
                  <a:gd name="T87" fmla="*/ 6466 h 6556"/>
                  <a:gd name="T88" fmla="*/ 4239 w 5454"/>
                  <a:gd name="T89" fmla="*/ 6532 h 6556"/>
                  <a:gd name="T90" fmla="*/ 4092 w 5454"/>
                  <a:gd name="T91" fmla="*/ 6556 h 6556"/>
                  <a:gd name="T92" fmla="*/ 393 w 5454"/>
                  <a:gd name="T93" fmla="*/ 6550 h 6556"/>
                  <a:gd name="T94" fmla="*/ 253 w 5454"/>
                  <a:gd name="T95" fmla="*/ 6504 h 6556"/>
                  <a:gd name="T96" fmla="*/ 138 w 5454"/>
                  <a:gd name="T97" fmla="*/ 6419 h 6556"/>
                  <a:gd name="T98" fmla="*/ 52 w 5454"/>
                  <a:gd name="T99" fmla="*/ 6303 h 6556"/>
                  <a:gd name="T100" fmla="*/ 6 w 5454"/>
                  <a:gd name="T101" fmla="*/ 6163 h 6556"/>
                  <a:gd name="T102" fmla="*/ 0 w 5454"/>
                  <a:gd name="T103" fmla="*/ 1234 h 6556"/>
                  <a:gd name="T104" fmla="*/ 24 w 5454"/>
                  <a:gd name="T105" fmla="*/ 1086 h 6556"/>
                  <a:gd name="T106" fmla="*/ 90 w 5454"/>
                  <a:gd name="T107" fmla="*/ 959 h 6556"/>
                  <a:gd name="T108" fmla="*/ 192 w 5454"/>
                  <a:gd name="T109" fmla="*/ 857 h 6556"/>
                  <a:gd name="T110" fmla="*/ 321 w 5454"/>
                  <a:gd name="T111" fmla="*/ 791 h 6556"/>
                  <a:gd name="T112" fmla="*/ 469 w 5454"/>
                  <a:gd name="T113" fmla="*/ 767 h 6556"/>
                  <a:gd name="T114" fmla="*/ 894 w 5454"/>
                  <a:gd name="T115" fmla="*/ 468 h 6556"/>
                  <a:gd name="T116" fmla="*/ 918 w 5454"/>
                  <a:gd name="T117" fmla="*/ 321 h 6556"/>
                  <a:gd name="T118" fmla="*/ 983 w 5454"/>
                  <a:gd name="T119" fmla="*/ 191 h 6556"/>
                  <a:gd name="T120" fmla="*/ 1085 w 5454"/>
                  <a:gd name="T121" fmla="*/ 92 h 6556"/>
                  <a:gd name="T122" fmla="*/ 1215 w 5454"/>
                  <a:gd name="T123" fmla="*/ 24 h 6556"/>
                  <a:gd name="T124" fmla="*/ 1363 w 5454"/>
                  <a:gd name="T125"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54" h="6556">
                    <a:moveTo>
                      <a:pt x="469" y="1140"/>
                    </a:moveTo>
                    <a:lnTo>
                      <a:pt x="439" y="1146"/>
                    </a:lnTo>
                    <a:lnTo>
                      <a:pt x="413" y="1158"/>
                    </a:lnTo>
                    <a:lnTo>
                      <a:pt x="393" y="1178"/>
                    </a:lnTo>
                    <a:lnTo>
                      <a:pt x="379" y="1204"/>
                    </a:lnTo>
                    <a:lnTo>
                      <a:pt x="375" y="1234"/>
                    </a:lnTo>
                    <a:lnTo>
                      <a:pt x="375" y="6088"/>
                    </a:lnTo>
                    <a:lnTo>
                      <a:pt x="379" y="6118"/>
                    </a:lnTo>
                    <a:lnTo>
                      <a:pt x="393" y="6143"/>
                    </a:lnTo>
                    <a:lnTo>
                      <a:pt x="413" y="6163"/>
                    </a:lnTo>
                    <a:lnTo>
                      <a:pt x="439" y="6177"/>
                    </a:lnTo>
                    <a:lnTo>
                      <a:pt x="469" y="6181"/>
                    </a:lnTo>
                    <a:lnTo>
                      <a:pt x="4092" y="6181"/>
                    </a:lnTo>
                    <a:lnTo>
                      <a:pt x="4121" y="6177"/>
                    </a:lnTo>
                    <a:lnTo>
                      <a:pt x="4147" y="6163"/>
                    </a:lnTo>
                    <a:lnTo>
                      <a:pt x="4167" y="6143"/>
                    </a:lnTo>
                    <a:lnTo>
                      <a:pt x="4181" y="6118"/>
                    </a:lnTo>
                    <a:lnTo>
                      <a:pt x="4185" y="6088"/>
                    </a:lnTo>
                    <a:lnTo>
                      <a:pt x="4185" y="5791"/>
                    </a:lnTo>
                    <a:lnTo>
                      <a:pt x="1363" y="5791"/>
                    </a:lnTo>
                    <a:lnTo>
                      <a:pt x="1287" y="5785"/>
                    </a:lnTo>
                    <a:lnTo>
                      <a:pt x="1215" y="5767"/>
                    </a:lnTo>
                    <a:lnTo>
                      <a:pt x="1147" y="5737"/>
                    </a:lnTo>
                    <a:lnTo>
                      <a:pt x="1085" y="5699"/>
                    </a:lnTo>
                    <a:lnTo>
                      <a:pt x="1031" y="5653"/>
                    </a:lnTo>
                    <a:lnTo>
                      <a:pt x="983" y="5597"/>
                    </a:lnTo>
                    <a:lnTo>
                      <a:pt x="946" y="5537"/>
                    </a:lnTo>
                    <a:lnTo>
                      <a:pt x="918" y="5470"/>
                    </a:lnTo>
                    <a:lnTo>
                      <a:pt x="900" y="5398"/>
                    </a:lnTo>
                    <a:lnTo>
                      <a:pt x="894" y="5322"/>
                    </a:lnTo>
                    <a:lnTo>
                      <a:pt x="894" y="1140"/>
                    </a:lnTo>
                    <a:lnTo>
                      <a:pt x="469" y="1140"/>
                    </a:lnTo>
                    <a:close/>
                    <a:moveTo>
                      <a:pt x="1363" y="375"/>
                    </a:moveTo>
                    <a:lnTo>
                      <a:pt x="1333" y="379"/>
                    </a:lnTo>
                    <a:lnTo>
                      <a:pt x="1307" y="393"/>
                    </a:lnTo>
                    <a:lnTo>
                      <a:pt x="1287" y="413"/>
                    </a:lnTo>
                    <a:lnTo>
                      <a:pt x="1273" y="439"/>
                    </a:lnTo>
                    <a:lnTo>
                      <a:pt x="1269" y="468"/>
                    </a:lnTo>
                    <a:lnTo>
                      <a:pt x="1269" y="5322"/>
                    </a:lnTo>
                    <a:lnTo>
                      <a:pt x="1273" y="5352"/>
                    </a:lnTo>
                    <a:lnTo>
                      <a:pt x="1287" y="5378"/>
                    </a:lnTo>
                    <a:lnTo>
                      <a:pt x="1307" y="5398"/>
                    </a:lnTo>
                    <a:lnTo>
                      <a:pt x="1333" y="5412"/>
                    </a:lnTo>
                    <a:lnTo>
                      <a:pt x="1363" y="5416"/>
                    </a:lnTo>
                    <a:lnTo>
                      <a:pt x="4985" y="5416"/>
                    </a:lnTo>
                    <a:lnTo>
                      <a:pt x="5015" y="5412"/>
                    </a:lnTo>
                    <a:lnTo>
                      <a:pt x="5041" y="5398"/>
                    </a:lnTo>
                    <a:lnTo>
                      <a:pt x="5061" y="5378"/>
                    </a:lnTo>
                    <a:lnTo>
                      <a:pt x="5075" y="5352"/>
                    </a:lnTo>
                    <a:lnTo>
                      <a:pt x="5079" y="5322"/>
                    </a:lnTo>
                    <a:lnTo>
                      <a:pt x="5079" y="468"/>
                    </a:lnTo>
                    <a:lnTo>
                      <a:pt x="5075" y="439"/>
                    </a:lnTo>
                    <a:lnTo>
                      <a:pt x="5061" y="413"/>
                    </a:lnTo>
                    <a:lnTo>
                      <a:pt x="5041" y="393"/>
                    </a:lnTo>
                    <a:lnTo>
                      <a:pt x="5015" y="379"/>
                    </a:lnTo>
                    <a:lnTo>
                      <a:pt x="4985" y="375"/>
                    </a:lnTo>
                    <a:lnTo>
                      <a:pt x="1363" y="375"/>
                    </a:lnTo>
                    <a:close/>
                    <a:moveTo>
                      <a:pt x="1363" y="0"/>
                    </a:moveTo>
                    <a:lnTo>
                      <a:pt x="4985" y="0"/>
                    </a:lnTo>
                    <a:lnTo>
                      <a:pt x="5061" y="6"/>
                    </a:lnTo>
                    <a:lnTo>
                      <a:pt x="5133" y="24"/>
                    </a:lnTo>
                    <a:lnTo>
                      <a:pt x="5201" y="52"/>
                    </a:lnTo>
                    <a:lnTo>
                      <a:pt x="5263" y="92"/>
                    </a:lnTo>
                    <a:lnTo>
                      <a:pt x="5316" y="138"/>
                    </a:lnTo>
                    <a:lnTo>
                      <a:pt x="5362" y="191"/>
                    </a:lnTo>
                    <a:lnTo>
                      <a:pt x="5402" y="253"/>
                    </a:lnTo>
                    <a:lnTo>
                      <a:pt x="5430" y="321"/>
                    </a:lnTo>
                    <a:lnTo>
                      <a:pt x="5448" y="393"/>
                    </a:lnTo>
                    <a:lnTo>
                      <a:pt x="5454" y="468"/>
                    </a:lnTo>
                    <a:lnTo>
                      <a:pt x="5454" y="5322"/>
                    </a:lnTo>
                    <a:lnTo>
                      <a:pt x="5448" y="5398"/>
                    </a:lnTo>
                    <a:lnTo>
                      <a:pt x="5430" y="5470"/>
                    </a:lnTo>
                    <a:lnTo>
                      <a:pt x="5402" y="5537"/>
                    </a:lnTo>
                    <a:lnTo>
                      <a:pt x="5362" y="5597"/>
                    </a:lnTo>
                    <a:lnTo>
                      <a:pt x="5316" y="5653"/>
                    </a:lnTo>
                    <a:lnTo>
                      <a:pt x="5263" y="5699"/>
                    </a:lnTo>
                    <a:lnTo>
                      <a:pt x="5201" y="5737"/>
                    </a:lnTo>
                    <a:lnTo>
                      <a:pt x="5133" y="5767"/>
                    </a:lnTo>
                    <a:lnTo>
                      <a:pt x="5061" y="5785"/>
                    </a:lnTo>
                    <a:lnTo>
                      <a:pt x="4985" y="5791"/>
                    </a:lnTo>
                    <a:lnTo>
                      <a:pt x="4560" y="5791"/>
                    </a:lnTo>
                    <a:lnTo>
                      <a:pt x="4560" y="6088"/>
                    </a:lnTo>
                    <a:lnTo>
                      <a:pt x="4554" y="6163"/>
                    </a:lnTo>
                    <a:lnTo>
                      <a:pt x="4536" y="6235"/>
                    </a:lnTo>
                    <a:lnTo>
                      <a:pt x="4508" y="6303"/>
                    </a:lnTo>
                    <a:lnTo>
                      <a:pt x="4469" y="6365"/>
                    </a:lnTo>
                    <a:lnTo>
                      <a:pt x="4423" y="6419"/>
                    </a:lnTo>
                    <a:lnTo>
                      <a:pt x="4369" y="6466"/>
                    </a:lnTo>
                    <a:lnTo>
                      <a:pt x="4307" y="6504"/>
                    </a:lnTo>
                    <a:lnTo>
                      <a:pt x="4239" y="6532"/>
                    </a:lnTo>
                    <a:lnTo>
                      <a:pt x="4167" y="6550"/>
                    </a:lnTo>
                    <a:lnTo>
                      <a:pt x="4092" y="6556"/>
                    </a:lnTo>
                    <a:lnTo>
                      <a:pt x="469" y="6556"/>
                    </a:lnTo>
                    <a:lnTo>
                      <a:pt x="393" y="6550"/>
                    </a:lnTo>
                    <a:lnTo>
                      <a:pt x="321" y="6532"/>
                    </a:lnTo>
                    <a:lnTo>
                      <a:pt x="253" y="6504"/>
                    </a:lnTo>
                    <a:lnTo>
                      <a:pt x="192" y="6466"/>
                    </a:lnTo>
                    <a:lnTo>
                      <a:pt x="138" y="6419"/>
                    </a:lnTo>
                    <a:lnTo>
                      <a:pt x="90" y="6365"/>
                    </a:lnTo>
                    <a:lnTo>
                      <a:pt x="52" y="6303"/>
                    </a:lnTo>
                    <a:lnTo>
                      <a:pt x="24" y="6235"/>
                    </a:lnTo>
                    <a:lnTo>
                      <a:pt x="6" y="6163"/>
                    </a:lnTo>
                    <a:lnTo>
                      <a:pt x="0" y="6088"/>
                    </a:lnTo>
                    <a:lnTo>
                      <a:pt x="0" y="1234"/>
                    </a:lnTo>
                    <a:lnTo>
                      <a:pt x="6" y="1158"/>
                    </a:lnTo>
                    <a:lnTo>
                      <a:pt x="24" y="1086"/>
                    </a:lnTo>
                    <a:lnTo>
                      <a:pt x="52" y="1019"/>
                    </a:lnTo>
                    <a:lnTo>
                      <a:pt x="90" y="959"/>
                    </a:lnTo>
                    <a:lnTo>
                      <a:pt x="138" y="903"/>
                    </a:lnTo>
                    <a:lnTo>
                      <a:pt x="192" y="857"/>
                    </a:lnTo>
                    <a:lnTo>
                      <a:pt x="253" y="819"/>
                    </a:lnTo>
                    <a:lnTo>
                      <a:pt x="321" y="791"/>
                    </a:lnTo>
                    <a:lnTo>
                      <a:pt x="393" y="773"/>
                    </a:lnTo>
                    <a:lnTo>
                      <a:pt x="469" y="767"/>
                    </a:lnTo>
                    <a:lnTo>
                      <a:pt x="894" y="767"/>
                    </a:lnTo>
                    <a:lnTo>
                      <a:pt x="894" y="468"/>
                    </a:lnTo>
                    <a:lnTo>
                      <a:pt x="900" y="393"/>
                    </a:lnTo>
                    <a:lnTo>
                      <a:pt x="918" y="321"/>
                    </a:lnTo>
                    <a:lnTo>
                      <a:pt x="946" y="253"/>
                    </a:lnTo>
                    <a:lnTo>
                      <a:pt x="983" y="191"/>
                    </a:lnTo>
                    <a:lnTo>
                      <a:pt x="1031" y="138"/>
                    </a:lnTo>
                    <a:lnTo>
                      <a:pt x="1085" y="92"/>
                    </a:lnTo>
                    <a:lnTo>
                      <a:pt x="1147" y="52"/>
                    </a:lnTo>
                    <a:lnTo>
                      <a:pt x="1215" y="24"/>
                    </a:lnTo>
                    <a:lnTo>
                      <a:pt x="1287" y="6"/>
                    </a:lnTo>
                    <a:lnTo>
                      <a:pt x="1363"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45" name="Freeform 56">
                <a:extLst>
                  <a:ext uri="{FF2B5EF4-FFF2-40B4-BE49-F238E27FC236}">
                    <a16:creationId xmlns="" xmlns:a16="http://schemas.microsoft.com/office/drawing/2014/main" id="{01578422-F87F-406F-B6A9-25C85F90BD9C}"/>
                  </a:ext>
                </a:extLst>
              </p:cNvPr>
              <p:cNvSpPr>
                <a:spLocks/>
              </p:cNvSpPr>
              <p:nvPr/>
            </p:nvSpPr>
            <p:spPr bwMode="auto">
              <a:xfrm>
                <a:off x="4305302" y="3106741"/>
                <a:ext cx="2476503" cy="296846"/>
              </a:xfrm>
              <a:custGeom>
                <a:avLst/>
                <a:gdLst>
                  <a:gd name="T0" fmla="*/ 187 w 3120"/>
                  <a:gd name="T1" fmla="*/ 0 h 375"/>
                  <a:gd name="T2" fmla="*/ 2932 w 3120"/>
                  <a:gd name="T3" fmla="*/ 0 h 375"/>
                  <a:gd name="T4" fmla="*/ 2974 w 3120"/>
                  <a:gd name="T5" fmla="*/ 4 h 375"/>
                  <a:gd name="T6" fmla="*/ 3014 w 3120"/>
                  <a:gd name="T7" fmla="*/ 18 h 375"/>
                  <a:gd name="T8" fmla="*/ 3050 w 3120"/>
                  <a:gd name="T9" fmla="*/ 42 h 375"/>
                  <a:gd name="T10" fmla="*/ 3078 w 3120"/>
                  <a:gd name="T11" fmla="*/ 70 h 375"/>
                  <a:gd name="T12" fmla="*/ 3100 w 3120"/>
                  <a:gd name="T13" fmla="*/ 104 h 375"/>
                  <a:gd name="T14" fmla="*/ 3114 w 3120"/>
                  <a:gd name="T15" fmla="*/ 144 h 375"/>
                  <a:gd name="T16" fmla="*/ 3120 w 3120"/>
                  <a:gd name="T17" fmla="*/ 187 h 375"/>
                  <a:gd name="T18" fmla="*/ 3114 w 3120"/>
                  <a:gd name="T19" fmla="*/ 229 h 375"/>
                  <a:gd name="T20" fmla="*/ 3100 w 3120"/>
                  <a:gd name="T21" fmla="*/ 269 h 375"/>
                  <a:gd name="T22" fmla="*/ 3078 w 3120"/>
                  <a:gd name="T23" fmla="*/ 303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3 h 375"/>
                  <a:gd name="T42" fmla="*/ 20 w 3120"/>
                  <a:gd name="T43" fmla="*/ 269 h 375"/>
                  <a:gd name="T44" fmla="*/ 6 w 3120"/>
                  <a:gd name="T45" fmla="*/ 229 h 375"/>
                  <a:gd name="T46" fmla="*/ 0 w 3120"/>
                  <a:gd name="T47" fmla="*/ 187 h 375"/>
                  <a:gd name="T48" fmla="*/ 6 w 3120"/>
                  <a:gd name="T49" fmla="*/ 144 h 375"/>
                  <a:gd name="T50" fmla="*/ 20 w 3120"/>
                  <a:gd name="T51" fmla="*/ 104 h 375"/>
                  <a:gd name="T52" fmla="*/ 42 w 3120"/>
                  <a:gd name="T53" fmla="*/ 70 h 375"/>
                  <a:gd name="T54" fmla="*/ 70 w 3120"/>
                  <a:gd name="T55" fmla="*/ 42 h 375"/>
                  <a:gd name="T56" fmla="*/ 106 w 3120"/>
                  <a:gd name="T57" fmla="*/ 18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18"/>
                    </a:lnTo>
                    <a:lnTo>
                      <a:pt x="3050" y="42"/>
                    </a:lnTo>
                    <a:lnTo>
                      <a:pt x="3078" y="70"/>
                    </a:lnTo>
                    <a:lnTo>
                      <a:pt x="3100" y="104"/>
                    </a:lnTo>
                    <a:lnTo>
                      <a:pt x="3114" y="144"/>
                    </a:lnTo>
                    <a:lnTo>
                      <a:pt x="3120" y="187"/>
                    </a:lnTo>
                    <a:lnTo>
                      <a:pt x="3114" y="229"/>
                    </a:lnTo>
                    <a:lnTo>
                      <a:pt x="3100" y="269"/>
                    </a:lnTo>
                    <a:lnTo>
                      <a:pt x="3078" y="303"/>
                    </a:lnTo>
                    <a:lnTo>
                      <a:pt x="3050" y="333"/>
                    </a:lnTo>
                    <a:lnTo>
                      <a:pt x="3014" y="355"/>
                    </a:lnTo>
                    <a:lnTo>
                      <a:pt x="2974" y="369"/>
                    </a:lnTo>
                    <a:lnTo>
                      <a:pt x="2932" y="375"/>
                    </a:lnTo>
                    <a:lnTo>
                      <a:pt x="187" y="375"/>
                    </a:lnTo>
                    <a:lnTo>
                      <a:pt x="143" y="369"/>
                    </a:lnTo>
                    <a:lnTo>
                      <a:pt x="106" y="355"/>
                    </a:lnTo>
                    <a:lnTo>
                      <a:pt x="70" y="333"/>
                    </a:lnTo>
                    <a:lnTo>
                      <a:pt x="42" y="303"/>
                    </a:lnTo>
                    <a:lnTo>
                      <a:pt x="20" y="269"/>
                    </a:lnTo>
                    <a:lnTo>
                      <a:pt x="6" y="229"/>
                    </a:lnTo>
                    <a:lnTo>
                      <a:pt x="0" y="187"/>
                    </a:lnTo>
                    <a:lnTo>
                      <a:pt x="6" y="144"/>
                    </a:lnTo>
                    <a:lnTo>
                      <a:pt x="20" y="104"/>
                    </a:lnTo>
                    <a:lnTo>
                      <a:pt x="42" y="70"/>
                    </a:lnTo>
                    <a:lnTo>
                      <a:pt x="70" y="42"/>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46" name="Freeform 57">
                <a:extLst>
                  <a:ext uri="{FF2B5EF4-FFF2-40B4-BE49-F238E27FC236}">
                    <a16:creationId xmlns="" xmlns:a16="http://schemas.microsoft.com/office/drawing/2014/main" id="{0D2314F3-8016-4B68-BF40-DF10C8C0FCA5}"/>
                  </a:ext>
                </a:extLst>
              </p:cNvPr>
              <p:cNvSpPr>
                <a:spLocks/>
              </p:cNvSpPr>
              <p:nvPr/>
            </p:nvSpPr>
            <p:spPr bwMode="auto">
              <a:xfrm>
                <a:off x="4305302" y="3813172"/>
                <a:ext cx="2476503" cy="296846"/>
              </a:xfrm>
              <a:custGeom>
                <a:avLst/>
                <a:gdLst>
                  <a:gd name="T0" fmla="*/ 187 w 3120"/>
                  <a:gd name="T1" fmla="*/ 0 h 375"/>
                  <a:gd name="T2" fmla="*/ 2932 w 3120"/>
                  <a:gd name="T3" fmla="*/ 0 h 375"/>
                  <a:gd name="T4" fmla="*/ 2974 w 3120"/>
                  <a:gd name="T5" fmla="*/ 6 h 375"/>
                  <a:gd name="T6" fmla="*/ 3014 w 3120"/>
                  <a:gd name="T7" fmla="*/ 20 h 375"/>
                  <a:gd name="T8" fmla="*/ 3050 w 3120"/>
                  <a:gd name="T9" fmla="*/ 42 h 375"/>
                  <a:gd name="T10" fmla="*/ 3078 w 3120"/>
                  <a:gd name="T11" fmla="*/ 72 h 375"/>
                  <a:gd name="T12" fmla="*/ 3100 w 3120"/>
                  <a:gd name="T13" fmla="*/ 106 h 375"/>
                  <a:gd name="T14" fmla="*/ 3114 w 3120"/>
                  <a:gd name="T15" fmla="*/ 146 h 375"/>
                  <a:gd name="T16" fmla="*/ 3120 w 3120"/>
                  <a:gd name="T17" fmla="*/ 187 h 375"/>
                  <a:gd name="T18" fmla="*/ 3114 w 3120"/>
                  <a:gd name="T19" fmla="*/ 231 h 375"/>
                  <a:gd name="T20" fmla="*/ 3100 w 3120"/>
                  <a:gd name="T21" fmla="*/ 271 h 375"/>
                  <a:gd name="T22" fmla="*/ 3078 w 3120"/>
                  <a:gd name="T23" fmla="*/ 305 h 375"/>
                  <a:gd name="T24" fmla="*/ 3050 w 3120"/>
                  <a:gd name="T25" fmla="*/ 333 h 375"/>
                  <a:gd name="T26" fmla="*/ 3014 w 3120"/>
                  <a:gd name="T27" fmla="*/ 357 h 375"/>
                  <a:gd name="T28" fmla="*/ 2974 w 3120"/>
                  <a:gd name="T29" fmla="*/ 371 h 375"/>
                  <a:gd name="T30" fmla="*/ 2932 w 3120"/>
                  <a:gd name="T31" fmla="*/ 375 h 375"/>
                  <a:gd name="T32" fmla="*/ 187 w 3120"/>
                  <a:gd name="T33" fmla="*/ 375 h 375"/>
                  <a:gd name="T34" fmla="*/ 143 w 3120"/>
                  <a:gd name="T35" fmla="*/ 371 h 375"/>
                  <a:gd name="T36" fmla="*/ 106 w 3120"/>
                  <a:gd name="T37" fmla="*/ 357 h 375"/>
                  <a:gd name="T38" fmla="*/ 70 w 3120"/>
                  <a:gd name="T39" fmla="*/ 335 h 375"/>
                  <a:gd name="T40" fmla="*/ 42 w 3120"/>
                  <a:gd name="T41" fmla="*/ 305 h 375"/>
                  <a:gd name="T42" fmla="*/ 20 w 3120"/>
                  <a:gd name="T43" fmla="*/ 271 h 375"/>
                  <a:gd name="T44" fmla="*/ 6 w 3120"/>
                  <a:gd name="T45" fmla="*/ 231 h 375"/>
                  <a:gd name="T46" fmla="*/ 0 w 3120"/>
                  <a:gd name="T47" fmla="*/ 187 h 375"/>
                  <a:gd name="T48" fmla="*/ 6 w 3120"/>
                  <a:gd name="T49" fmla="*/ 146 h 375"/>
                  <a:gd name="T50" fmla="*/ 20 w 3120"/>
                  <a:gd name="T51" fmla="*/ 106 h 375"/>
                  <a:gd name="T52" fmla="*/ 42 w 3120"/>
                  <a:gd name="T53" fmla="*/ 72 h 375"/>
                  <a:gd name="T54" fmla="*/ 70 w 3120"/>
                  <a:gd name="T55" fmla="*/ 42 h 375"/>
                  <a:gd name="T56" fmla="*/ 106 w 3120"/>
                  <a:gd name="T57" fmla="*/ 20 h 375"/>
                  <a:gd name="T58" fmla="*/ 143 w 3120"/>
                  <a:gd name="T59" fmla="*/ 6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6"/>
                    </a:lnTo>
                    <a:lnTo>
                      <a:pt x="3014" y="20"/>
                    </a:lnTo>
                    <a:lnTo>
                      <a:pt x="3050" y="42"/>
                    </a:lnTo>
                    <a:lnTo>
                      <a:pt x="3078" y="72"/>
                    </a:lnTo>
                    <a:lnTo>
                      <a:pt x="3100" y="106"/>
                    </a:lnTo>
                    <a:lnTo>
                      <a:pt x="3114" y="146"/>
                    </a:lnTo>
                    <a:lnTo>
                      <a:pt x="3120" y="187"/>
                    </a:lnTo>
                    <a:lnTo>
                      <a:pt x="3114" y="231"/>
                    </a:lnTo>
                    <a:lnTo>
                      <a:pt x="3100" y="271"/>
                    </a:lnTo>
                    <a:lnTo>
                      <a:pt x="3078" y="305"/>
                    </a:lnTo>
                    <a:lnTo>
                      <a:pt x="3050" y="333"/>
                    </a:lnTo>
                    <a:lnTo>
                      <a:pt x="3014" y="357"/>
                    </a:lnTo>
                    <a:lnTo>
                      <a:pt x="2974" y="371"/>
                    </a:lnTo>
                    <a:lnTo>
                      <a:pt x="2932" y="375"/>
                    </a:lnTo>
                    <a:lnTo>
                      <a:pt x="187" y="375"/>
                    </a:lnTo>
                    <a:lnTo>
                      <a:pt x="143" y="371"/>
                    </a:lnTo>
                    <a:lnTo>
                      <a:pt x="106" y="357"/>
                    </a:lnTo>
                    <a:lnTo>
                      <a:pt x="70" y="335"/>
                    </a:lnTo>
                    <a:lnTo>
                      <a:pt x="42" y="305"/>
                    </a:lnTo>
                    <a:lnTo>
                      <a:pt x="20" y="271"/>
                    </a:lnTo>
                    <a:lnTo>
                      <a:pt x="6" y="231"/>
                    </a:lnTo>
                    <a:lnTo>
                      <a:pt x="0" y="187"/>
                    </a:lnTo>
                    <a:lnTo>
                      <a:pt x="6" y="146"/>
                    </a:lnTo>
                    <a:lnTo>
                      <a:pt x="20" y="106"/>
                    </a:lnTo>
                    <a:lnTo>
                      <a:pt x="42" y="72"/>
                    </a:lnTo>
                    <a:lnTo>
                      <a:pt x="70" y="42"/>
                    </a:lnTo>
                    <a:lnTo>
                      <a:pt x="106" y="20"/>
                    </a:lnTo>
                    <a:lnTo>
                      <a:pt x="143" y="6"/>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47" name="Freeform 58">
                <a:extLst>
                  <a:ext uri="{FF2B5EF4-FFF2-40B4-BE49-F238E27FC236}">
                    <a16:creationId xmlns="" xmlns:a16="http://schemas.microsoft.com/office/drawing/2014/main" id="{AD51CE9C-2A1E-4B54-814C-DC2E9F888C6D}"/>
                  </a:ext>
                </a:extLst>
              </p:cNvPr>
              <p:cNvSpPr>
                <a:spLocks/>
              </p:cNvSpPr>
              <p:nvPr/>
            </p:nvSpPr>
            <p:spPr bwMode="auto">
              <a:xfrm>
                <a:off x="4305330" y="4519648"/>
                <a:ext cx="2476508" cy="296850"/>
              </a:xfrm>
              <a:custGeom>
                <a:avLst/>
                <a:gdLst>
                  <a:gd name="T0" fmla="*/ 187 w 3120"/>
                  <a:gd name="T1" fmla="*/ 0 h 375"/>
                  <a:gd name="T2" fmla="*/ 2932 w 3120"/>
                  <a:gd name="T3" fmla="*/ 0 h 375"/>
                  <a:gd name="T4" fmla="*/ 2974 w 3120"/>
                  <a:gd name="T5" fmla="*/ 4 h 375"/>
                  <a:gd name="T6" fmla="*/ 3014 w 3120"/>
                  <a:gd name="T7" fmla="*/ 20 h 375"/>
                  <a:gd name="T8" fmla="*/ 3050 w 3120"/>
                  <a:gd name="T9" fmla="*/ 42 h 375"/>
                  <a:gd name="T10" fmla="*/ 3078 w 3120"/>
                  <a:gd name="T11" fmla="*/ 70 h 375"/>
                  <a:gd name="T12" fmla="*/ 3100 w 3120"/>
                  <a:gd name="T13" fmla="*/ 106 h 375"/>
                  <a:gd name="T14" fmla="*/ 3114 w 3120"/>
                  <a:gd name="T15" fmla="*/ 144 h 375"/>
                  <a:gd name="T16" fmla="*/ 3120 w 3120"/>
                  <a:gd name="T17" fmla="*/ 188 h 375"/>
                  <a:gd name="T18" fmla="*/ 3114 w 3120"/>
                  <a:gd name="T19" fmla="*/ 229 h 375"/>
                  <a:gd name="T20" fmla="*/ 3100 w 3120"/>
                  <a:gd name="T21" fmla="*/ 269 h 375"/>
                  <a:gd name="T22" fmla="*/ 3078 w 3120"/>
                  <a:gd name="T23" fmla="*/ 305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5 h 375"/>
                  <a:gd name="T42" fmla="*/ 20 w 3120"/>
                  <a:gd name="T43" fmla="*/ 269 h 375"/>
                  <a:gd name="T44" fmla="*/ 6 w 3120"/>
                  <a:gd name="T45" fmla="*/ 229 h 375"/>
                  <a:gd name="T46" fmla="*/ 0 w 3120"/>
                  <a:gd name="T47" fmla="*/ 188 h 375"/>
                  <a:gd name="T48" fmla="*/ 6 w 3120"/>
                  <a:gd name="T49" fmla="*/ 144 h 375"/>
                  <a:gd name="T50" fmla="*/ 20 w 3120"/>
                  <a:gd name="T51" fmla="*/ 106 h 375"/>
                  <a:gd name="T52" fmla="*/ 42 w 3120"/>
                  <a:gd name="T53" fmla="*/ 70 h 375"/>
                  <a:gd name="T54" fmla="*/ 70 w 3120"/>
                  <a:gd name="T55" fmla="*/ 42 h 375"/>
                  <a:gd name="T56" fmla="*/ 106 w 3120"/>
                  <a:gd name="T57" fmla="*/ 20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20"/>
                    </a:lnTo>
                    <a:lnTo>
                      <a:pt x="3050" y="42"/>
                    </a:lnTo>
                    <a:lnTo>
                      <a:pt x="3078" y="70"/>
                    </a:lnTo>
                    <a:lnTo>
                      <a:pt x="3100" y="106"/>
                    </a:lnTo>
                    <a:lnTo>
                      <a:pt x="3114" y="144"/>
                    </a:lnTo>
                    <a:lnTo>
                      <a:pt x="3120" y="188"/>
                    </a:lnTo>
                    <a:lnTo>
                      <a:pt x="3114" y="229"/>
                    </a:lnTo>
                    <a:lnTo>
                      <a:pt x="3100" y="269"/>
                    </a:lnTo>
                    <a:lnTo>
                      <a:pt x="3078" y="305"/>
                    </a:lnTo>
                    <a:lnTo>
                      <a:pt x="3050" y="333"/>
                    </a:lnTo>
                    <a:lnTo>
                      <a:pt x="3014" y="355"/>
                    </a:lnTo>
                    <a:lnTo>
                      <a:pt x="2974" y="369"/>
                    </a:lnTo>
                    <a:lnTo>
                      <a:pt x="2932" y="375"/>
                    </a:lnTo>
                    <a:lnTo>
                      <a:pt x="187" y="375"/>
                    </a:lnTo>
                    <a:lnTo>
                      <a:pt x="143" y="369"/>
                    </a:lnTo>
                    <a:lnTo>
                      <a:pt x="106" y="355"/>
                    </a:lnTo>
                    <a:lnTo>
                      <a:pt x="70" y="333"/>
                    </a:lnTo>
                    <a:lnTo>
                      <a:pt x="42" y="305"/>
                    </a:lnTo>
                    <a:lnTo>
                      <a:pt x="20" y="269"/>
                    </a:lnTo>
                    <a:lnTo>
                      <a:pt x="6" y="229"/>
                    </a:lnTo>
                    <a:lnTo>
                      <a:pt x="0" y="188"/>
                    </a:lnTo>
                    <a:lnTo>
                      <a:pt x="6" y="144"/>
                    </a:lnTo>
                    <a:lnTo>
                      <a:pt x="20" y="106"/>
                    </a:lnTo>
                    <a:lnTo>
                      <a:pt x="42" y="70"/>
                    </a:lnTo>
                    <a:lnTo>
                      <a:pt x="70" y="42"/>
                    </a:lnTo>
                    <a:lnTo>
                      <a:pt x="106" y="20"/>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48" name="Freeform 59">
                <a:extLst>
                  <a:ext uri="{FF2B5EF4-FFF2-40B4-BE49-F238E27FC236}">
                    <a16:creationId xmlns="" xmlns:a16="http://schemas.microsoft.com/office/drawing/2014/main" id="{6B5BBFC3-043D-4CFC-B0E5-1244A074FDA2}"/>
                  </a:ext>
                </a:extLst>
              </p:cNvPr>
              <p:cNvSpPr>
                <a:spLocks/>
              </p:cNvSpPr>
              <p:nvPr/>
            </p:nvSpPr>
            <p:spPr bwMode="auto">
              <a:xfrm>
                <a:off x="4305302" y="5227629"/>
                <a:ext cx="2476503" cy="295285"/>
              </a:xfrm>
              <a:custGeom>
                <a:avLst/>
                <a:gdLst>
                  <a:gd name="T0" fmla="*/ 187 w 3120"/>
                  <a:gd name="T1" fmla="*/ 0 h 373"/>
                  <a:gd name="T2" fmla="*/ 2932 w 3120"/>
                  <a:gd name="T3" fmla="*/ 0 h 373"/>
                  <a:gd name="T4" fmla="*/ 2974 w 3120"/>
                  <a:gd name="T5" fmla="*/ 4 h 373"/>
                  <a:gd name="T6" fmla="*/ 3014 w 3120"/>
                  <a:gd name="T7" fmla="*/ 18 h 373"/>
                  <a:gd name="T8" fmla="*/ 3050 w 3120"/>
                  <a:gd name="T9" fmla="*/ 40 h 373"/>
                  <a:gd name="T10" fmla="*/ 3078 w 3120"/>
                  <a:gd name="T11" fmla="*/ 70 h 373"/>
                  <a:gd name="T12" fmla="*/ 3100 w 3120"/>
                  <a:gd name="T13" fmla="*/ 104 h 373"/>
                  <a:gd name="T14" fmla="*/ 3114 w 3120"/>
                  <a:gd name="T15" fmla="*/ 144 h 373"/>
                  <a:gd name="T16" fmla="*/ 3120 w 3120"/>
                  <a:gd name="T17" fmla="*/ 186 h 373"/>
                  <a:gd name="T18" fmla="*/ 3114 w 3120"/>
                  <a:gd name="T19" fmla="*/ 229 h 373"/>
                  <a:gd name="T20" fmla="*/ 3100 w 3120"/>
                  <a:gd name="T21" fmla="*/ 269 h 373"/>
                  <a:gd name="T22" fmla="*/ 3078 w 3120"/>
                  <a:gd name="T23" fmla="*/ 303 h 373"/>
                  <a:gd name="T24" fmla="*/ 3050 w 3120"/>
                  <a:gd name="T25" fmla="*/ 333 h 373"/>
                  <a:gd name="T26" fmla="*/ 3014 w 3120"/>
                  <a:gd name="T27" fmla="*/ 355 h 373"/>
                  <a:gd name="T28" fmla="*/ 2974 w 3120"/>
                  <a:gd name="T29" fmla="*/ 369 h 373"/>
                  <a:gd name="T30" fmla="*/ 2932 w 3120"/>
                  <a:gd name="T31" fmla="*/ 373 h 373"/>
                  <a:gd name="T32" fmla="*/ 187 w 3120"/>
                  <a:gd name="T33" fmla="*/ 373 h 373"/>
                  <a:gd name="T34" fmla="*/ 143 w 3120"/>
                  <a:gd name="T35" fmla="*/ 369 h 373"/>
                  <a:gd name="T36" fmla="*/ 106 w 3120"/>
                  <a:gd name="T37" fmla="*/ 355 h 373"/>
                  <a:gd name="T38" fmla="*/ 70 w 3120"/>
                  <a:gd name="T39" fmla="*/ 333 h 373"/>
                  <a:gd name="T40" fmla="*/ 42 w 3120"/>
                  <a:gd name="T41" fmla="*/ 303 h 373"/>
                  <a:gd name="T42" fmla="*/ 20 w 3120"/>
                  <a:gd name="T43" fmla="*/ 269 h 373"/>
                  <a:gd name="T44" fmla="*/ 6 w 3120"/>
                  <a:gd name="T45" fmla="*/ 229 h 373"/>
                  <a:gd name="T46" fmla="*/ 0 w 3120"/>
                  <a:gd name="T47" fmla="*/ 186 h 373"/>
                  <a:gd name="T48" fmla="*/ 6 w 3120"/>
                  <a:gd name="T49" fmla="*/ 144 h 373"/>
                  <a:gd name="T50" fmla="*/ 20 w 3120"/>
                  <a:gd name="T51" fmla="*/ 104 h 373"/>
                  <a:gd name="T52" fmla="*/ 42 w 3120"/>
                  <a:gd name="T53" fmla="*/ 70 h 373"/>
                  <a:gd name="T54" fmla="*/ 70 w 3120"/>
                  <a:gd name="T55" fmla="*/ 40 h 373"/>
                  <a:gd name="T56" fmla="*/ 106 w 3120"/>
                  <a:gd name="T57" fmla="*/ 18 h 373"/>
                  <a:gd name="T58" fmla="*/ 143 w 3120"/>
                  <a:gd name="T59" fmla="*/ 4 h 373"/>
                  <a:gd name="T60" fmla="*/ 187 w 3120"/>
                  <a:gd name="T6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3">
                    <a:moveTo>
                      <a:pt x="187" y="0"/>
                    </a:moveTo>
                    <a:lnTo>
                      <a:pt x="2932" y="0"/>
                    </a:lnTo>
                    <a:lnTo>
                      <a:pt x="2974" y="4"/>
                    </a:lnTo>
                    <a:lnTo>
                      <a:pt x="3014" y="18"/>
                    </a:lnTo>
                    <a:lnTo>
                      <a:pt x="3050" y="40"/>
                    </a:lnTo>
                    <a:lnTo>
                      <a:pt x="3078" y="70"/>
                    </a:lnTo>
                    <a:lnTo>
                      <a:pt x="3100" y="104"/>
                    </a:lnTo>
                    <a:lnTo>
                      <a:pt x="3114" y="144"/>
                    </a:lnTo>
                    <a:lnTo>
                      <a:pt x="3120" y="186"/>
                    </a:lnTo>
                    <a:lnTo>
                      <a:pt x="3114" y="229"/>
                    </a:lnTo>
                    <a:lnTo>
                      <a:pt x="3100" y="269"/>
                    </a:lnTo>
                    <a:lnTo>
                      <a:pt x="3078" y="303"/>
                    </a:lnTo>
                    <a:lnTo>
                      <a:pt x="3050" y="333"/>
                    </a:lnTo>
                    <a:lnTo>
                      <a:pt x="3014" y="355"/>
                    </a:lnTo>
                    <a:lnTo>
                      <a:pt x="2974" y="369"/>
                    </a:lnTo>
                    <a:lnTo>
                      <a:pt x="2932" y="373"/>
                    </a:lnTo>
                    <a:lnTo>
                      <a:pt x="187" y="373"/>
                    </a:lnTo>
                    <a:lnTo>
                      <a:pt x="143" y="369"/>
                    </a:lnTo>
                    <a:lnTo>
                      <a:pt x="106" y="355"/>
                    </a:lnTo>
                    <a:lnTo>
                      <a:pt x="70" y="333"/>
                    </a:lnTo>
                    <a:lnTo>
                      <a:pt x="42" y="303"/>
                    </a:lnTo>
                    <a:lnTo>
                      <a:pt x="20" y="269"/>
                    </a:lnTo>
                    <a:lnTo>
                      <a:pt x="6" y="229"/>
                    </a:lnTo>
                    <a:lnTo>
                      <a:pt x="0" y="186"/>
                    </a:lnTo>
                    <a:lnTo>
                      <a:pt x="6" y="144"/>
                    </a:lnTo>
                    <a:lnTo>
                      <a:pt x="20" y="104"/>
                    </a:lnTo>
                    <a:lnTo>
                      <a:pt x="42" y="70"/>
                    </a:lnTo>
                    <a:lnTo>
                      <a:pt x="70" y="40"/>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grpSp>
        <p:sp>
          <p:nvSpPr>
            <p:cNvPr id="35" name="TextBox 289">
              <a:extLst>
                <a:ext uri="{FF2B5EF4-FFF2-40B4-BE49-F238E27FC236}">
                  <a16:creationId xmlns="" xmlns:a16="http://schemas.microsoft.com/office/drawing/2014/main" id="{A5B21903-AAD7-43A8-90BF-40FE5DF4CBE2}"/>
                </a:ext>
              </a:extLst>
            </p:cNvPr>
            <p:cNvSpPr txBox="1"/>
            <p:nvPr/>
          </p:nvSpPr>
          <p:spPr>
            <a:xfrm>
              <a:off x="9328857" y="1132193"/>
              <a:ext cx="2156344" cy="246219"/>
            </a:xfrm>
            <a:prstGeom prst="rect">
              <a:avLst/>
            </a:prstGeom>
            <a:noFill/>
          </p:spPr>
          <p:txBody>
            <a:bodyPr wrap="square" lIns="0" tIns="0" rIns="0" bIns="0" rtlCol="0">
              <a:spAutoFit/>
            </a:bodyPr>
            <a:lstStyle/>
            <a:p>
              <a:r>
                <a:rPr lang="es-GT" sz="16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Logros alcanzados</a:t>
              </a:r>
            </a:p>
          </p:txBody>
        </p:sp>
      </p:grpSp>
      <p:grpSp>
        <p:nvGrpSpPr>
          <p:cNvPr id="49" name="Agrupar 3"/>
          <p:cNvGrpSpPr/>
          <p:nvPr/>
        </p:nvGrpSpPr>
        <p:grpSpPr>
          <a:xfrm>
            <a:off x="2359852" y="4398191"/>
            <a:ext cx="3635538" cy="227177"/>
            <a:chOff x="3357737" y="5042142"/>
            <a:chExt cx="5472979" cy="299478"/>
          </a:xfrm>
        </p:grpSpPr>
        <p:cxnSp>
          <p:nvCxnSpPr>
            <p:cNvPr id="50" name="Conector recto 49"/>
            <p:cNvCxnSpPr/>
            <p:nvPr/>
          </p:nvCxnSpPr>
          <p:spPr>
            <a:xfrm>
              <a:off x="3357737" y="5078865"/>
              <a:ext cx="3744416"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2" name="CuadroTexto 51"/>
            <p:cNvSpPr txBox="1"/>
            <p:nvPr/>
          </p:nvSpPr>
          <p:spPr>
            <a:xfrm>
              <a:off x="3965692" y="5064622"/>
              <a:ext cx="2123594" cy="276998"/>
            </a:xfrm>
            <a:prstGeom prst="rect">
              <a:avLst/>
            </a:prstGeom>
            <a:noFill/>
          </p:spPr>
          <p:txBody>
            <a:bodyPr wrap="none" rtlCol="0">
              <a:spAutoFit/>
            </a:bodyPr>
            <a:lstStyle/>
            <a:p>
              <a:pPr algn="just"/>
              <a:r>
                <a:rPr lang="es-ES" sz="1200" dirty="0" smtClean="0"/>
                <a:t>Devengado (ejecutado)</a:t>
              </a:r>
              <a:endParaRPr lang="es-ES" sz="1200" dirty="0"/>
            </a:p>
          </p:txBody>
        </p:sp>
        <p:cxnSp>
          <p:nvCxnSpPr>
            <p:cNvPr id="53" name="Conector recto 52"/>
            <p:cNvCxnSpPr/>
            <p:nvPr/>
          </p:nvCxnSpPr>
          <p:spPr>
            <a:xfrm>
              <a:off x="7606580" y="5078865"/>
              <a:ext cx="1224136"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4" name="CuadroTexto 53"/>
            <p:cNvSpPr txBox="1"/>
            <p:nvPr/>
          </p:nvSpPr>
          <p:spPr>
            <a:xfrm>
              <a:off x="7714643" y="5042142"/>
              <a:ext cx="868938" cy="276999"/>
            </a:xfrm>
            <a:prstGeom prst="rect">
              <a:avLst/>
            </a:prstGeom>
            <a:noFill/>
          </p:spPr>
          <p:txBody>
            <a:bodyPr wrap="none" rtlCol="0">
              <a:spAutoFit/>
            </a:bodyPr>
            <a:lstStyle/>
            <a:p>
              <a:pPr algn="just"/>
              <a:r>
                <a:rPr lang="es-ES" sz="1200" dirty="0" smtClean="0"/>
                <a:t>Vigente</a:t>
              </a:r>
              <a:endParaRPr lang="es-ES" sz="1200" dirty="0"/>
            </a:p>
          </p:txBody>
        </p:sp>
      </p:grpSp>
      <p:graphicFrame>
        <p:nvGraphicFramePr>
          <p:cNvPr id="56" name="Gráfico 55"/>
          <p:cNvGraphicFramePr>
            <a:graphicFrameLocks/>
          </p:cNvGraphicFramePr>
          <p:nvPr>
            <p:extLst>
              <p:ext uri="{D42A27DB-BD31-4B8C-83A1-F6EECF244321}">
                <p14:modId xmlns:p14="http://schemas.microsoft.com/office/powerpoint/2010/main" val="162461106"/>
              </p:ext>
            </p:extLst>
          </p:nvPr>
        </p:nvGraphicFramePr>
        <p:xfrm>
          <a:off x="6238086" y="756215"/>
          <a:ext cx="5502456" cy="3839938"/>
        </p:xfrm>
        <a:graphic>
          <a:graphicData uri="http://schemas.openxmlformats.org/drawingml/2006/chart">
            <c:chart xmlns:c="http://schemas.openxmlformats.org/drawingml/2006/chart" xmlns:r="http://schemas.openxmlformats.org/officeDocument/2006/relationships" r:id="rId3"/>
          </a:graphicData>
        </a:graphic>
      </p:graphicFrame>
      <p:grpSp>
        <p:nvGrpSpPr>
          <p:cNvPr id="57" name="Agrupar 3"/>
          <p:cNvGrpSpPr/>
          <p:nvPr/>
        </p:nvGrpSpPr>
        <p:grpSpPr>
          <a:xfrm>
            <a:off x="8110636" y="4526548"/>
            <a:ext cx="3485889" cy="243116"/>
            <a:chOff x="3564224" y="5482565"/>
            <a:chExt cx="5247696" cy="320488"/>
          </a:xfrm>
        </p:grpSpPr>
        <p:cxnSp>
          <p:nvCxnSpPr>
            <p:cNvPr id="58" name="Conector recto 57"/>
            <p:cNvCxnSpPr/>
            <p:nvPr/>
          </p:nvCxnSpPr>
          <p:spPr>
            <a:xfrm>
              <a:off x="3564224" y="5482565"/>
              <a:ext cx="374441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9" name="CuadroTexto 58"/>
            <p:cNvSpPr txBox="1"/>
            <p:nvPr/>
          </p:nvSpPr>
          <p:spPr>
            <a:xfrm>
              <a:off x="4287242" y="5504310"/>
              <a:ext cx="2123595" cy="276999"/>
            </a:xfrm>
            <a:prstGeom prst="rect">
              <a:avLst/>
            </a:prstGeom>
            <a:noFill/>
          </p:spPr>
          <p:txBody>
            <a:bodyPr wrap="none" rtlCol="0">
              <a:spAutoFit/>
            </a:bodyPr>
            <a:lstStyle/>
            <a:p>
              <a:pPr algn="just"/>
              <a:r>
                <a:rPr lang="es-ES" sz="1200" dirty="0" smtClean="0"/>
                <a:t>Devengado (ejecutado)</a:t>
              </a:r>
              <a:endParaRPr lang="es-ES" sz="1200" dirty="0"/>
            </a:p>
          </p:txBody>
        </p:sp>
        <p:cxnSp>
          <p:nvCxnSpPr>
            <p:cNvPr id="60" name="Conector recto 59"/>
            <p:cNvCxnSpPr/>
            <p:nvPr/>
          </p:nvCxnSpPr>
          <p:spPr>
            <a:xfrm>
              <a:off x="7587785" y="5482565"/>
              <a:ext cx="122413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61" name="CuadroTexto 60"/>
            <p:cNvSpPr txBox="1"/>
            <p:nvPr/>
          </p:nvSpPr>
          <p:spPr>
            <a:xfrm>
              <a:off x="7671018" y="5526054"/>
              <a:ext cx="868938" cy="276999"/>
            </a:xfrm>
            <a:prstGeom prst="rect">
              <a:avLst/>
            </a:prstGeom>
            <a:noFill/>
          </p:spPr>
          <p:txBody>
            <a:bodyPr wrap="none" rtlCol="0">
              <a:spAutoFit/>
            </a:bodyPr>
            <a:lstStyle/>
            <a:p>
              <a:pPr algn="just"/>
              <a:r>
                <a:rPr lang="es-ES" sz="1200" dirty="0" smtClean="0"/>
                <a:t>Vigente</a:t>
              </a:r>
              <a:endParaRPr lang="es-ES" sz="1200" dirty="0"/>
            </a:p>
          </p:txBody>
        </p:sp>
      </p:grpSp>
      <p:graphicFrame>
        <p:nvGraphicFramePr>
          <p:cNvPr id="28" name="Gráfico 27"/>
          <p:cNvGraphicFramePr>
            <a:graphicFrameLocks noChangeAspect="1"/>
          </p:cNvGraphicFramePr>
          <p:nvPr>
            <p:extLst>
              <p:ext uri="{D42A27DB-BD31-4B8C-83A1-F6EECF244321}">
                <p14:modId xmlns:p14="http://schemas.microsoft.com/office/powerpoint/2010/main" val="3702388789"/>
              </p:ext>
            </p:extLst>
          </p:nvPr>
        </p:nvGraphicFramePr>
        <p:xfrm>
          <a:off x="85755" y="792216"/>
          <a:ext cx="6440705" cy="3603750"/>
        </p:xfrm>
        <a:graphic>
          <a:graphicData uri="http://schemas.openxmlformats.org/drawingml/2006/chart">
            <c:chart xmlns:c="http://schemas.openxmlformats.org/drawingml/2006/chart" xmlns:r="http://schemas.openxmlformats.org/officeDocument/2006/relationships" r:id="rId4"/>
          </a:graphicData>
        </a:graphic>
      </p:graphicFrame>
      <p:sp>
        <p:nvSpPr>
          <p:cNvPr id="26" name="2 Rectángulo redondeado"/>
          <p:cNvSpPr/>
          <p:nvPr/>
        </p:nvSpPr>
        <p:spPr>
          <a:xfrm>
            <a:off x="6386348" y="4830527"/>
            <a:ext cx="5756735" cy="191084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just">
              <a:lnSpc>
                <a:spcPct val="150000"/>
              </a:lnSpc>
            </a:pPr>
            <a:r>
              <a:rPr lang="es-MX" sz="1200" b="1" dirty="0" smtClean="0"/>
              <a:t>Las intervenciones realizadas en el  programa 11 corresponden a la prestación de  servicios de seguridad policial, formación y especialización del personal policial, investigación criminal, combate a la narcoactividad y seguridad preventiva y del delito. Lo que corresponde al programa 12 se  ha incrementado la cobertura de los programas de rehabilitación para los privados de libertad y la formación y especialización de los agentes penitenciarios. El programa 13 ha incrementado los controles migratorios y emisión de documentos migratorios</a:t>
            </a:r>
            <a:r>
              <a:rPr lang="es-MX" sz="1400" b="1" dirty="0" smtClean="0"/>
              <a:t>.   </a:t>
            </a:r>
            <a:endParaRPr lang="es-GT" sz="1400" b="1" dirty="0"/>
          </a:p>
        </p:txBody>
      </p:sp>
      <p:pic>
        <p:nvPicPr>
          <p:cNvPr id="27" name="Imagen 26"/>
          <p:cNvPicPr>
            <a:picLocks noChangeAspect="1"/>
          </p:cNvPicPr>
          <p:nvPr/>
        </p:nvPicPr>
        <p:blipFill>
          <a:blip r:embed="rId5"/>
          <a:stretch>
            <a:fillRect/>
          </a:stretch>
        </p:blipFill>
        <p:spPr>
          <a:xfrm>
            <a:off x="102061" y="43900"/>
            <a:ext cx="1596069" cy="1197052"/>
          </a:xfrm>
          <a:prstGeom prst="rect">
            <a:avLst/>
          </a:prstGeom>
        </p:spPr>
      </p:pic>
    </p:spTree>
    <p:extLst>
      <p:ext uri="{BB962C8B-B14F-4D97-AF65-F5344CB8AC3E}">
        <p14:creationId xmlns:p14="http://schemas.microsoft.com/office/powerpoint/2010/main" val="42307831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Resultado de imagen para construcciÃ³n de portal de datos abiertos"/>
          <p:cNvSpPr>
            <a:spLocks noChangeAspect="1" noChangeArrowheads="1"/>
          </p:cNvSpPr>
          <p:nvPr/>
        </p:nvSpPr>
        <p:spPr bwMode="auto">
          <a:xfrm>
            <a:off x="155575" y="-144463"/>
            <a:ext cx="304801"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GT" sz="2399"/>
          </a:p>
        </p:txBody>
      </p:sp>
      <p:sp>
        <p:nvSpPr>
          <p:cNvPr id="31" name="Title 1">
            <a:extLst>
              <a:ext uri="{FF2B5EF4-FFF2-40B4-BE49-F238E27FC236}">
                <a16:creationId xmlns="" xmlns:a16="http://schemas.microsoft.com/office/drawing/2014/main" id="{555DC0C3-BCDA-48C0-A49A-2FF6F4CBFF48}"/>
              </a:ext>
            </a:extLst>
          </p:cNvPr>
          <p:cNvSpPr>
            <a:spLocks noGrp="1"/>
          </p:cNvSpPr>
          <p:nvPr>
            <p:ph type="title"/>
          </p:nvPr>
        </p:nvSpPr>
        <p:spPr>
          <a:xfrm>
            <a:off x="3431846" y="134390"/>
            <a:ext cx="5181113" cy="522664"/>
          </a:xfrm>
        </p:spPr>
        <p:txBody>
          <a:bodyPr/>
          <a:lstStyle/>
          <a:p>
            <a:pPr algn="ctr"/>
            <a:r>
              <a:rPr lang="es-GT" sz="2000" dirty="0">
                <a:latin typeface="Ebrima" panose="02000000000000000000" pitchFamily="2" charset="0"/>
                <a:ea typeface="Ebrima" panose="02000000000000000000" pitchFamily="2" charset="0"/>
                <a:cs typeface="Ebrima" panose="02000000000000000000" pitchFamily="2" charset="0"/>
              </a:rPr>
              <a:t>I. Análisis</a:t>
            </a:r>
            <a:r>
              <a:rPr lang="en-US" sz="2000" dirty="0">
                <a:latin typeface="Ebrima" panose="02000000000000000000" pitchFamily="2" charset="0"/>
                <a:ea typeface="Ebrima" panose="02000000000000000000" pitchFamily="2" charset="0"/>
                <a:cs typeface="Ebrima" panose="02000000000000000000" pitchFamily="2" charset="0"/>
              </a:rPr>
              <a:t> del Presupuesto 2015-2018</a:t>
            </a:r>
            <a:endParaRPr lang="en-US" sz="2000" dirty="0"/>
          </a:p>
        </p:txBody>
      </p:sp>
      <p:sp>
        <p:nvSpPr>
          <p:cNvPr id="32" name="2 Rectángulo redondeado"/>
          <p:cNvSpPr/>
          <p:nvPr/>
        </p:nvSpPr>
        <p:spPr>
          <a:xfrm>
            <a:off x="155575" y="5480001"/>
            <a:ext cx="11843494" cy="118936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just">
              <a:lnSpc>
                <a:spcPct val="150000"/>
              </a:lnSpc>
            </a:pPr>
            <a:endParaRPr lang="es-MX" sz="1100" dirty="0" smtClean="0"/>
          </a:p>
          <a:p>
            <a:pPr algn="just">
              <a:lnSpc>
                <a:spcPct val="150000"/>
              </a:lnSpc>
            </a:pPr>
            <a:r>
              <a:rPr lang="es-MX" sz="1200" b="1" dirty="0" smtClean="0"/>
              <a:t>Para </a:t>
            </a:r>
            <a:r>
              <a:rPr lang="es-MX" sz="1200" b="1" dirty="0"/>
              <a:t>abordar la problemática de la violencia y el delito y sus principales relaciones causales se elaboró el Modelo Lógico para la Prevención de la Violencia y el Delito, con base en las evidencias consultadas de diversas fuentes de información y conocimiento especializados a nivel nacional e internacional</a:t>
            </a:r>
            <a:r>
              <a:rPr lang="es-MX" sz="1200" b="1" dirty="0" smtClean="0"/>
              <a:t>. La Reposición de las Comisarias policiales denominadas “Reconstrucción N7” cuentan con un avance físico promedio del 88% las cuales serán finalizas en el presente ejercicio fiscal.</a:t>
            </a:r>
            <a:endParaRPr lang="es-GT" sz="1200" b="1" dirty="0"/>
          </a:p>
        </p:txBody>
      </p:sp>
      <p:grpSp>
        <p:nvGrpSpPr>
          <p:cNvPr id="33" name="Group 298">
            <a:extLst>
              <a:ext uri="{FF2B5EF4-FFF2-40B4-BE49-F238E27FC236}">
                <a16:creationId xmlns="" xmlns:a16="http://schemas.microsoft.com/office/drawing/2014/main" id="{A5C91CD4-542D-49E6-A605-64D1D2B33A42}"/>
              </a:ext>
            </a:extLst>
          </p:cNvPr>
          <p:cNvGrpSpPr/>
          <p:nvPr/>
        </p:nvGrpSpPr>
        <p:grpSpPr>
          <a:xfrm>
            <a:off x="267253" y="5503121"/>
            <a:ext cx="2422682" cy="283553"/>
            <a:chOff x="9062519" y="1132195"/>
            <a:chExt cx="2422682" cy="330159"/>
          </a:xfrm>
        </p:grpSpPr>
        <p:grpSp>
          <p:nvGrpSpPr>
            <p:cNvPr id="34" name="Group 283">
              <a:extLst>
                <a:ext uri="{FF2B5EF4-FFF2-40B4-BE49-F238E27FC236}">
                  <a16:creationId xmlns="" xmlns:a16="http://schemas.microsoft.com/office/drawing/2014/main" id="{79D5D393-9AEC-467A-8182-6C37FFD147E4}"/>
                </a:ext>
              </a:extLst>
            </p:cNvPr>
            <p:cNvGrpSpPr/>
            <p:nvPr/>
          </p:nvGrpSpPr>
          <p:grpSpPr>
            <a:xfrm>
              <a:off x="9062519" y="1142200"/>
              <a:ext cx="266339" cy="320154"/>
              <a:chOff x="3024188" y="2184403"/>
              <a:chExt cx="4329112" cy="5203820"/>
            </a:xfrm>
            <a:solidFill>
              <a:schemeClr val="accent2"/>
            </a:solidFill>
          </p:grpSpPr>
          <p:sp>
            <p:nvSpPr>
              <p:cNvPr id="44" name="Freeform 55">
                <a:extLst>
                  <a:ext uri="{FF2B5EF4-FFF2-40B4-BE49-F238E27FC236}">
                    <a16:creationId xmlns="" xmlns:a16="http://schemas.microsoft.com/office/drawing/2014/main" id="{21C121FE-7A5B-4EA1-AF77-585C83B1B6DC}"/>
                  </a:ext>
                </a:extLst>
              </p:cNvPr>
              <p:cNvSpPr>
                <a:spLocks noEditPoints="1"/>
              </p:cNvSpPr>
              <p:nvPr/>
            </p:nvSpPr>
            <p:spPr bwMode="auto">
              <a:xfrm>
                <a:off x="3024188" y="2184403"/>
                <a:ext cx="4329112" cy="5203820"/>
              </a:xfrm>
              <a:custGeom>
                <a:avLst/>
                <a:gdLst>
                  <a:gd name="T0" fmla="*/ 439 w 5454"/>
                  <a:gd name="T1" fmla="*/ 1146 h 6556"/>
                  <a:gd name="T2" fmla="*/ 393 w 5454"/>
                  <a:gd name="T3" fmla="*/ 1178 h 6556"/>
                  <a:gd name="T4" fmla="*/ 375 w 5454"/>
                  <a:gd name="T5" fmla="*/ 1234 h 6556"/>
                  <a:gd name="T6" fmla="*/ 379 w 5454"/>
                  <a:gd name="T7" fmla="*/ 6118 h 6556"/>
                  <a:gd name="T8" fmla="*/ 413 w 5454"/>
                  <a:gd name="T9" fmla="*/ 6163 h 6556"/>
                  <a:gd name="T10" fmla="*/ 469 w 5454"/>
                  <a:gd name="T11" fmla="*/ 6181 h 6556"/>
                  <a:gd name="T12" fmla="*/ 4121 w 5454"/>
                  <a:gd name="T13" fmla="*/ 6177 h 6556"/>
                  <a:gd name="T14" fmla="*/ 4167 w 5454"/>
                  <a:gd name="T15" fmla="*/ 6143 h 6556"/>
                  <a:gd name="T16" fmla="*/ 4185 w 5454"/>
                  <a:gd name="T17" fmla="*/ 6088 h 6556"/>
                  <a:gd name="T18" fmla="*/ 1363 w 5454"/>
                  <a:gd name="T19" fmla="*/ 5791 h 6556"/>
                  <a:gd name="T20" fmla="*/ 1215 w 5454"/>
                  <a:gd name="T21" fmla="*/ 5767 h 6556"/>
                  <a:gd name="T22" fmla="*/ 1085 w 5454"/>
                  <a:gd name="T23" fmla="*/ 5699 h 6556"/>
                  <a:gd name="T24" fmla="*/ 983 w 5454"/>
                  <a:gd name="T25" fmla="*/ 5597 h 6556"/>
                  <a:gd name="T26" fmla="*/ 918 w 5454"/>
                  <a:gd name="T27" fmla="*/ 5470 h 6556"/>
                  <a:gd name="T28" fmla="*/ 894 w 5454"/>
                  <a:gd name="T29" fmla="*/ 5322 h 6556"/>
                  <a:gd name="T30" fmla="*/ 469 w 5454"/>
                  <a:gd name="T31" fmla="*/ 1140 h 6556"/>
                  <a:gd name="T32" fmla="*/ 1333 w 5454"/>
                  <a:gd name="T33" fmla="*/ 379 h 6556"/>
                  <a:gd name="T34" fmla="*/ 1287 w 5454"/>
                  <a:gd name="T35" fmla="*/ 413 h 6556"/>
                  <a:gd name="T36" fmla="*/ 1269 w 5454"/>
                  <a:gd name="T37" fmla="*/ 468 h 6556"/>
                  <a:gd name="T38" fmla="*/ 1273 w 5454"/>
                  <a:gd name="T39" fmla="*/ 5352 h 6556"/>
                  <a:gd name="T40" fmla="*/ 1307 w 5454"/>
                  <a:gd name="T41" fmla="*/ 5398 h 6556"/>
                  <a:gd name="T42" fmla="*/ 1363 w 5454"/>
                  <a:gd name="T43" fmla="*/ 5416 h 6556"/>
                  <a:gd name="T44" fmla="*/ 5015 w 5454"/>
                  <a:gd name="T45" fmla="*/ 5412 h 6556"/>
                  <a:gd name="T46" fmla="*/ 5061 w 5454"/>
                  <a:gd name="T47" fmla="*/ 5378 h 6556"/>
                  <a:gd name="T48" fmla="*/ 5079 w 5454"/>
                  <a:gd name="T49" fmla="*/ 5322 h 6556"/>
                  <a:gd name="T50" fmla="*/ 5075 w 5454"/>
                  <a:gd name="T51" fmla="*/ 439 h 6556"/>
                  <a:gd name="T52" fmla="*/ 5041 w 5454"/>
                  <a:gd name="T53" fmla="*/ 393 h 6556"/>
                  <a:gd name="T54" fmla="*/ 4985 w 5454"/>
                  <a:gd name="T55" fmla="*/ 375 h 6556"/>
                  <a:gd name="T56" fmla="*/ 1363 w 5454"/>
                  <a:gd name="T57" fmla="*/ 0 h 6556"/>
                  <a:gd name="T58" fmla="*/ 5061 w 5454"/>
                  <a:gd name="T59" fmla="*/ 6 h 6556"/>
                  <a:gd name="T60" fmla="*/ 5201 w 5454"/>
                  <a:gd name="T61" fmla="*/ 52 h 6556"/>
                  <a:gd name="T62" fmla="*/ 5316 w 5454"/>
                  <a:gd name="T63" fmla="*/ 138 h 6556"/>
                  <a:gd name="T64" fmla="*/ 5402 w 5454"/>
                  <a:gd name="T65" fmla="*/ 253 h 6556"/>
                  <a:gd name="T66" fmla="*/ 5448 w 5454"/>
                  <a:gd name="T67" fmla="*/ 393 h 6556"/>
                  <a:gd name="T68" fmla="*/ 5454 w 5454"/>
                  <a:gd name="T69" fmla="*/ 5322 h 6556"/>
                  <a:gd name="T70" fmla="*/ 5430 w 5454"/>
                  <a:gd name="T71" fmla="*/ 5470 h 6556"/>
                  <a:gd name="T72" fmla="*/ 5362 w 5454"/>
                  <a:gd name="T73" fmla="*/ 5597 h 6556"/>
                  <a:gd name="T74" fmla="*/ 5263 w 5454"/>
                  <a:gd name="T75" fmla="*/ 5699 h 6556"/>
                  <a:gd name="T76" fmla="*/ 5133 w 5454"/>
                  <a:gd name="T77" fmla="*/ 5767 h 6556"/>
                  <a:gd name="T78" fmla="*/ 4985 w 5454"/>
                  <a:gd name="T79" fmla="*/ 5791 h 6556"/>
                  <a:gd name="T80" fmla="*/ 4560 w 5454"/>
                  <a:gd name="T81" fmla="*/ 6088 h 6556"/>
                  <a:gd name="T82" fmla="*/ 4536 w 5454"/>
                  <a:gd name="T83" fmla="*/ 6235 h 6556"/>
                  <a:gd name="T84" fmla="*/ 4469 w 5454"/>
                  <a:gd name="T85" fmla="*/ 6365 h 6556"/>
                  <a:gd name="T86" fmla="*/ 4369 w 5454"/>
                  <a:gd name="T87" fmla="*/ 6466 h 6556"/>
                  <a:gd name="T88" fmla="*/ 4239 w 5454"/>
                  <a:gd name="T89" fmla="*/ 6532 h 6556"/>
                  <a:gd name="T90" fmla="*/ 4092 w 5454"/>
                  <a:gd name="T91" fmla="*/ 6556 h 6556"/>
                  <a:gd name="T92" fmla="*/ 393 w 5454"/>
                  <a:gd name="T93" fmla="*/ 6550 h 6556"/>
                  <a:gd name="T94" fmla="*/ 253 w 5454"/>
                  <a:gd name="T95" fmla="*/ 6504 h 6556"/>
                  <a:gd name="T96" fmla="*/ 138 w 5454"/>
                  <a:gd name="T97" fmla="*/ 6419 h 6556"/>
                  <a:gd name="T98" fmla="*/ 52 w 5454"/>
                  <a:gd name="T99" fmla="*/ 6303 h 6556"/>
                  <a:gd name="T100" fmla="*/ 6 w 5454"/>
                  <a:gd name="T101" fmla="*/ 6163 h 6556"/>
                  <a:gd name="T102" fmla="*/ 0 w 5454"/>
                  <a:gd name="T103" fmla="*/ 1234 h 6556"/>
                  <a:gd name="T104" fmla="*/ 24 w 5454"/>
                  <a:gd name="T105" fmla="*/ 1086 h 6556"/>
                  <a:gd name="T106" fmla="*/ 90 w 5454"/>
                  <a:gd name="T107" fmla="*/ 959 h 6556"/>
                  <a:gd name="T108" fmla="*/ 192 w 5454"/>
                  <a:gd name="T109" fmla="*/ 857 h 6556"/>
                  <a:gd name="T110" fmla="*/ 321 w 5454"/>
                  <a:gd name="T111" fmla="*/ 791 h 6556"/>
                  <a:gd name="T112" fmla="*/ 469 w 5454"/>
                  <a:gd name="T113" fmla="*/ 767 h 6556"/>
                  <a:gd name="T114" fmla="*/ 894 w 5454"/>
                  <a:gd name="T115" fmla="*/ 468 h 6556"/>
                  <a:gd name="T116" fmla="*/ 918 w 5454"/>
                  <a:gd name="T117" fmla="*/ 321 h 6556"/>
                  <a:gd name="T118" fmla="*/ 983 w 5454"/>
                  <a:gd name="T119" fmla="*/ 191 h 6556"/>
                  <a:gd name="T120" fmla="*/ 1085 w 5454"/>
                  <a:gd name="T121" fmla="*/ 92 h 6556"/>
                  <a:gd name="T122" fmla="*/ 1215 w 5454"/>
                  <a:gd name="T123" fmla="*/ 24 h 6556"/>
                  <a:gd name="T124" fmla="*/ 1363 w 5454"/>
                  <a:gd name="T125"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54" h="6556">
                    <a:moveTo>
                      <a:pt x="469" y="1140"/>
                    </a:moveTo>
                    <a:lnTo>
                      <a:pt x="439" y="1146"/>
                    </a:lnTo>
                    <a:lnTo>
                      <a:pt x="413" y="1158"/>
                    </a:lnTo>
                    <a:lnTo>
                      <a:pt x="393" y="1178"/>
                    </a:lnTo>
                    <a:lnTo>
                      <a:pt x="379" y="1204"/>
                    </a:lnTo>
                    <a:lnTo>
                      <a:pt x="375" y="1234"/>
                    </a:lnTo>
                    <a:lnTo>
                      <a:pt x="375" y="6088"/>
                    </a:lnTo>
                    <a:lnTo>
                      <a:pt x="379" y="6118"/>
                    </a:lnTo>
                    <a:lnTo>
                      <a:pt x="393" y="6143"/>
                    </a:lnTo>
                    <a:lnTo>
                      <a:pt x="413" y="6163"/>
                    </a:lnTo>
                    <a:lnTo>
                      <a:pt x="439" y="6177"/>
                    </a:lnTo>
                    <a:lnTo>
                      <a:pt x="469" y="6181"/>
                    </a:lnTo>
                    <a:lnTo>
                      <a:pt x="4092" y="6181"/>
                    </a:lnTo>
                    <a:lnTo>
                      <a:pt x="4121" y="6177"/>
                    </a:lnTo>
                    <a:lnTo>
                      <a:pt x="4147" y="6163"/>
                    </a:lnTo>
                    <a:lnTo>
                      <a:pt x="4167" y="6143"/>
                    </a:lnTo>
                    <a:lnTo>
                      <a:pt x="4181" y="6118"/>
                    </a:lnTo>
                    <a:lnTo>
                      <a:pt x="4185" y="6088"/>
                    </a:lnTo>
                    <a:lnTo>
                      <a:pt x="4185" y="5791"/>
                    </a:lnTo>
                    <a:lnTo>
                      <a:pt x="1363" y="5791"/>
                    </a:lnTo>
                    <a:lnTo>
                      <a:pt x="1287" y="5785"/>
                    </a:lnTo>
                    <a:lnTo>
                      <a:pt x="1215" y="5767"/>
                    </a:lnTo>
                    <a:lnTo>
                      <a:pt x="1147" y="5737"/>
                    </a:lnTo>
                    <a:lnTo>
                      <a:pt x="1085" y="5699"/>
                    </a:lnTo>
                    <a:lnTo>
                      <a:pt x="1031" y="5653"/>
                    </a:lnTo>
                    <a:lnTo>
                      <a:pt x="983" y="5597"/>
                    </a:lnTo>
                    <a:lnTo>
                      <a:pt x="946" y="5537"/>
                    </a:lnTo>
                    <a:lnTo>
                      <a:pt x="918" y="5470"/>
                    </a:lnTo>
                    <a:lnTo>
                      <a:pt x="900" y="5398"/>
                    </a:lnTo>
                    <a:lnTo>
                      <a:pt x="894" y="5322"/>
                    </a:lnTo>
                    <a:lnTo>
                      <a:pt x="894" y="1140"/>
                    </a:lnTo>
                    <a:lnTo>
                      <a:pt x="469" y="1140"/>
                    </a:lnTo>
                    <a:close/>
                    <a:moveTo>
                      <a:pt x="1363" y="375"/>
                    </a:moveTo>
                    <a:lnTo>
                      <a:pt x="1333" y="379"/>
                    </a:lnTo>
                    <a:lnTo>
                      <a:pt x="1307" y="393"/>
                    </a:lnTo>
                    <a:lnTo>
                      <a:pt x="1287" y="413"/>
                    </a:lnTo>
                    <a:lnTo>
                      <a:pt x="1273" y="439"/>
                    </a:lnTo>
                    <a:lnTo>
                      <a:pt x="1269" y="468"/>
                    </a:lnTo>
                    <a:lnTo>
                      <a:pt x="1269" y="5322"/>
                    </a:lnTo>
                    <a:lnTo>
                      <a:pt x="1273" y="5352"/>
                    </a:lnTo>
                    <a:lnTo>
                      <a:pt x="1287" y="5378"/>
                    </a:lnTo>
                    <a:lnTo>
                      <a:pt x="1307" y="5398"/>
                    </a:lnTo>
                    <a:lnTo>
                      <a:pt x="1333" y="5412"/>
                    </a:lnTo>
                    <a:lnTo>
                      <a:pt x="1363" y="5416"/>
                    </a:lnTo>
                    <a:lnTo>
                      <a:pt x="4985" y="5416"/>
                    </a:lnTo>
                    <a:lnTo>
                      <a:pt x="5015" y="5412"/>
                    </a:lnTo>
                    <a:lnTo>
                      <a:pt x="5041" y="5398"/>
                    </a:lnTo>
                    <a:lnTo>
                      <a:pt x="5061" y="5378"/>
                    </a:lnTo>
                    <a:lnTo>
                      <a:pt x="5075" y="5352"/>
                    </a:lnTo>
                    <a:lnTo>
                      <a:pt x="5079" y="5322"/>
                    </a:lnTo>
                    <a:lnTo>
                      <a:pt x="5079" y="468"/>
                    </a:lnTo>
                    <a:lnTo>
                      <a:pt x="5075" y="439"/>
                    </a:lnTo>
                    <a:lnTo>
                      <a:pt x="5061" y="413"/>
                    </a:lnTo>
                    <a:lnTo>
                      <a:pt x="5041" y="393"/>
                    </a:lnTo>
                    <a:lnTo>
                      <a:pt x="5015" y="379"/>
                    </a:lnTo>
                    <a:lnTo>
                      <a:pt x="4985" y="375"/>
                    </a:lnTo>
                    <a:lnTo>
                      <a:pt x="1363" y="375"/>
                    </a:lnTo>
                    <a:close/>
                    <a:moveTo>
                      <a:pt x="1363" y="0"/>
                    </a:moveTo>
                    <a:lnTo>
                      <a:pt x="4985" y="0"/>
                    </a:lnTo>
                    <a:lnTo>
                      <a:pt x="5061" y="6"/>
                    </a:lnTo>
                    <a:lnTo>
                      <a:pt x="5133" y="24"/>
                    </a:lnTo>
                    <a:lnTo>
                      <a:pt x="5201" y="52"/>
                    </a:lnTo>
                    <a:lnTo>
                      <a:pt x="5263" y="92"/>
                    </a:lnTo>
                    <a:lnTo>
                      <a:pt x="5316" y="138"/>
                    </a:lnTo>
                    <a:lnTo>
                      <a:pt x="5362" y="191"/>
                    </a:lnTo>
                    <a:lnTo>
                      <a:pt x="5402" y="253"/>
                    </a:lnTo>
                    <a:lnTo>
                      <a:pt x="5430" y="321"/>
                    </a:lnTo>
                    <a:lnTo>
                      <a:pt x="5448" y="393"/>
                    </a:lnTo>
                    <a:lnTo>
                      <a:pt x="5454" y="468"/>
                    </a:lnTo>
                    <a:lnTo>
                      <a:pt x="5454" y="5322"/>
                    </a:lnTo>
                    <a:lnTo>
                      <a:pt x="5448" y="5398"/>
                    </a:lnTo>
                    <a:lnTo>
                      <a:pt x="5430" y="5470"/>
                    </a:lnTo>
                    <a:lnTo>
                      <a:pt x="5402" y="5537"/>
                    </a:lnTo>
                    <a:lnTo>
                      <a:pt x="5362" y="5597"/>
                    </a:lnTo>
                    <a:lnTo>
                      <a:pt x="5316" y="5653"/>
                    </a:lnTo>
                    <a:lnTo>
                      <a:pt x="5263" y="5699"/>
                    </a:lnTo>
                    <a:lnTo>
                      <a:pt x="5201" y="5737"/>
                    </a:lnTo>
                    <a:lnTo>
                      <a:pt x="5133" y="5767"/>
                    </a:lnTo>
                    <a:lnTo>
                      <a:pt x="5061" y="5785"/>
                    </a:lnTo>
                    <a:lnTo>
                      <a:pt x="4985" y="5791"/>
                    </a:lnTo>
                    <a:lnTo>
                      <a:pt x="4560" y="5791"/>
                    </a:lnTo>
                    <a:lnTo>
                      <a:pt x="4560" y="6088"/>
                    </a:lnTo>
                    <a:lnTo>
                      <a:pt x="4554" y="6163"/>
                    </a:lnTo>
                    <a:lnTo>
                      <a:pt x="4536" y="6235"/>
                    </a:lnTo>
                    <a:lnTo>
                      <a:pt x="4508" y="6303"/>
                    </a:lnTo>
                    <a:lnTo>
                      <a:pt x="4469" y="6365"/>
                    </a:lnTo>
                    <a:lnTo>
                      <a:pt x="4423" y="6419"/>
                    </a:lnTo>
                    <a:lnTo>
                      <a:pt x="4369" y="6466"/>
                    </a:lnTo>
                    <a:lnTo>
                      <a:pt x="4307" y="6504"/>
                    </a:lnTo>
                    <a:lnTo>
                      <a:pt x="4239" y="6532"/>
                    </a:lnTo>
                    <a:lnTo>
                      <a:pt x="4167" y="6550"/>
                    </a:lnTo>
                    <a:lnTo>
                      <a:pt x="4092" y="6556"/>
                    </a:lnTo>
                    <a:lnTo>
                      <a:pt x="469" y="6556"/>
                    </a:lnTo>
                    <a:lnTo>
                      <a:pt x="393" y="6550"/>
                    </a:lnTo>
                    <a:lnTo>
                      <a:pt x="321" y="6532"/>
                    </a:lnTo>
                    <a:lnTo>
                      <a:pt x="253" y="6504"/>
                    </a:lnTo>
                    <a:lnTo>
                      <a:pt x="192" y="6466"/>
                    </a:lnTo>
                    <a:lnTo>
                      <a:pt x="138" y="6419"/>
                    </a:lnTo>
                    <a:lnTo>
                      <a:pt x="90" y="6365"/>
                    </a:lnTo>
                    <a:lnTo>
                      <a:pt x="52" y="6303"/>
                    </a:lnTo>
                    <a:lnTo>
                      <a:pt x="24" y="6235"/>
                    </a:lnTo>
                    <a:lnTo>
                      <a:pt x="6" y="6163"/>
                    </a:lnTo>
                    <a:lnTo>
                      <a:pt x="0" y="6088"/>
                    </a:lnTo>
                    <a:lnTo>
                      <a:pt x="0" y="1234"/>
                    </a:lnTo>
                    <a:lnTo>
                      <a:pt x="6" y="1158"/>
                    </a:lnTo>
                    <a:lnTo>
                      <a:pt x="24" y="1086"/>
                    </a:lnTo>
                    <a:lnTo>
                      <a:pt x="52" y="1019"/>
                    </a:lnTo>
                    <a:lnTo>
                      <a:pt x="90" y="959"/>
                    </a:lnTo>
                    <a:lnTo>
                      <a:pt x="138" y="903"/>
                    </a:lnTo>
                    <a:lnTo>
                      <a:pt x="192" y="857"/>
                    </a:lnTo>
                    <a:lnTo>
                      <a:pt x="253" y="819"/>
                    </a:lnTo>
                    <a:lnTo>
                      <a:pt x="321" y="791"/>
                    </a:lnTo>
                    <a:lnTo>
                      <a:pt x="393" y="773"/>
                    </a:lnTo>
                    <a:lnTo>
                      <a:pt x="469" y="767"/>
                    </a:lnTo>
                    <a:lnTo>
                      <a:pt x="894" y="767"/>
                    </a:lnTo>
                    <a:lnTo>
                      <a:pt x="894" y="468"/>
                    </a:lnTo>
                    <a:lnTo>
                      <a:pt x="900" y="393"/>
                    </a:lnTo>
                    <a:lnTo>
                      <a:pt x="918" y="321"/>
                    </a:lnTo>
                    <a:lnTo>
                      <a:pt x="946" y="253"/>
                    </a:lnTo>
                    <a:lnTo>
                      <a:pt x="983" y="191"/>
                    </a:lnTo>
                    <a:lnTo>
                      <a:pt x="1031" y="138"/>
                    </a:lnTo>
                    <a:lnTo>
                      <a:pt x="1085" y="92"/>
                    </a:lnTo>
                    <a:lnTo>
                      <a:pt x="1147" y="52"/>
                    </a:lnTo>
                    <a:lnTo>
                      <a:pt x="1215" y="24"/>
                    </a:lnTo>
                    <a:lnTo>
                      <a:pt x="1287" y="6"/>
                    </a:lnTo>
                    <a:lnTo>
                      <a:pt x="1363"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45" name="Freeform 56">
                <a:extLst>
                  <a:ext uri="{FF2B5EF4-FFF2-40B4-BE49-F238E27FC236}">
                    <a16:creationId xmlns="" xmlns:a16="http://schemas.microsoft.com/office/drawing/2014/main" id="{01578422-F87F-406F-B6A9-25C85F90BD9C}"/>
                  </a:ext>
                </a:extLst>
              </p:cNvPr>
              <p:cNvSpPr>
                <a:spLocks/>
              </p:cNvSpPr>
              <p:nvPr/>
            </p:nvSpPr>
            <p:spPr bwMode="auto">
              <a:xfrm>
                <a:off x="4305302" y="3106741"/>
                <a:ext cx="2476503" cy="296846"/>
              </a:xfrm>
              <a:custGeom>
                <a:avLst/>
                <a:gdLst>
                  <a:gd name="T0" fmla="*/ 187 w 3120"/>
                  <a:gd name="T1" fmla="*/ 0 h 375"/>
                  <a:gd name="T2" fmla="*/ 2932 w 3120"/>
                  <a:gd name="T3" fmla="*/ 0 h 375"/>
                  <a:gd name="T4" fmla="*/ 2974 w 3120"/>
                  <a:gd name="T5" fmla="*/ 4 h 375"/>
                  <a:gd name="T6" fmla="*/ 3014 w 3120"/>
                  <a:gd name="T7" fmla="*/ 18 h 375"/>
                  <a:gd name="T8" fmla="*/ 3050 w 3120"/>
                  <a:gd name="T9" fmla="*/ 42 h 375"/>
                  <a:gd name="T10" fmla="*/ 3078 w 3120"/>
                  <a:gd name="T11" fmla="*/ 70 h 375"/>
                  <a:gd name="T12" fmla="*/ 3100 w 3120"/>
                  <a:gd name="T13" fmla="*/ 104 h 375"/>
                  <a:gd name="T14" fmla="*/ 3114 w 3120"/>
                  <a:gd name="T15" fmla="*/ 144 h 375"/>
                  <a:gd name="T16" fmla="*/ 3120 w 3120"/>
                  <a:gd name="T17" fmla="*/ 187 h 375"/>
                  <a:gd name="T18" fmla="*/ 3114 w 3120"/>
                  <a:gd name="T19" fmla="*/ 229 h 375"/>
                  <a:gd name="T20" fmla="*/ 3100 w 3120"/>
                  <a:gd name="T21" fmla="*/ 269 h 375"/>
                  <a:gd name="T22" fmla="*/ 3078 w 3120"/>
                  <a:gd name="T23" fmla="*/ 303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3 h 375"/>
                  <a:gd name="T42" fmla="*/ 20 w 3120"/>
                  <a:gd name="T43" fmla="*/ 269 h 375"/>
                  <a:gd name="T44" fmla="*/ 6 w 3120"/>
                  <a:gd name="T45" fmla="*/ 229 h 375"/>
                  <a:gd name="T46" fmla="*/ 0 w 3120"/>
                  <a:gd name="T47" fmla="*/ 187 h 375"/>
                  <a:gd name="T48" fmla="*/ 6 w 3120"/>
                  <a:gd name="T49" fmla="*/ 144 h 375"/>
                  <a:gd name="T50" fmla="*/ 20 w 3120"/>
                  <a:gd name="T51" fmla="*/ 104 h 375"/>
                  <a:gd name="T52" fmla="*/ 42 w 3120"/>
                  <a:gd name="T53" fmla="*/ 70 h 375"/>
                  <a:gd name="T54" fmla="*/ 70 w 3120"/>
                  <a:gd name="T55" fmla="*/ 42 h 375"/>
                  <a:gd name="T56" fmla="*/ 106 w 3120"/>
                  <a:gd name="T57" fmla="*/ 18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18"/>
                    </a:lnTo>
                    <a:lnTo>
                      <a:pt x="3050" y="42"/>
                    </a:lnTo>
                    <a:lnTo>
                      <a:pt x="3078" y="70"/>
                    </a:lnTo>
                    <a:lnTo>
                      <a:pt x="3100" y="104"/>
                    </a:lnTo>
                    <a:lnTo>
                      <a:pt x="3114" y="144"/>
                    </a:lnTo>
                    <a:lnTo>
                      <a:pt x="3120" y="187"/>
                    </a:lnTo>
                    <a:lnTo>
                      <a:pt x="3114" y="229"/>
                    </a:lnTo>
                    <a:lnTo>
                      <a:pt x="3100" y="269"/>
                    </a:lnTo>
                    <a:lnTo>
                      <a:pt x="3078" y="303"/>
                    </a:lnTo>
                    <a:lnTo>
                      <a:pt x="3050" y="333"/>
                    </a:lnTo>
                    <a:lnTo>
                      <a:pt x="3014" y="355"/>
                    </a:lnTo>
                    <a:lnTo>
                      <a:pt x="2974" y="369"/>
                    </a:lnTo>
                    <a:lnTo>
                      <a:pt x="2932" y="375"/>
                    </a:lnTo>
                    <a:lnTo>
                      <a:pt x="187" y="375"/>
                    </a:lnTo>
                    <a:lnTo>
                      <a:pt x="143" y="369"/>
                    </a:lnTo>
                    <a:lnTo>
                      <a:pt x="106" y="355"/>
                    </a:lnTo>
                    <a:lnTo>
                      <a:pt x="70" y="333"/>
                    </a:lnTo>
                    <a:lnTo>
                      <a:pt x="42" y="303"/>
                    </a:lnTo>
                    <a:lnTo>
                      <a:pt x="20" y="269"/>
                    </a:lnTo>
                    <a:lnTo>
                      <a:pt x="6" y="229"/>
                    </a:lnTo>
                    <a:lnTo>
                      <a:pt x="0" y="187"/>
                    </a:lnTo>
                    <a:lnTo>
                      <a:pt x="6" y="144"/>
                    </a:lnTo>
                    <a:lnTo>
                      <a:pt x="20" y="104"/>
                    </a:lnTo>
                    <a:lnTo>
                      <a:pt x="42" y="70"/>
                    </a:lnTo>
                    <a:lnTo>
                      <a:pt x="70" y="42"/>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46" name="Freeform 57">
                <a:extLst>
                  <a:ext uri="{FF2B5EF4-FFF2-40B4-BE49-F238E27FC236}">
                    <a16:creationId xmlns="" xmlns:a16="http://schemas.microsoft.com/office/drawing/2014/main" id="{0D2314F3-8016-4B68-BF40-DF10C8C0FCA5}"/>
                  </a:ext>
                </a:extLst>
              </p:cNvPr>
              <p:cNvSpPr>
                <a:spLocks/>
              </p:cNvSpPr>
              <p:nvPr/>
            </p:nvSpPr>
            <p:spPr bwMode="auto">
              <a:xfrm>
                <a:off x="4305302" y="3813172"/>
                <a:ext cx="2476503" cy="296846"/>
              </a:xfrm>
              <a:custGeom>
                <a:avLst/>
                <a:gdLst>
                  <a:gd name="T0" fmla="*/ 187 w 3120"/>
                  <a:gd name="T1" fmla="*/ 0 h 375"/>
                  <a:gd name="T2" fmla="*/ 2932 w 3120"/>
                  <a:gd name="T3" fmla="*/ 0 h 375"/>
                  <a:gd name="T4" fmla="*/ 2974 w 3120"/>
                  <a:gd name="T5" fmla="*/ 6 h 375"/>
                  <a:gd name="T6" fmla="*/ 3014 w 3120"/>
                  <a:gd name="T7" fmla="*/ 20 h 375"/>
                  <a:gd name="T8" fmla="*/ 3050 w 3120"/>
                  <a:gd name="T9" fmla="*/ 42 h 375"/>
                  <a:gd name="T10" fmla="*/ 3078 w 3120"/>
                  <a:gd name="T11" fmla="*/ 72 h 375"/>
                  <a:gd name="T12" fmla="*/ 3100 w 3120"/>
                  <a:gd name="T13" fmla="*/ 106 h 375"/>
                  <a:gd name="T14" fmla="*/ 3114 w 3120"/>
                  <a:gd name="T15" fmla="*/ 146 h 375"/>
                  <a:gd name="T16" fmla="*/ 3120 w 3120"/>
                  <a:gd name="T17" fmla="*/ 187 h 375"/>
                  <a:gd name="T18" fmla="*/ 3114 w 3120"/>
                  <a:gd name="T19" fmla="*/ 231 h 375"/>
                  <a:gd name="T20" fmla="*/ 3100 w 3120"/>
                  <a:gd name="T21" fmla="*/ 271 h 375"/>
                  <a:gd name="T22" fmla="*/ 3078 w 3120"/>
                  <a:gd name="T23" fmla="*/ 305 h 375"/>
                  <a:gd name="T24" fmla="*/ 3050 w 3120"/>
                  <a:gd name="T25" fmla="*/ 333 h 375"/>
                  <a:gd name="T26" fmla="*/ 3014 w 3120"/>
                  <a:gd name="T27" fmla="*/ 357 h 375"/>
                  <a:gd name="T28" fmla="*/ 2974 w 3120"/>
                  <a:gd name="T29" fmla="*/ 371 h 375"/>
                  <a:gd name="T30" fmla="*/ 2932 w 3120"/>
                  <a:gd name="T31" fmla="*/ 375 h 375"/>
                  <a:gd name="T32" fmla="*/ 187 w 3120"/>
                  <a:gd name="T33" fmla="*/ 375 h 375"/>
                  <a:gd name="T34" fmla="*/ 143 w 3120"/>
                  <a:gd name="T35" fmla="*/ 371 h 375"/>
                  <a:gd name="T36" fmla="*/ 106 w 3120"/>
                  <a:gd name="T37" fmla="*/ 357 h 375"/>
                  <a:gd name="T38" fmla="*/ 70 w 3120"/>
                  <a:gd name="T39" fmla="*/ 335 h 375"/>
                  <a:gd name="T40" fmla="*/ 42 w 3120"/>
                  <a:gd name="T41" fmla="*/ 305 h 375"/>
                  <a:gd name="T42" fmla="*/ 20 w 3120"/>
                  <a:gd name="T43" fmla="*/ 271 h 375"/>
                  <a:gd name="T44" fmla="*/ 6 w 3120"/>
                  <a:gd name="T45" fmla="*/ 231 h 375"/>
                  <a:gd name="T46" fmla="*/ 0 w 3120"/>
                  <a:gd name="T47" fmla="*/ 187 h 375"/>
                  <a:gd name="T48" fmla="*/ 6 w 3120"/>
                  <a:gd name="T49" fmla="*/ 146 h 375"/>
                  <a:gd name="T50" fmla="*/ 20 w 3120"/>
                  <a:gd name="T51" fmla="*/ 106 h 375"/>
                  <a:gd name="T52" fmla="*/ 42 w 3120"/>
                  <a:gd name="T53" fmla="*/ 72 h 375"/>
                  <a:gd name="T54" fmla="*/ 70 w 3120"/>
                  <a:gd name="T55" fmla="*/ 42 h 375"/>
                  <a:gd name="T56" fmla="*/ 106 w 3120"/>
                  <a:gd name="T57" fmla="*/ 20 h 375"/>
                  <a:gd name="T58" fmla="*/ 143 w 3120"/>
                  <a:gd name="T59" fmla="*/ 6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6"/>
                    </a:lnTo>
                    <a:lnTo>
                      <a:pt x="3014" y="20"/>
                    </a:lnTo>
                    <a:lnTo>
                      <a:pt x="3050" y="42"/>
                    </a:lnTo>
                    <a:lnTo>
                      <a:pt x="3078" y="72"/>
                    </a:lnTo>
                    <a:lnTo>
                      <a:pt x="3100" y="106"/>
                    </a:lnTo>
                    <a:lnTo>
                      <a:pt x="3114" y="146"/>
                    </a:lnTo>
                    <a:lnTo>
                      <a:pt x="3120" y="187"/>
                    </a:lnTo>
                    <a:lnTo>
                      <a:pt x="3114" y="231"/>
                    </a:lnTo>
                    <a:lnTo>
                      <a:pt x="3100" y="271"/>
                    </a:lnTo>
                    <a:lnTo>
                      <a:pt x="3078" y="305"/>
                    </a:lnTo>
                    <a:lnTo>
                      <a:pt x="3050" y="333"/>
                    </a:lnTo>
                    <a:lnTo>
                      <a:pt x="3014" y="357"/>
                    </a:lnTo>
                    <a:lnTo>
                      <a:pt x="2974" y="371"/>
                    </a:lnTo>
                    <a:lnTo>
                      <a:pt x="2932" y="375"/>
                    </a:lnTo>
                    <a:lnTo>
                      <a:pt x="187" y="375"/>
                    </a:lnTo>
                    <a:lnTo>
                      <a:pt x="143" y="371"/>
                    </a:lnTo>
                    <a:lnTo>
                      <a:pt x="106" y="357"/>
                    </a:lnTo>
                    <a:lnTo>
                      <a:pt x="70" y="335"/>
                    </a:lnTo>
                    <a:lnTo>
                      <a:pt x="42" y="305"/>
                    </a:lnTo>
                    <a:lnTo>
                      <a:pt x="20" y="271"/>
                    </a:lnTo>
                    <a:lnTo>
                      <a:pt x="6" y="231"/>
                    </a:lnTo>
                    <a:lnTo>
                      <a:pt x="0" y="187"/>
                    </a:lnTo>
                    <a:lnTo>
                      <a:pt x="6" y="146"/>
                    </a:lnTo>
                    <a:lnTo>
                      <a:pt x="20" y="106"/>
                    </a:lnTo>
                    <a:lnTo>
                      <a:pt x="42" y="72"/>
                    </a:lnTo>
                    <a:lnTo>
                      <a:pt x="70" y="42"/>
                    </a:lnTo>
                    <a:lnTo>
                      <a:pt x="106" y="20"/>
                    </a:lnTo>
                    <a:lnTo>
                      <a:pt x="143" y="6"/>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47" name="Freeform 58">
                <a:extLst>
                  <a:ext uri="{FF2B5EF4-FFF2-40B4-BE49-F238E27FC236}">
                    <a16:creationId xmlns="" xmlns:a16="http://schemas.microsoft.com/office/drawing/2014/main" id="{AD51CE9C-2A1E-4B54-814C-DC2E9F888C6D}"/>
                  </a:ext>
                </a:extLst>
              </p:cNvPr>
              <p:cNvSpPr>
                <a:spLocks/>
              </p:cNvSpPr>
              <p:nvPr/>
            </p:nvSpPr>
            <p:spPr bwMode="auto">
              <a:xfrm>
                <a:off x="4305302" y="4519603"/>
                <a:ext cx="2476503" cy="296846"/>
              </a:xfrm>
              <a:custGeom>
                <a:avLst/>
                <a:gdLst>
                  <a:gd name="T0" fmla="*/ 187 w 3120"/>
                  <a:gd name="T1" fmla="*/ 0 h 375"/>
                  <a:gd name="T2" fmla="*/ 2932 w 3120"/>
                  <a:gd name="T3" fmla="*/ 0 h 375"/>
                  <a:gd name="T4" fmla="*/ 2974 w 3120"/>
                  <a:gd name="T5" fmla="*/ 4 h 375"/>
                  <a:gd name="T6" fmla="*/ 3014 w 3120"/>
                  <a:gd name="T7" fmla="*/ 20 h 375"/>
                  <a:gd name="T8" fmla="*/ 3050 w 3120"/>
                  <a:gd name="T9" fmla="*/ 42 h 375"/>
                  <a:gd name="T10" fmla="*/ 3078 w 3120"/>
                  <a:gd name="T11" fmla="*/ 70 h 375"/>
                  <a:gd name="T12" fmla="*/ 3100 w 3120"/>
                  <a:gd name="T13" fmla="*/ 106 h 375"/>
                  <a:gd name="T14" fmla="*/ 3114 w 3120"/>
                  <a:gd name="T15" fmla="*/ 144 h 375"/>
                  <a:gd name="T16" fmla="*/ 3120 w 3120"/>
                  <a:gd name="T17" fmla="*/ 188 h 375"/>
                  <a:gd name="T18" fmla="*/ 3114 w 3120"/>
                  <a:gd name="T19" fmla="*/ 229 h 375"/>
                  <a:gd name="T20" fmla="*/ 3100 w 3120"/>
                  <a:gd name="T21" fmla="*/ 269 h 375"/>
                  <a:gd name="T22" fmla="*/ 3078 w 3120"/>
                  <a:gd name="T23" fmla="*/ 305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5 h 375"/>
                  <a:gd name="T42" fmla="*/ 20 w 3120"/>
                  <a:gd name="T43" fmla="*/ 269 h 375"/>
                  <a:gd name="T44" fmla="*/ 6 w 3120"/>
                  <a:gd name="T45" fmla="*/ 229 h 375"/>
                  <a:gd name="T46" fmla="*/ 0 w 3120"/>
                  <a:gd name="T47" fmla="*/ 188 h 375"/>
                  <a:gd name="T48" fmla="*/ 6 w 3120"/>
                  <a:gd name="T49" fmla="*/ 144 h 375"/>
                  <a:gd name="T50" fmla="*/ 20 w 3120"/>
                  <a:gd name="T51" fmla="*/ 106 h 375"/>
                  <a:gd name="T52" fmla="*/ 42 w 3120"/>
                  <a:gd name="T53" fmla="*/ 70 h 375"/>
                  <a:gd name="T54" fmla="*/ 70 w 3120"/>
                  <a:gd name="T55" fmla="*/ 42 h 375"/>
                  <a:gd name="T56" fmla="*/ 106 w 3120"/>
                  <a:gd name="T57" fmla="*/ 20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20"/>
                    </a:lnTo>
                    <a:lnTo>
                      <a:pt x="3050" y="42"/>
                    </a:lnTo>
                    <a:lnTo>
                      <a:pt x="3078" y="70"/>
                    </a:lnTo>
                    <a:lnTo>
                      <a:pt x="3100" y="106"/>
                    </a:lnTo>
                    <a:lnTo>
                      <a:pt x="3114" y="144"/>
                    </a:lnTo>
                    <a:lnTo>
                      <a:pt x="3120" y="188"/>
                    </a:lnTo>
                    <a:lnTo>
                      <a:pt x="3114" y="229"/>
                    </a:lnTo>
                    <a:lnTo>
                      <a:pt x="3100" y="269"/>
                    </a:lnTo>
                    <a:lnTo>
                      <a:pt x="3078" y="305"/>
                    </a:lnTo>
                    <a:lnTo>
                      <a:pt x="3050" y="333"/>
                    </a:lnTo>
                    <a:lnTo>
                      <a:pt x="3014" y="355"/>
                    </a:lnTo>
                    <a:lnTo>
                      <a:pt x="2974" y="369"/>
                    </a:lnTo>
                    <a:lnTo>
                      <a:pt x="2932" y="375"/>
                    </a:lnTo>
                    <a:lnTo>
                      <a:pt x="187" y="375"/>
                    </a:lnTo>
                    <a:lnTo>
                      <a:pt x="143" y="369"/>
                    </a:lnTo>
                    <a:lnTo>
                      <a:pt x="106" y="355"/>
                    </a:lnTo>
                    <a:lnTo>
                      <a:pt x="70" y="333"/>
                    </a:lnTo>
                    <a:lnTo>
                      <a:pt x="42" y="305"/>
                    </a:lnTo>
                    <a:lnTo>
                      <a:pt x="20" y="269"/>
                    </a:lnTo>
                    <a:lnTo>
                      <a:pt x="6" y="229"/>
                    </a:lnTo>
                    <a:lnTo>
                      <a:pt x="0" y="188"/>
                    </a:lnTo>
                    <a:lnTo>
                      <a:pt x="6" y="144"/>
                    </a:lnTo>
                    <a:lnTo>
                      <a:pt x="20" y="106"/>
                    </a:lnTo>
                    <a:lnTo>
                      <a:pt x="42" y="70"/>
                    </a:lnTo>
                    <a:lnTo>
                      <a:pt x="70" y="42"/>
                    </a:lnTo>
                    <a:lnTo>
                      <a:pt x="106" y="20"/>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48" name="Freeform 59">
                <a:extLst>
                  <a:ext uri="{FF2B5EF4-FFF2-40B4-BE49-F238E27FC236}">
                    <a16:creationId xmlns="" xmlns:a16="http://schemas.microsoft.com/office/drawing/2014/main" id="{6B5BBFC3-043D-4CFC-B0E5-1244A074FDA2}"/>
                  </a:ext>
                </a:extLst>
              </p:cNvPr>
              <p:cNvSpPr>
                <a:spLocks/>
              </p:cNvSpPr>
              <p:nvPr/>
            </p:nvSpPr>
            <p:spPr bwMode="auto">
              <a:xfrm>
                <a:off x="4305302" y="5227629"/>
                <a:ext cx="2476503" cy="295285"/>
              </a:xfrm>
              <a:custGeom>
                <a:avLst/>
                <a:gdLst>
                  <a:gd name="T0" fmla="*/ 187 w 3120"/>
                  <a:gd name="T1" fmla="*/ 0 h 373"/>
                  <a:gd name="T2" fmla="*/ 2932 w 3120"/>
                  <a:gd name="T3" fmla="*/ 0 h 373"/>
                  <a:gd name="T4" fmla="*/ 2974 w 3120"/>
                  <a:gd name="T5" fmla="*/ 4 h 373"/>
                  <a:gd name="T6" fmla="*/ 3014 w 3120"/>
                  <a:gd name="T7" fmla="*/ 18 h 373"/>
                  <a:gd name="T8" fmla="*/ 3050 w 3120"/>
                  <a:gd name="T9" fmla="*/ 40 h 373"/>
                  <a:gd name="T10" fmla="*/ 3078 w 3120"/>
                  <a:gd name="T11" fmla="*/ 70 h 373"/>
                  <a:gd name="T12" fmla="*/ 3100 w 3120"/>
                  <a:gd name="T13" fmla="*/ 104 h 373"/>
                  <a:gd name="T14" fmla="*/ 3114 w 3120"/>
                  <a:gd name="T15" fmla="*/ 144 h 373"/>
                  <a:gd name="T16" fmla="*/ 3120 w 3120"/>
                  <a:gd name="T17" fmla="*/ 186 h 373"/>
                  <a:gd name="T18" fmla="*/ 3114 w 3120"/>
                  <a:gd name="T19" fmla="*/ 229 h 373"/>
                  <a:gd name="T20" fmla="*/ 3100 w 3120"/>
                  <a:gd name="T21" fmla="*/ 269 h 373"/>
                  <a:gd name="T22" fmla="*/ 3078 w 3120"/>
                  <a:gd name="T23" fmla="*/ 303 h 373"/>
                  <a:gd name="T24" fmla="*/ 3050 w 3120"/>
                  <a:gd name="T25" fmla="*/ 333 h 373"/>
                  <a:gd name="T26" fmla="*/ 3014 w 3120"/>
                  <a:gd name="T27" fmla="*/ 355 h 373"/>
                  <a:gd name="T28" fmla="*/ 2974 w 3120"/>
                  <a:gd name="T29" fmla="*/ 369 h 373"/>
                  <a:gd name="T30" fmla="*/ 2932 w 3120"/>
                  <a:gd name="T31" fmla="*/ 373 h 373"/>
                  <a:gd name="T32" fmla="*/ 187 w 3120"/>
                  <a:gd name="T33" fmla="*/ 373 h 373"/>
                  <a:gd name="T34" fmla="*/ 143 w 3120"/>
                  <a:gd name="T35" fmla="*/ 369 h 373"/>
                  <a:gd name="T36" fmla="*/ 106 w 3120"/>
                  <a:gd name="T37" fmla="*/ 355 h 373"/>
                  <a:gd name="T38" fmla="*/ 70 w 3120"/>
                  <a:gd name="T39" fmla="*/ 333 h 373"/>
                  <a:gd name="T40" fmla="*/ 42 w 3120"/>
                  <a:gd name="T41" fmla="*/ 303 h 373"/>
                  <a:gd name="T42" fmla="*/ 20 w 3120"/>
                  <a:gd name="T43" fmla="*/ 269 h 373"/>
                  <a:gd name="T44" fmla="*/ 6 w 3120"/>
                  <a:gd name="T45" fmla="*/ 229 h 373"/>
                  <a:gd name="T46" fmla="*/ 0 w 3120"/>
                  <a:gd name="T47" fmla="*/ 186 h 373"/>
                  <a:gd name="T48" fmla="*/ 6 w 3120"/>
                  <a:gd name="T49" fmla="*/ 144 h 373"/>
                  <a:gd name="T50" fmla="*/ 20 w 3120"/>
                  <a:gd name="T51" fmla="*/ 104 h 373"/>
                  <a:gd name="T52" fmla="*/ 42 w 3120"/>
                  <a:gd name="T53" fmla="*/ 70 h 373"/>
                  <a:gd name="T54" fmla="*/ 70 w 3120"/>
                  <a:gd name="T55" fmla="*/ 40 h 373"/>
                  <a:gd name="T56" fmla="*/ 106 w 3120"/>
                  <a:gd name="T57" fmla="*/ 18 h 373"/>
                  <a:gd name="T58" fmla="*/ 143 w 3120"/>
                  <a:gd name="T59" fmla="*/ 4 h 373"/>
                  <a:gd name="T60" fmla="*/ 187 w 3120"/>
                  <a:gd name="T6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3">
                    <a:moveTo>
                      <a:pt x="187" y="0"/>
                    </a:moveTo>
                    <a:lnTo>
                      <a:pt x="2932" y="0"/>
                    </a:lnTo>
                    <a:lnTo>
                      <a:pt x="2974" y="4"/>
                    </a:lnTo>
                    <a:lnTo>
                      <a:pt x="3014" y="18"/>
                    </a:lnTo>
                    <a:lnTo>
                      <a:pt x="3050" y="40"/>
                    </a:lnTo>
                    <a:lnTo>
                      <a:pt x="3078" y="70"/>
                    </a:lnTo>
                    <a:lnTo>
                      <a:pt x="3100" y="104"/>
                    </a:lnTo>
                    <a:lnTo>
                      <a:pt x="3114" y="144"/>
                    </a:lnTo>
                    <a:lnTo>
                      <a:pt x="3120" y="186"/>
                    </a:lnTo>
                    <a:lnTo>
                      <a:pt x="3114" y="229"/>
                    </a:lnTo>
                    <a:lnTo>
                      <a:pt x="3100" y="269"/>
                    </a:lnTo>
                    <a:lnTo>
                      <a:pt x="3078" y="303"/>
                    </a:lnTo>
                    <a:lnTo>
                      <a:pt x="3050" y="333"/>
                    </a:lnTo>
                    <a:lnTo>
                      <a:pt x="3014" y="355"/>
                    </a:lnTo>
                    <a:lnTo>
                      <a:pt x="2974" y="369"/>
                    </a:lnTo>
                    <a:lnTo>
                      <a:pt x="2932" y="373"/>
                    </a:lnTo>
                    <a:lnTo>
                      <a:pt x="187" y="373"/>
                    </a:lnTo>
                    <a:lnTo>
                      <a:pt x="143" y="369"/>
                    </a:lnTo>
                    <a:lnTo>
                      <a:pt x="106" y="355"/>
                    </a:lnTo>
                    <a:lnTo>
                      <a:pt x="70" y="333"/>
                    </a:lnTo>
                    <a:lnTo>
                      <a:pt x="42" y="303"/>
                    </a:lnTo>
                    <a:lnTo>
                      <a:pt x="20" y="269"/>
                    </a:lnTo>
                    <a:lnTo>
                      <a:pt x="6" y="229"/>
                    </a:lnTo>
                    <a:lnTo>
                      <a:pt x="0" y="186"/>
                    </a:lnTo>
                    <a:lnTo>
                      <a:pt x="6" y="144"/>
                    </a:lnTo>
                    <a:lnTo>
                      <a:pt x="20" y="104"/>
                    </a:lnTo>
                    <a:lnTo>
                      <a:pt x="42" y="70"/>
                    </a:lnTo>
                    <a:lnTo>
                      <a:pt x="70" y="40"/>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grpSp>
        <p:sp>
          <p:nvSpPr>
            <p:cNvPr id="35" name="TextBox 289">
              <a:extLst>
                <a:ext uri="{FF2B5EF4-FFF2-40B4-BE49-F238E27FC236}">
                  <a16:creationId xmlns="" xmlns:a16="http://schemas.microsoft.com/office/drawing/2014/main" id="{A5B21903-AAD7-43A8-90BF-40FE5DF4CBE2}"/>
                </a:ext>
              </a:extLst>
            </p:cNvPr>
            <p:cNvSpPr txBox="1"/>
            <p:nvPr/>
          </p:nvSpPr>
          <p:spPr>
            <a:xfrm>
              <a:off x="9328858" y="1132195"/>
              <a:ext cx="2156343" cy="246220"/>
            </a:xfrm>
            <a:prstGeom prst="rect">
              <a:avLst/>
            </a:prstGeom>
            <a:noFill/>
          </p:spPr>
          <p:txBody>
            <a:bodyPr wrap="square" lIns="0" tIns="0" rIns="0" bIns="0" rtlCol="0">
              <a:spAutoFit/>
            </a:bodyPr>
            <a:lstStyle/>
            <a:p>
              <a:r>
                <a:rPr lang="es-GT" sz="16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Logros alcanzados</a:t>
              </a:r>
            </a:p>
          </p:txBody>
        </p:sp>
      </p:grpSp>
      <p:grpSp>
        <p:nvGrpSpPr>
          <p:cNvPr id="49" name="Agrupar 3"/>
          <p:cNvGrpSpPr/>
          <p:nvPr/>
        </p:nvGrpSpPr>
        <p:grpSpPr>
          <a:xfrm>
            <a:off x="2078561" y="5204702"/>
            <a:ext cx="4260765" cy="191239"/>
            <a:chOff x="3430116" y="5352500"/>
            <a:chExt cx="5400600" cy="277005"/>
          </a:xfrm>
        </p:grpSpPr>
        <p:cxnSp>
          <p:nvCxnSpPr>
            <p:cNvPr id="50" name="Conector recto 49"/>
            <p:cNvCxnSpPr/>
            <p:nvPr/>
          </p:nvCxnSpPr>
          <p:spPr>
            <a:xfrm>
              <a:off x="3430116" y="5447419"/>
              <a:ext cx="3744416"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2" name="CuadroTexto 51"/>
            <p:cNvSpPr txBox="1"/>
            <p:nvPr/>
          </p:nvSpPr>
          <p:spPr>
            <a:xfrm>
              <a:off x="3988800" y="5352507"/>
              <a:ext cx="2123594" cy="276998"/>
            </a:xfrm>
            <a:prstGeom prst="rect">
              <a:avLst/>
            </a:prstGeom>
            <a:noFill/>
          </p:spPr>
          <p:txBody>
            <a:bodyPr wrap="none" rtlCol="0">
              <a:spAutoFit/>
            </a:bodyPr>
            <a:lstStyle/>
            <a:p>
              <a:pPr algn="just"/>
              <a:r>
                <a:rPr lang="es-ES" sz="1200" dirty="0" smtClean="0"/>
                <a:t>Devengado (ejecutado)</a:t>
              </a:r>
              <a:endParaRPr lang="es-ES" sz="1200" dirty="0"/>
            </a:p>
          </p:txBody>
        </p:sp>
        <p:cxnSp>
          <p:nvCxnSpPr>
            <p:cNvPr id="53" name="Conector recto 52"/>
            <p:cNvCxnSpPr/>
            <p:nvPr/>
          </p:nvCxnSpPr>
          <p:spPr>
            <a:xfrm>
              <a:off x="7606581" y="5447410"/>
              <a:ext cx="122413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4" name="CuadroTexto 53"/>
            <p:cNvSpPr txBox="1"/>
            <p:nvPr/>
          </p:nvSpPr>
          <p:spPr>
            <a:xfrm>
              <a:off x="7713350" y="5352500"/>
              <a:ext cx="868938" cy="276998"/>
            </a:xfrm>
            <a:prstGeom prst="rect">
              <a:avLst/>
            </a:prstGeom>
            <a:noFill/>
          </p:spPr>
          <p:txBody>
            <a:bodyPr wrap="none" rtlCol="0">
              <a:spAutoFit/>
            </a:bodyPr>
            <a:lstStyle/>
            <a:p>
              <a:pPr algn="just"/>
              <a:r>
                <a:rPr lang="es-ES" sz="1200" dirty="0" smtClean="0"/>
                <a:t>Vigente</a:t>
              </a:r>
              <a:endParaRPr lang="es-ES" sz="1200" dirty="0"/>
            </a:p>
          </p:txBody>
        </p:sp>
      </p:grpSp>
      <p:grpSp>
        <p:nvGrpSpPr>
          <p:cNvPr id="57" name="Agrupar 3"/>
          <p:cNvGrpSpPr/>
          <p:nvPr/>
        </p:nvGrpSpPr>
        <p:grpSpPr>
          <a:xfrm>
            <a:off x="7849303" y="5185798"/>
            <a:ext cx="4007021" cy="281067"/>
            <a:chOff x="2779706" y="5470645"/>
            <a:chExt cx="6032214" cy="370518"/>
          </a:xfrm>
        </p:grpSpPr>
        <p:cxnSp>
          <p:nvCxnSpPr>
            <p:cNvPr id="58" name="Conector recto 57"/>
            <p:cNvCxnSpPr/>
            <p:nvPr/>
          </p:nvCxnSpPr>
          <p:spPr>
            <a:xfrm>
              <a:off x="2779706" y="5482565"/>
              <a:ext cx="374441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9" name="CuadroTexto 58"/>
            <p:cNvSpPr txBox="1"/>
            <p:nvPr/>
          </p:nvSpPr>
          <p:spPr>
            <a:xfrm>
              <a:off x="3675769" y="5470645"/>
              <a:ext cx="2123595" cy="276999"/>
            </a:xfrm>
            <a:prstGeom prst="rect">
              <a:avLst/>
            </a:prstGeom>
            <a:noFill/>
          </p:spPr>
          <p:txBody>
            <a:bodyPr wrap="none" rtlCol="0">
              <a:spAutoFit/>
            </a:bodyPr>
            <a:lstStyle/>
            <a:p>
              <a:pPr algn="just"/>
              <a:r>
                <a:rPr lang="es-ES" sz="1200" dirty="0" smtClean="0"/>
                <a:t>Devengado (ejecutado)</a:t>
              </a:r>
              <a:endParaRPr lang="es-ES" sz="1200" dirty="0"/>
            </a:p>
          </p:txBody>
        </p:sp>
        <p:cxnSp>
          <p:nvCxnSpPr>
            <p:cNvPr id="60" name="Conector recto 59"/>
            <p:cNvCxnSpPr/>
            <p:nvPr/>
          </p:nvCxnSpPr>
          <p:spPr>
            <a:xfrm>
              <a:off x="7587785" y="5482565"/>
              <a:ext cx="122413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61" name="CuadroTexto 60"/>
            <p:cNvSpPr txBox="1"/>
            <p:nvPr/>
          </p:nvSpPr>
          <p:spPr>
            <a:xfrm>
              <a:off x="7942982" y="5564164"/>
              <a:ext cx="868938" cy="276999"/>
            </a:xfrm>
            <a:prstGeom prst="rect">
              <a:avLst/>
            </a:prstGeom>
            <a:noFill/>
          </p:spPr>
          <p:txBody>
            <a:bodyPr wrap="none" rtlCol="0">
              <a:spAutoFit/>
            </a:bodyPr>
            <a:lstStyle/>
            <a:p>
              <a:pPr algn="just"/>
              <a:r>
                <a:rPr lang="es-ES" sz="1200" dirty="0" smtClean="0"/>
                <a:t>Vigente</a:t>
              </a:r>
              <a:endParaRPr lang="es-ES" sz="1200" dirty="0"/>
            </a:p>
          </p:txBody>
        </p:sp>
      </p:grpSp>
      <p:graphicFrame>
        <p:nvGraphicFramePr>
          <p:cNvPr id="26" name="Gráfico 25"/>
          <p:cNvGraphicFramePr>
            <a:graphicFrameLocks noChangeAspect="1"/>
          </p:cNvGraphicFramePr>
          <p:nvPr>
            <p:extLst>
              <p:ext uri="{D42A27DB-BD31-4B8C-83A1-F6EECF244321}">
                <p14:modId xmlns:p14="http://schemas.microsoft.com/office/powerpoint/2010/main" val="1519914558"/>
              </p:ext>
            </p:extLst>
          </p:nvPr>
        </p:nvGraphicFramePr>
        <p:xfrm>
          <a:off x="307975" y="665647"/>
          <a:ext cx="6757689" cy="46717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Gráfico 24"/>
          <p:cNvGraphicFramePr>
            <a:graphicFrameLocks/>
          </p:cNvGraphicFramePr>
          <p:nvPr>
            <p:extLst>
              <p:ext uri="{D42A27DB-BD31-4B8C-83A1-F6EECF244321}">
                <p14:modId xmlns:p14="http://schemas.microsoft.com/office/powerpoint/2010/main" val="3544478455"/>
              </p:ext>
            </p:extLst>
          </p:nvPr>
        </p:nvGraphicFramePr>
        <p:xfrm>
          <a:off x="6627021" y="756099"/>
          <a:ext cx="5547096" cy="4367800"/>
        </p:xfrm>
        <a:graphic>
          <a:graphicData uri="http://schemas.openxmlformats.org/drawingml/2006/chart">
            <c:chart xmlns:c="http://schemas.openxmlformats.org/drawingml/2006/chart" xmlns:r="http://schemas.openxmlformats.org/officeDocument/2006/relationships" r:id="rId4"/>
          </a:graphicData>
        </a:graphic>
      </p:graphicFrame>
      <p:pic>
        <p:nvPicPr>
          <p:cNvPr id="27" name="Imagen 26"/>
          <p:cNvPicPr>
            <a:picLocks noChangeAspect="1"/>
          </p:cNvPicPr>
          <p:nvPr/>
        </p:nvPicPr>
        <p:blipFill>
          <a:blip r:embed="rId5"/>
          <a:stretch>
            <a:fillRect/>
          </a:stretch>
        </p:blipFill>
        <p:spPr>
          <a:xfrm>
            <a:off x="102061" y="43900"/>
            <a:ext cx="1596069" cy="1197052"/>
          </a:xfrm>
          <a:prstGeom prst="rect">
            <a:avLst/>
          </a:prstGeom>
        </p:spPr>
      </p:pic>
    </p:spTree>
    <p:extLst>
      <p:ext uri="{BB962C8B-B14F-4D97-AF65-F5344CB8AC3E}">
        <p14:creationId xmlns:p14="http://schemas.microsoft.com/office/powerpoint/2010/main" val="24829887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5DC0C3-BCDA-48C0-A49A-2FF6F4CBFF48}"/>
              </a:ext>
            </a:extLst>
          </p:cNvPr>
          <p:cNvSpPr>
            <a:spLocks noGrp="1"/>
          </p:cNvSpPr>
          <p:nvPr>
            <p:ph type="title"/>
          </p:nvPr>
        </p:nvSpPr>
        <p:spPr>
          <a:xfrm>
            <a:off x="2870351" y="160338"/>
            <a:ext cx="5288484" cy="522664"/>
          </a:xfrm>
        </p:spPr>
        <p:txBody>
          <a:bodyPr/>
          <a:lstStyle/>
          <a:p>
            <a:pPr algn="ctr"/>
            <a:r>
              <a:rPr lang="es-GT" sz="2000" dirty="0">
                <a:latin typeface="Ebrima" panose="02000000000000000000" pitchFamily="2" charset="0"/>
                <a:ea typeface="Ebrima" panose="02000000000000000000" pitchFamily="2" charset="0"/>
                <a:cs typeface="Ebrima" panose="02000000000000000000" pitchFamily="2" charset="0"/>
              </a:rPr>
              <a:t>II. Continuidad de Programas 2019-2023</a:t>
            </a:r>
            <a:endParaRPr lang="en-US" sz="2000" dirty="0"/>
          </a:p>
        </p:txBody>
      </p:sp>
      <p:grpSp>
        <p:nvGrpSpPr>
          <p:cNvPr id="66" name="Group 65">
            <a:extLst>
              <a:ext uri="{FF2B5EF4-FFF2-40B4-BE49-F238E27FC236}">
                <a16:creationId xmlns="" xmlns:a16="http://schemas.microsoft.com/office/drawing/2014/main" id="{9A4A16D0-5A9C-4B45-A8BB-59850E859C99}"/>
              </a:ext>
            </a:extLst>
          </p:cNvPr>
          <p:cNvGrpSpPr/>
          <p:nvPr/>
        </p:nvGrpSpPr>
        <p:grpSpPr>
          <a:xfrm>
            <a:off x="3578219" y="3714027"/>
            <a:ext cx="228976" cy="228976"/>
            <a:chOff x="3398838" y="3616326"/>
            <a:chExt cx="346075" cy="346076"/>
          </a:xfrm>
        </p:grpSpPr>
        <p:sp>
          <p:nvSpPr>
            <p:cNvPr id="73" name="Rectangle 94">
              <a:extLst>
                <a:ext uri="{FF2B5EF4-FFF2-40B4-BE49-F238E27FC236}">
                  <a16:creationId xmlns="" xmlns:a16="http://schemas.microsoft.com/office/drawing/2014/main" id="{5E7F0A8F-8544-44A6-BCF8-0A11E6955D68}"/>
                </a:ext>
              </a:extLst>
            </p:cNvPr>
            <p:cNvSpPr>
              <a:spLocks noChangeArrowheads="1"/>
            </p:cNvSpPr>
            <p:nvPr/>
          </p:nvSpPr>
          <p:spPr bwMode="auto">
            <a:xfrm>
              <a:off x="3459163" y="3616326"/>
              <a:ext cx="90488" cy="346075"/>
            </a:xfrm>
            <a:prstGeom prst="rect">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75" name="Rectangle 95">
              <a:extLst>
                <a:ext uri="{FF2B5EF4-FFF2-40B4-BE49-F238E27FC236}">
                  <a16:creationId xmlns="" xmlns:a16="http://schemas.microsoft.com/office/drawing/2014/main" id="{0A038215-BE4E-4123-8DCB-8AA85592A9AE}"/>
                </a:ext>
              </a:extLst>
            </p:cNvPr>
            <p:cNvSpPr>
              <a:spLocks noChangeArrowheads="1"/>
            </p:cNvSpPr>
            <p:nvPr/>
          </p:nvSpPr>
          <p:spPr bwMode="auto">
            <a:xfrm>
              <a:off x="3549651" y="3736976"/>
              <a:ext cx="90488" cy="225425"/>
            </a:xfrm>
            <a:prstGeom prst="rect">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76" name="Line 96">
              <a:extLst>
                <a:ext uri="{FF2B5EF4-FFF2-40B4-BE49-F238E27FC236}">
                  <a16:creationId xmlns="" xmlns:a16="http://schemas.microsoft.com/office/drawing/2014/main" id="{AFF25812-199C-45A3-BA3A-F2CB1E0A6049}"/>
                </a:ext>
              </a:extLst>
            </p:cNvPr>
            <p:cNvSpPr>
              <a:spLocks noChangeShapeType="1"/>
            </p:cNvSpPr>
            <p:nvPr/>
          </p:nvSpPr>
          <p:spPr bwMode="auto">
            <a:xfrm>
              <a:off x="3579813" y="3933826"/>
              <a:ext cx="30163"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77" name="Line 97">
              <a:extLst>
                <a:ext uri="{FF2B5EF4-FFF2-40B4-BE49-F238E27FC236}">
                  <a16:creationId xmlns="" xmlns:a16="http://schemas.microsoft.com/office/drawing/2014/main" id="{B2A1C214-1C4A-4BE4-8B9E-2971BED013EB}"/>
                </a:ext>
              </a:extLst>
            </p:cNvPr>
            <p:cNvSpPr>
              <a:spLocks noChangeShapeType="1"/>
            </p:cNvSpPr>
            <p:nvPr/>
          </p:nvSpPr>
          <p:spPr bwMode="auto">
            <a:xfrm>
              <a:off x="3503613" y="3646489"/>
              <a:ext cx="0" cy="19685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78" name="Rectangle 98">
              <a:extLst>
                <a:ext uri="{FF2B5EF4-FFF2-40B4-BE49-F238E27FC236}">
                  <a16:creationId xmlns="" xmlns:a16="http://schemas.microsoft.com/office/drawing/2014/main" id="{B8529BB1-A46D-47EB-A314-F20A5521E291}"/>
                </a:ext>
              </a:extLst>
            </p:cNvPr>
            <p:cNvSpPr>
              <a:spLocks noChangeArrowheads="1"/>
            </p:cNvSpPr>
            <p:nvPr/>
          </p:nvSpPr>
          <p:spPr bwMode="auto">
            <a:xfrm>
              <a:off x="3489326" y="3873501"/>
              <a:ext cx="30163" cy="60325"/>
            </a:xfrm>
            <a:prstGeom prst="rect">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79" name="Line 99">
              <a:extLst>
                <a:ext uri="{FF2B5EF4-FFF2-40B4-BE49-F238E27FC236}">
                  <a16:creationId xmlns="" xmlns:a16="http://schemas.microsoft.com/office/drawing/2014/main" id="{1DB15AB5-7252-484C-90F8-A6B513FB9E9C}"/>
                </a:ext>
              </a:extLst>
            </p:cNvPr>
            <p:cNvSpPr>
              <a:spLocks noChangeShapeType="1"/>
            </p:cNvSpPr>
            <p:nvPr/>
          </p:nvSpPr>
          <p:spPr bwMode="auto">
            <a:xfrm>
              <a:off x="3594101" y="3767139"/>
              <a:ext cx="0" cy="13652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80" name="Line 100">
              <a:extLst>
                <a:ext uri="{FF2B5EF4-FFF2-40B4-BE49-F238E27FC236}">
                  <a16:creationId xmlns="" xmlns:a16="http://schemas.microsoft.com/office/drawing/2014/main" id="{A7D03B7C-A6B5-4A62-AD5E-625D076C6AF3}"/>
                </a:ext>
              </a:extLst>
            </p:cNvPr>
            <p:cNvSpPr>
              <a:spLocks noChangeShapeType="1"/>
            </p:cNvSpPr>
            <p:nvPr/>
          </p:nvSpPr>
          <p:spPr bwMode="auto">
            <a:xfrm>
              <a:off x="3429001" y="3706814"/>
              <a:ext cx="0" cy="211138"/>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83" name="Rectangle 101">
              <a:extLst>
                <a:ext uri="{FF2B5EF4-FFF2-40B4-BE49-F238E27FC236}">
                  <a16:creationId xmlns="" xmlns:a16="http://schemas.microsoft.com/office/drawing/2014/main" id="{0839DEE7-A9F5-4A8E-B729-222359398603}"/>
                </a:ext>
              </a:extLst>
            </p:cNvPr>
            <p:cNvSpPr>
              <a:spLocks noChangeArrowheads="1"/>
            </p:cNvSpPr>
            <p:nvPr/>
          </p:nvSpPr>
          <p:spPr bwMode="auto">
            <a:xfrm>
              <a:off x="3398838" y="3662364"/>
              <a:ext cx="60325" cy="300038"/>
            </a:xfrm>
            <a:prstGeom prst="rect">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84" name="Freeform 102">
              <a:extLst>
                <a:ext uri="{FF2B5EF4-FFF2-40B4-BE49-F238E27FC236}">
                  <a16:creationId xmlns="" xmlns:a16="http://schemas.microsoft.com/office/drawing/2014/main" id="{CF97EB3E-8D3C-41B9-81B9-4A81669758B1}"/>
                </a:ext>
              </a:extLst>
            </p:cNvPr>
            <p:cNvSpPr>
              <a:spLocks/>
            </p:cNvSpPr>
            <p:nvPr/>
          </p:nvSpPr>
          <p:spPr bwMode="auto">
            <a:xfrm>
              <a:off x="3624263" y="3662364"/>
              <a:ext cx="120650" cy="300038"/>
            </a:xfrm>
            <a:custGeom>
              <a:avLst/>
              <a:gdLst>
                <a:gd name="T0" fmla="*/ 76 w 76"/>
                <a:gd name="T1" fmla="*/ 182 h 189"/>
                <a:gd name="T2" fmla="*/ 47 w 76"/>
                <a:gd name="T3" fmla="*/ 189 h 189"/>
                <a:gd name="T4" fmla="*/ 0 w 76"/>
                <a:gd name="T5" fmla="*/ 7 h 189"/>
                <a:gd name="T6" fmla="*/ 29 w 76"/>
                <a:gd name="T7" fmla="*/ 0 h 189"/>
                <a:gd name="T8" fmla="*/ 76 w 76"/>
                <a:gd name="T9" fmla="*/ 182 h 189"/>
              </a:gdLst>
              <a:ahLst/>
              <a:cxnLst>
                <a:cxn ang="0">
                  <a:pos x="T0" y="T1"/>
                </a:cxn>
                <a:cxn ang="0">
                  <a:pos x="T2" y="T3"/>
                </a:cxn>
                <a:cxn ang="0">
                  <a:pos x="T4" y="T5"/>
                </a:cxn>
                <a:cxn ang="0">
                  <a:pos x="T6" y="T7"/>
                </a:cxn>
                <a:cxn ang="0">
                  <a:pos x="T8" y="T9"/>
                </a:cxn>
              </a:cxnLst>
              <a:rect l="0" t="0" r="r" b="b"/>
              <a:pathLst>
                <a:path w="76" h="189">
                  <a:moveTo>
                    <a:pt x="76" y="182"/>
                  </a:moveTo>
                  <a:lnTo>
                    <a:pt x="47" y="189"/>
                  </a:lnTo>
                  <a:lnTo>
                    <a:pt x="0" y="7"/>
                  </a:lnTo>
                  <a:lnTo>
                    <a:pt x="29" y="0"/>
                  </a:lnTo>
                  <a:lnTo>
                    <a:pt x="76" y="182"/>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grpSp>
      <p:grpSp>
        <p:nvGrpSpPr>
          <p:cNvPr id="85" name="Group 84">
            <a:extLst>
              <a:ext uri="{FF2B5EF4-FFF2-40B4-BE49-F238E27FC236}">
                <a16:creationId xmlns="" xmlns:a16="http://schemas.microsoft.com/office/drawing/2014/main" id="{84D9FFFE-2936-491C-9BB3-87379CE1F3D9}"/>
              </a:ext>
            </a:extLst>
          </p:cNvPr>
          <p:cNvGrpSpPr/>
          <p:nvPr/>
        </p:nvGrpSpPr>
        <p:grpSpPr>
          <a:xfrm>
            <a:off x="3594996" y="1071046"/>
            <a:ext cx="219523" cy="228976"/>
            <a:chOff x="2692400" y="3616326"/>
            <a:chExt cx="331788" cy="346075"/>
          </a:xfrm>
        </p:grpSpPr>
        <p:sp>
          <p:nvSpPr>
            <p:cNvPr id="86" name="Line 288">
              <a:extLst>
                <a:ext uri="{FF2B5EF4-FFF2-40B4-BE49-F238E27FC236}">
                  <a16:creationId xmlns="" xmlns:a16="http://schemas.microsoft.com/office/drawing/2014/main" id="{BFC32F7D-CD98-4DA0-B52F-03E7D2842B25}"/>
                </a:ext>
              </a:extLst>
            </p:cNvPr>
            <p:cNvSpPr>
              <a:spLocks noChangeShapeType="1"/>
            </p:cNvSpPr>
            <p:nvPr/>
          </p:nvSpPr>
          <p:spPr bwMode="auto">
            <a:xfrm>
              <a:off x="2768600" y="3616326"/>
              <a:ext cx="0" cy="7620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90" name="Line 289">
              <a:extLst>
                <a:ext uri="{FF2B5EF4-FFF2-40B4-BE49-F238E27FC236}">
                  <a16:creationId xmlns="" xmlns:a16="http://schemas.microsoft.com/office/drawing/2014/main" id="{78EB434B-558A-4E12-96E7-931BFF534DE4}"/>
                </a:ext>
              </a:extLst>
            </p:cNvPr>
            <p:cNvSpPr>
              <a:spLocks noChangeShapeType="1"/>
            </p:cNvSpPr>
            <p:nvPr/>
          </p:nvSpPr>
          <p:spPr bwMode="auto">
            <a:xfrm>
              <a:off x="2857500" y="3616326"/>
              <a:ext cx="0" cy="7620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94" name="Line 290">
              <a:extLst>
                <a:ext uri="{FF2B5EF4-FFF2-40B4-BE49-F238E27FC236}">
                  <a16:creationId xmlns="" xmlns:a16="http://schemas.microsoft.com/office/drawing/2014/main" id="{01846CF2-F610-4021-8007-5962C5467396}"/>
                </a:ext>
              </a:extLst>
            </p:cNvPr>
            <p:cNvSpPr>
              <a:spLocks noChangeShapeType="1"/>
            </p:cNvSpPr>
            <p:nvPr/>
          </p:nvSpPr>
          <p:spPr bwMode="auto">
            <a:xfrm>
              <a:off x="2947988" y="3616326"/>
              <a:ext cx="0" cy="7620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95" name="Freeform 291">
              <a:extLst>
                <a:ext uri="{FF2B5EF4-FFF2-40B4-BE49-F238E27FC236}">
                  <a16:creationId xmlns="" xmlns:a16="http://schemas.microsoft.com/office/drawing/2014/main" id="{59F13115-B0EF-4B0F-A754-648778197181}"/>
                </a:ext>
              </a:extLst>
            </p:cNvPr>
            <p:cNvSpPr>
              <a:spLocks/>
            </p:cNvSpPr>
            <p:nvPr/>
          </p:nvSpPr>
          <p:spPr bwMode="auto">
            <a:xfrm>
              <a:off x="2692400" y="3646488"/>
              <a:ext cx="331788" cy="315913"/>
            </a:xfrm>
            <a:custGeom>
              <a:avLst/>
              <a:gdLst>
                <a:gd name="T0" fmla="*/ 180 w 209"/>
                <a:gd name="T1" fmla="*/ 0 h 199"/>
                <a:gd name="T2" fmla="*/ 209 w 209"/>
                <a:gd name="T3" fmla="*/ 0 h 199"/>
                <a:gd name="T4" fmla="*/ 209 w 209"/>
                <a:gd name="T5" fmla="*/ 199 h 199"/>
                <a:gd name="T6" fmla="*/ 0 w 209"/>
                <a:gd name="T7" fmla="*/ 199 h 199"/>
                <a:gd name="T8" fmla="*/ 0 w 209"/>
                <a:gd name="T9" fmla="*/ 0 h 199"/>
                <a:gd name="T10" fmla="*/ 29 w 209"/>
                <a:gd name="T11" fmla="*/ 0 h 199"/>
              </a:gdLst>
              <a:ahLst/>
              <a:cxnLst>
                <a:cxn ang="0">
                  <a:pos x="T0" y="T1"/>
                </a:cxn>
                <a:cxn ang="0">
                  <a:pos x="T2" y="T3"/>
                </a:cxn>
                <a:cxn ang="0">
                  <a:pos x="T4" y="T5"/>
                </a:cxn>
                <a:cxn ang="0">
                  <a:pos x="T6" y="T7"/>
                </a:cxn>
                <a:cxn ang="0">
                  <a:pos x="T8" y="T9"/>
                </a:cxn>
                <a:cxn ang="0">
                  <a:pos x="T10" y="T11"/>
                </a:cxn>
              </a:cxnLst>
              <a:rect l="0" t="0" r="r" b="b"/>
              <a:pathLst>
                <a:path w="209" h="199">
                  <a:moveTo>
                    <a:pt x="180" y="0"/>
                  </a:moveTo>
                  <a:lnTo>
                    <a:pt x="209" y="0"/>
                  </a:lnTo>
                  <a:lnTo>
                    <a:pt x="209" y="199"/>
                  </a:lnTo>
                  <a:lnTo>
                    <a:pt x="0" y="199"/>
                  </a:lnTo>
                  <a:lnTo>
                    <a:pt x="0" y="0"/>
                  </a:lnTo>
                  <a:lnTo>
                    <a:pt x="29"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96" name="Freeform 292">
              <a:extLst>
                <a:ext uri="{FF2B5EF4-FFF2-40B4-BE49-F238E27FC236}">
                  <a16:creationId xmlns="" xmlns:a16="http://schemas.microsoft.com/office/drawing/2014/main" id="{3B57513A-6E04-4BBC-8284-689DD195F28C}"/>
                </a:ext>
              </a:extLst>
            </p:cNvPr>
            <p:cNvSpPr>
              <a:spLocks/>
            </p:cNvSpPr>
            <p:nvPr/>
          </p:nvSpPr>
          <p:spPr bwMode="auto">
            <a:xfrm>
              <a:off x="2738438" y="3676651"/>
              <a:ext cx="239713" cy="241300"/>
            </a:xfrm>
            <a:custGeom>
              <a:avLst/>
              <a:gdLst>
                <a:gd name="T0" fmla="*/ 0 w 151"/>
                <a:gd name="T1" fmla="*/ 0 h 152"/>
                <a:gd name="T2" fmla="*/ 0 w 151"/>
                <a:gd name="T3" fmla="*/ 152 h 152"/>
                <a:gd name="T4" fmla="*/ 151 w 151"/>
                <a:gd name="T5" fmla="*/ 152 h 152"/>
                <a:gd name="T6" fmla="*/ 151 w 151"/>
                <a:gd name="T7" fmla="*/ 0 h 152"/>
              </a:gdLst>
              <a:ahLst/>
              <a:cxnLst>
                <a:cxn ang="0">
                  <a:pos x="T0" y="T1"/>
                </a:cxn>
                <a:cxn ang="0">
                  <a:pos x="T2" y="T3"/>
                </a:cxn>
                <a:cxn ang="0">
                  <a:pos x="T4" y="T5"/>
                </a:cxn>
                <a:cxn ang="0">
                  <a:pos x="T6" y="T7"/>
                </a:cxn>
              </a:cxnLst>
              <a:rect l="0" t="0" r="r" b="b"/>
              <a:pathLst>
                <a:path w="151" h="152">
                  <a:moveTo>
                    <a:pt x="0" y="0"/>
                  </a:moveTo>
                  <a:lnTo>
                    <a:pt x="0" y="152"/>
                  </a:lnTo>
                  <a:lnTo>
                    <a:pt x="151" y="152"/>
                  </a:lnTo>
                  <a:lnTo>
                    <a:pt x="151"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97" name="Line 293">
              <a:extLst>
                <a:ext uri="{FF2B5EF4-FFF2-40B4-BE49-F238E27FC236}">
                  <a16:creationId xmlns="" xmlns:a16="http://schemas.microsoft.com/office/drawing/2014/main" id="{CA049B81-680B-46CB-9B66-9C88DE2B0CE4}"/>
                </a:ext>
              </a:extLst>
            </p:cNvPr>
            <p:cNvSpPr>
              <a:spLocks noChangeShapeType="1"/>
            </p:cNvSpPr>
            <p:nvPr/>
          </p:nvSpPr>
          <p:spPr bwMode="auto">
            <a:xfrm>
              <a:off x="2798763" y="3646488"/>
              <a:ext cx="36513"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98" name="Line 294">
              <a:extLst>
                <a:ext uri="{FF2B5EF4-FFF2-40B4-BE49-F238E27FC236}">
                  <a16:creationId xmlns="" xmlns:a16="http://schemas.microsoft.com/office/drawing/2014/main" id="{41A23FB7-57A8-41D1-B4CB-A07B33924D96}"/>
                </a:ext>
              </a:extLst>
            </p:cNvPr>
            <p:cNvSpPr>
              <a:spLocks noChangeShapeType="1"/>
            </p:cNvSpPr>
            <p:nvPr/>
          </p:nvSpPr>
          <p:spPr bwMode="auto">
            <a:xfrm>
              <a:off x="2881313" y="3646488"/>
              <a:ext cx="36513"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grpSp>
      <p:grpSp>
        <p:nvGrpSpPr>
          <p:cNvPr id="103" name="Group 102">
            <a:extLst>
              <a:ext uri="{FF2B5EF4-FFF2-40B4-BE49-F238E27FC236}">
                <a16:creationId xmlns="" xmlns:a16="http://schemas.microsoft.com/office/drawing/2014/main" id="{EB85DED6-B069-4A37-B375-10AF5FA9F06F}"/>
              </a:ext>
            </a:extLst>
          </p:cNvPr>
          <p:cNvGrpSpPr/>
          <p:nvPr/>
        </p:nvGrpSpPr>
        <p:grpSpPr>
          <a:xfrm>
            <a:off x="11520110" y="1036344"/>
            <a:ext cx="228976" cy="228976"/>
            <a:chOff x="8447088" y="5060951"/>
            <a:chExt cx="346075" cy="346075"/>
          </a:xfrm>
        </p:grpSpPr>
        <p:sp>
          <p:nvSpPr>
            <p:cNvPr id="104" name="Freeform 365">
              <a:extLst>
                <a:ext uri="{FF2B5EF4-FFF2-40B4-BE49-F238E27FC236}">
                  <a16:creationId xmlns="" xmlns:a16="http://schemas.microsoft.com/office/drawing/2014/main" id="{493FE6A8-C2BF-4EF9-AD83-D92FD6682577}"/>
                </a:ext>
              </a:extLst>
            </p:cNvPr>
            <p:cNvSpPr>
              <a:spLocks/>
            </p:cNvSpPr>
            <p:nvPr/>
          </p:nvSpPr>
          <p:spPr bwMode="auto">
            <a:xfrm>
              <a:off x="8523288" y="5121276"/>
              <a:ext cx="195263" cy="150813"/>
            </a:xfrm>
            <a:custGeom>
              <a:avLst/>
              <a:gdLst>
                <a:gd name="T0" fmla="*/ 123 w 123"/>
                <a:gd name="T1" fmla="*/ 95 h 95"/>
                <a:gd name="T2" fmla="*/ 123 w 123"/>
                <a:gd name="T3" fmla="*/ 19 h 95"/>
                <a:gd name="T4" fmla="*/ 52 w 123"/>
                <a:gd name="T5" fmla="*/ 19 h 95"/>
                <a:gd name="T6" fmla="*/ 42 w 123"/>
                <a:gd name="T7" fmla="*/ 0 h 95"/>
                <a:gd name="T8" fmla="*/ 0 w 123"/>
                <a:gd name="T9" fmla="*/ 0 h 95"/>
                <a:gd name="T10" fmla="*/ 0 w 123"/>
                <a:gd name="T11" fmla="*/ 95 h 95"/>
              </a:gdLst>
              <a:ahLst/>
              <a:cxnLst>
                <a:cxn ang="0">
                  <a:pos x="T0" y="T1"/>
                </a:cxn>
                <a:cxn ang="0">
                  <a:pos x="T2" y="T3"/>
                </a:cxn>
                <a:cxn ang="0">
                  <a:pos x="T4" y="T5"/>
                </a:cxn>
                <a:cxn ang="0">
                  <a:pos x="T6" y="T7"/>
                </a:cxn>
                <a:cxn ang="0">
                  <a:pos x="T8" y="T9"/>
                </a:cxn>
                <a:cxn ang="0">
                  <a:pos x="T10" y="T11"/>
                </a:cxn>
              </a:cxnLst>
              <a:rect l="0" t="0" r="r" b="b"/>
              <a:pathLst>
                <a:path w="123" h="95">
                  <a:moveTo>
                    <a:pt x="123" y="95"/>
                  </a:moveTo>
                  <a:lnTo>
                    <a:pt x="123" y="19"/>
                  </a:lnTo>
                  <a:lnTo>
                    <a:pt x="52" y="19"/>
                  </a:lnTo>
                  <a:lnTo>
                    <a:pt x="42" y="0"/>
                  </a:lnTo>
                  <a:lnTo>
                    <a:pt x="0" y="0"/>
                  </a:lnTo>
                  <a:lnTo>
                    <a:pt x="0" y="95"/>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105" name="Freeform 366">
              <a:extLst>
                <a:ext uri="{FF2B5EF4-FFF2-40B4-BE49-F238E27FC236}">
                  <a16:creationId xmlns="" xmlns:a16="http://schemas.microsoft.com/office/drawing/2014/main" id="{A02FA930-89AC-4CB8-B9ED-D53FF524944A}"/>
                </a:ext>
              </a:extLst>
            </p:cNvPr>
            <p:cNvSpPr>
              <a:spLocks/>
            </p:cNvSpPr>
            <p:nvPr/>
          </p:nvSpPr>
          <p:spPr bwMode="auto">
            <a:xfrm>
              <a:off x="8537575" y="5091113"/>
              <a:ext cx="165100" cy="30163"/>
            </a:xfrm>
            <a:custGeom>
              <a:avLst/>
              <a:gdLst>
                <a:gd name="T0" fmla="*/ 104 w 104"/>
                <a:gd name="T1" fmla="*/ 19 h 19"/>
                <a:gd name="T2" fmla="*/ 52 w 104"/>
                <a:gd name="T3" fmla="*/ 19 h 19"/>
                <a:gd name="T4" fmla="*/ 43 w 104"/>
                <a:gd name="T5" fmla="*/ 0 h 19"/>
                <a:gd name="T6" fmla="*/ 0 w 104"/>
                <a:gd name="T7" fmla="*/ 0 h 19"/>
              </a:gdLst>
              <a:ahLst/>
              <a:cxnLst>
                <a:cxn ang="0">
                  <a:pos x="T0" y="T1"/>
                </a:cxn>
                <a:cxn ang="0">
                  <a:pos x="T2" y="T3"/>
                </a:cxn>
                <a:cxn ang="0">
                  <a:pos x="T4" y="T5"/>
                </a:cxn>
                <a:cxn ang="0">
                  <a:pos x="T6" y="T7"/>
                </a:cxn>
              </a:cxnLst>
              <a:rect l="0" t="0" r="r" b="b"/>
              <a:pathLst>
                <a:path w="104" h="19">
                  <a:moveTo>
                    <a:pt x="104" y="19"/>
                  </a:moveTo>
                  <a:lnTo>
                    <a:pt x="52" y="19"/>
                  </a:lnTo>
                  <a:lnTo>
                    <a:pt x="43" y="0"/>
                  </a:lnTo>
                  <a:lnTo>
                    <a:pt x="0"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106" name="Freeform 367">
              <a:extLst>
                <a:ext uri="{FF2B5EF4-FFF2-40B4-BE49-F238E27FC236}">
                  <a16:creationId xmlns="" xmlns:a16="http://schemas.microsoft.com/office/drawing/2014/main" id="{55CC26BA-27C9-44E7-AE5D-31FBC7E4BFF0}"/>
                </a:ext>
              </a:extLst>
            </p:cNvPr>
            <p:cNvSpPr>
              <a:spLocks/>
            </p:cNvSpPr>
            <p:nvPr/>
          </p:nvSpPr>
          <p:spPr bwMode="auto">
            <a:xfrm>
              <a:off x="8553450" y="5060951"/>
              <a:ext cx="134938" cy="30163"/>
            </a:xfrm>
            <a:custGeom>
              <a:avLst/>
              <a:gdLst>
                <a:gd name="T0" fmla="*/ 85 w 85"/>
                <a:gd name="T1" fmla="*/ 19 h 19"/>
                <a:gd name="T2" fmla="*/ 52 w 85"/>
                <a:gd name="T3" fmla="*/ 19 h 19"/>
                <a:gd name="T4" fmla="*/ 42 w 85"/>
                <a:gd name="T5" fmla="*/ 0 h 19"/>
                <a:gd name="T6" fmla="*/ 0 w 85"/>
                <a:gd name="T7" fmla="*/ 0 h 19"/>
              </a:gdLst>
              <a:ahLst/>
              <a:cxnLst>
                <a:cxn ang="0">
                  <a:pos x="T0" y="T1"/>
                </a:cxn>
                <a:cxn ang="0">
                  <a:pos x="T2" y="T3"/>
                </a:cxn>
                <a:cxn ang="0">
                  <a:pos x="T4" y="T5"/>
                </a:cxn>
                <a:cxn ang="0">
                  <a:pos x="T6" y="T7"/>
                </a:cxn>
              </a:cxnLst>
              <a:rect l="0" t="0" r="r" b="b"/>
              <a:pathLst>
                <a:path w="85" h="19">
                  <a:moveTo>
                    <a:pt x="85" y="19"/>
                  </a:moveTo>
                  <a:lnTo>
                    <a:pt x="52" y="19"/>
                  </a:lnTo>
                  <a:lnTo>
                    <a:pt x="42" y="0"/>
                  </a:lnTo>
                  <a:lnTo>
                    <a:pt x="0"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107" name="Freeform 368">
              <a:extLst>
                <a:ext uri="{FF2B5EF4-FFF2-40B4-BE49-F238E27FC236}">
                  <a16:creationId xmlns="" xmlns:a16="http://schemas.microsoft.com/office/drawing/2014/main" id="{E1F523BB-7165-42B8-805A-0D5ED8161065}"/>
                </a:ext>
              </a:extLst>
            </p:cNvPr>
            <p:cNvSpPr>
              <a:spLocks/>
            </p:cNvSpPr>
            <p:nvPr/>
          </p:nvSpPr>
          <p:spPr bwMode="auto">
            <a:xfrm>
              <a:off x="8447088" y="5302251"/>
              <a:ext cx="346075" cy="104775"/>
            </a:xfrm>
            <a:custGeom>
              <a:avLst/>
              <a:gdLst>
                <a:gd name="T0" fmla="*/ 92 w 92"/>
                <a:gd name="T1" fmla="*/ 28 h 28"/>
                <a:gd name="T2" fmla="*/ 0 w 92"/>
                <a:gd name="T3" fmla="*/ 28 h 28"/>
                <a:gd name="T4" fmla="*/ 0 w 92"/>
                <a:gd name="T5" fmla="*/ 0 h 28"/>
                <a:gd name="T6" fmla="*/ 30 w 92"/>
                <a:gd name="T7" fmla="*/ 0 h 28"/>
                <a:gd name="T8" fmla="*/ 30 w 92"/>
                <a:gd name="T9" fmla="*/ 4 h 28"/>
                <a:gd name="T10" fmla="*/ 38 w 92"/>
                <a:gd name="T11" fmla="*/ 12 h 28"/>
                <a:gd name="T12" fmla="*/ 56 w 92"/>
                <a:gd name="T13" fmla="*/ 12 h 28"/>
                <a:gd name="T14" fmla="*/ 64 w 92"/>
                <a:gd name="T15" fmla="*/ 4 h 28"/>
                <a:gd name="T16" fmla="*/ 64 w 92"/>
                <a:gd name="T17" fmla="*/ 0 h 28"/>
                <a:gd name="T18" fmla="*/ 92 w 92"/>
                <a:gd name="T19" fmla="*/ 0 h 28"/>
                <a:gd name="T20" fmla="*/ 92 w 92"/>
                <a:gd name="T2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28">
                  <a:moveTo>
                    <a:pt x="92" y="28"/>
                  </a:moveTo>
                  <a:cubicBezTo>
                    <a:pt x="0" y="28"/>
                    <a:pt x="0" y="28"/>
                    <a:pt x="0" y="28"/>
                  </a:cubicBezTo>
                  <a:cubicBezTo>
                    <a:pt x="0" y="0"/>
                    <a:pt x="0" y="0"/>
                    <a:pt x="0" y="0"/>
                  </a:cubicBezTo>
                  <a:cubicBezTo>
                    <a:pt x="30" y="0"/>
                    <a:pt x="30" y="0"/>
                    <a:pt x="30" y="0"/>
                  </a:cubicBezTo>
                  <a:cubicBezTo>
                    <a:pt x="30" y="4"/>
                    <a:pt x="30" y="4"/>
                    <a:pt x="30" y="4"/>
                  </a:cubicBezTo>
                  <a:cubicBezTo>
                    <a:pt x="30" y="8"/>
                    <a:pt x="34" y="12"/>
                    <a:pt x="38" y="12"/>
                  </a:cubicBezTo>
                  <a:cubicBezTo>
                    <a:pt x="56" y="12"/>
                    <a:pt x="56" y="12"/>
                    <a:pt x="56" y="12"/>
                  </a:cubicBezTo>
                  <a:cubicBezTo>
                    <a:pt x="60" y="12"/>
                    <a:pt x="64" y="8"/>
                    <a:pt x="64" y="4"/>
                  </a:cubicBezTo>
                  <a:cubicBezTo>
                    <a:pt x="64" y="0"/>
                    <a:pt x="64" y="0"/>
                    <a:pt x="64" y="0"/>
                  </a:cubicBezTo>
                  <a:cubicBezTo>
                    <a:pt x="92" y="0"/>
                    <a:pt x="92" y="0"/>
                    <a:pt x="92" y="0"/>
                  </a:cubicBezTo>
                  <a:lnTo>
                    <a:pt x="92" y="28"/>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108" name="Freeform 369">
              <a:extLst>
                <a:ext uri="{FF2B5EF4-FFF2-40B4-BE49-F238E27FC236}">
                  <a16:creationId xmlns="" xmlns:a16="http://schemas.microsoft.com/office/drawing/2014/main" id="{83AEFE35-0942-4699-ADD5-1FF2EB83F3BA}"/>
                </a:ext>
              </a:extLst>
            </p:cNvPr>
            <p:cNvSpPr>
              <a:spLocks/>
            </p:cNvSpPr>
            <p:nvPr/>
          </p:nvSpPr>
          <p:spPr bwMode="auto">
            <a:xfrm>
              <a:off x="8447088" y="5211763"/>
              <a:ext cx="76200" cy="90488"/>
            </a:xfrm>
            <a:custGeom>
              <a:avLst/>
              <a:gdLst>
                <a:gd name="T0" fmla="*/ 0 w 48"/>
                <a:gd name="T1" fmla="*/ 57 h 57"/>
                <a:gd name="T2" fmla="*/ 33 w 48"/>
                <a:gd name="T3" fmla="*/ 0 h 57"/>
                <a:gd name="T4" fmla="*/ 48 w 48"/>
                <a:gd name="T5" fmla="*/ 0 h 57"/>
              </a:gdLst>
              <a:ahLst/>
              <a:cxnLst>
                <a:cxn ang="0">
                  <a:pos x="T0" y="T1"/>
                </a:cxn>
                <a:cxn ang="0">
                  <a:pos x="T2" y="T3"/>
                </a:cxn>
                <a:cxn ang="0">
                  <a:pos x="T4" y="T5"/>
                </a:cxn>
              </a:cxnLst>
              <a:rect l="0" t="0" r="r" b="b"/>
              <a:pathLst>
                <a:path w="48" h="57">
                  <a:moveTo>
                    <a:pt x="0" y="57"/>
                  </a:moveTo>
                  <a:lnTo>
                    <a:pt x="33" y="0"/>
                  </a:lnTo>
                  <a:lnTo>
                    <a:pt x="48"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109" name="Freeform 370">
              <a:extLst>
                <a:ext uri="{FF2B5EF4-FFF2-40B4-BE49-F238E27FC236}">
                  <a16:creationId xmlns="" xmlns:a16="http://schemas.microsoft.com/office/drawing/2014/main" id="{33CDBE5D-A7CA-4BA6-9B57-5101140EC5B1}"/>
                </a:ext>
              </a:extLst>
            </p:cNvPr>
            <p:cNvSpPr>
              <a:spLocks/>
            </p:cNvSpPr>
            <p:nvPr/>
          </p:nvSpPr>
          <p:spPr bwMode="auto">
            <a:xfrm>
              <a:off x="8718550" y="5211763"/>
              <a:ext cx="74613" cy="90488"/>
            </a:xfrm>
            <a:custGeom>
              <a:avLst/>
              <a:gdLst>
                <a:gd name="T0" fmla="*/ 0 w 47"/>
                <a:gd name="T1" fmla="*/ 0 h 57"/>
                <a:gd name="T2" fmla="*/ 14 w 47"/>
                <a:gd name="T3" fmla="*/ 0 h 57"/>
                <a:gd name="T4" fmla="*/ 47 w 47"/>
                <a:gd name="T5" fmla="*/ 57 h 57"/>
              </a:gdLst>
              <a:ahLst/>
              <a:cxnLst>
                <a:cxn ang="0">
                  <a:pos x="T0" y="T1"/>
                </a:cxn>
                <a:cxn ang="0">
                  <a:pos x="T2" y="T3"/>
                </a:cxn>
                <a:cxn ang="0">
                  <a:pos x="T4" y="T5"/>
                </a:cxn>
              </a:cxnLst>
              <a:rect l="0" t="0" r="r" b="b"/>
              <a:pathLst>
                <a:path w="47" h="57">
                  <a:moveTo>
                    <a:pt x="0" y="0"/>
                  </a:moveTo>
                  <a:lnTo>
                    <a:pt x="14" y="0"/>
                  </a:lnTo>
                  <a:lnTo>
                    <a:pt x="47" y="57"/>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110" name="Freeform 371">
              <a:extLst>
                <a:ext uri="{FF2B5EF4-FFF2-40B4-BE49-F238E27FC236}">
                  <a16:creationId xmlns="" xmlns:a16="http://schemas.microsoft.com/office/drawing/2014/main" id="{4AC57021-72F1-4BFB-86B0-E34369649727}"/>
                </a:ext>
              </a:extLst>
            </p:cNvPr>
            <p:cNvSpPr>
              <a:spLocks/>
            </p:cNvSpPr>
            <p:nvPr/>
          </p:nvSpPr>
          <p:spPr bwMode="auto">
            <a:xfrm>
              <a:off x="8583613" y="5181601"/>
              <a:ext cx="88900" cy="90488"/>
            </a:xfrm>
            <a:custGeom>
              <a:avLst/>
              <a:gdLst>
                <a:gd name="T0" fmla="*/ 16 w 24"/>
                <a:gd name="T1" fmla="*/ 13 h 24"/>
                <a:gd name="T2" fmla="*/ 19 w 24"/>
                <a:gd name="T3" fmla="*/ 7 h 24"/>
                <a:gd name="T4" fmla="*/ 12 w 24"/>
                <a:gd name="T5" fmla="*/ 0 h 24"/>
                <a:gd name="T6" fmla="*/ 5 w 24"/>
                <a:gd name="T7" fmla="*/ 7 h 24"/>
                <a:gd name="T8" fmla="*/ 8 w 24"/>
                <a:gd name="T9" fmla="*/ 13 h 24"/>
                <a:gd name="T10" fmla="*/ 0 w 24"/>
                <a:gd name="T11" fmla="*/ 24 h 24"/>
                <a:gd name="T12" fmla="*/ 24 w 24"/>
                <a:gd name="T13" fmla="*/ 24 h 24"/>
                <a:gd name="T14" fmla="*/ 16 w 24"/>
                <a:gd name="T15" fmla="*/ 1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4">
                  <a:moveTo>
                    <a:pt x="16" y="13"/>
                  </a:moveTo>
                  <a:cubicBezTo>
                    <a:pt x="18" y="11"/>
                    <a:pt x="19" y="9"/>
                    <a:pt x="19" y="7"/>
                  </a:cubicBezTo>
                  <a:cubicBezTo>
                    <a:pt x="19" y="3"/>
                    <a:pt x="16" y="0"/>
                    <a:pt x="12" y="0"/>
                  </a:cubicBezTo>
                  <a:cubicBezTo>
                    <a:pt x="8" y="0"/>
                    <a:pt x="5" y="3"/>
                    <a:pt x="5" y="7"/>
                  </a:cubicBezTo>
                  <a:cubicBezTo>
                    <a:pt x="5" y="9"/>
                    <a:pt x="6" y="11"/>
                    <a:pt x="8" y="13"/>
                  </a:cubicBezTo>
                  <a:cubicBezTo>
                    <a:pt x="3" y="14"/>
                    <a:pt x="0" y="17"/>
                    <a:pt x="0" y="24"/>
                  </a:cubicBezTo>
                  <a:cubicBezTo>
                    <a:pt x="24" y="24"/>
                    <a:pt x="24" y="24"/>
                    <a:pt x="24" y="24"/>
                  </a:cubicBezTo>
                  <a:cubicBezTo>
                    <a:pt x="24" y="17"/>
                    <a:pt x="21" y="14"/>
                    <a:pt x="16" y="13"/>
                  </a:cubicBez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grpSp>
      <p:sp>
        <p:nvSpPr>
          <p:cNvPr id="7" name="AutoShape 2" descr="Resultado de imagen para construcciÃ³n de portal de datos abiertos"/>
          <p:cNvSpPr>
            <a:spLocks noChangeAspect="1" noChangeArrowheads="1"/>
          </p:cNvSpPr>
          <p:nvPr/>
        </p:nvSpPr>
        <p:spPr bwMode="auto">
          <a:xfrm>
            <a:off x="155575" y="-144463"/>
            <a:ext cx="304801"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GT" sz="2399"/>
          </a:p>
        </p:txBody>
      </p:sp>
      <p:grpSp>
        <p:nvGrpSpPr>
          <p:cNvPr id="63" name="Group 298">
            <a:extLst>
              <a:ext uri="{FF2B5EF4-FFF2-40B4-BE49-F238E27FC236}">
                <a16:creationId xmlns="" xmlns:a16="http://schemas.microsoft.com/office/drawing/2014/main" id="{A5C91CD4-542D-49E6-A605-64D1D2B33A42}"/>
              </a:ext>
            </a:extLst>
          </p:cNvPr>
          <p:cNvGrpSpPr/>
          <p:nvPr/>
        </p:nvGrpSpPr>
        <p:grpSpPr>
          <a:xfrm>
            <a:off x="141170" y="5589241"/>
            <a:ext cx="2577703" cy="698685"/>
            <a:chOff x="9062519" y="1142200"/>
            <a:chExt cx="2577703" cy="698685"/>
          </a:xfrm>
        </p:grpSpPr>
        <p:grpSp>
          <p:nvGrpSpPr>
            <p:cNvPr id="64" name="Group 283">
              <a:extLst>
                <a:ext uri="{FF2B5EF4-FFF2-40B4-BE49-F238E27FC236}">
                  <a16:creationId xmlns="" xmlns:a16="http://schemas.microsoft.com/office/drawing/2014/main" id="{79D5D393-9AEC-467A-8182-6C37FFD147E4}"/>
                </a:ext>
              </a:extLst>
            </p:cNvPr>
            <p:cNvGrpSpPr/>
            <p:nvPr/>
          </p:nvGrpSpPr>
          <p:grpSpPr>
            <a:xfrm>
              <a:off x="9062519" y="1142200"/>
              <a:ext cx="266339" cy="320154"/>
              <a:chOff x="3024188" y="2184403"/>
              <a:chExt cx="4329112" cy="5203820"/>
            </a:xfrm>
            <a:solidFill>
              <a:schemeClr val="accent2"/>
            </a:solidFill>
          </p:grpSpPr>
          <p:sp>
            <p:nvSpPr>
              <p:cNvPr id="67" name="Freeform 55">
                <a:extLst>
                  <a:ext uri="{FF2B5EF4-FFF2-40B4-BE49-F238E27FC236}">
                    <a16:creationId xmlns="" xmlns:a16="http://schemas.microsoft.com/office/drawing/2014/main" id="{21C121FE-7A5B-4EA1-AF77-585C83B1B6DC}"/>
                  </a:ext>
                </a:extLst>
              </p:cNvPr>
              <p:cNvSpPr>
                <a:spLocks noEditPoints="1"/>
              </p:cNvSpPr>
              <p:nvPr/>
            </p:nvSpPr>
            <p:spPr bwMode="auto">
              <a:xfrm>
                <a:off x="3024188" y="2184403"/>
                <a:ext cx="4329112" cy="5203820"/>
              </a:xfrm>
              <a:custGeom>
                <a:avLst/>
                <a:gdLst>
                  <a:gd name="T0" fmla="*/ 439 w 5454"/>
                  <a:gd name="T1" fmla="*/ 1146 h 6556"/>
                  <a:gd name="T2" fmla="*/ 393 w 5454"/>
                  <a:gd name="T3" fmla="*/ 1178 h 6556"/>
                  <a:gd name="T4" fmla="*/ 375 w 5454"/>
                  <a:gd name="T5" fmla="*/ 1234 h 6556"/>
                  <a:gd name="T6" fmla="*/ 379 w 5454"/>
                  <a:gd name="T7" fmla="*/ 6118 h 6556"/>
                  <a:gd name="T8" fmla="*/ 413 w 5454"/>
                  <a:gd name="T9" fmla="*/ 6163 h 6556"/>
                  <a:gd name="T10" fmla="*/ 469 w 5454"/>
                  <a:gd name="T11" fmla="*/ 6181 h 6556"/>
                  <a:gd name="T12" fmla="*/ 4121 w 5454"/>
                  <a:gd name="T13" fmla="*/ 6177 h 6556"/>
                  <a:gd name="T14" fmla="*/ 4167 w 5454"/>
                  <a:gd name="T15" fmla="*/ 6143 h 6556"/>
                  <a:gd name="T16" fmla="*/ 4185 w 5454"/>
                  <a:gd name="T17" fmla="*/ 6088 h 6556"/>
                  <a:gd name="T18" fmla="*/ 1363 w 5454"/>
                  <a:gd name="T19" fmla="*/ 5791 h 6556"/>
                  <a:gd name="T20" fmla="*/ 1215 w 5454"/>
                  <a:gd name="T21" fmla="*/ 5767 h 6556"/>
                  <a:gd name="T22" fmla="*/ 1085 w 5454"/>
                  <a:gd name="T23" fmla="*/ 5699 h 6556"/>
                  <a:gd name="T24" fmla="*/ 983 w 5454"/>
                  <a:gd name="T25" fmla="*/ 5597 h 6556"/>
                  <a:gd name="T26" fmla="*/ 918 w 5454"/>
                  <a:gd name="T27" fmla="*/ 5470 h 6556"/>
                  <a:gd name="T28" fmla="*/ 894 w 5454"/>
                  <a:gd name="T29" fmla="*/ 5322 h 6556"/>
                  <a:gd name="T30" fmla="*/ 469 w 5454"/>
                  <a:gd name="T31" fmla="*/ 1140 h 6556"/>
                  <a:gd name="T32" fmla="*/ 1333 w 5454"/>
                  <a:gd name="T33" fmla="*/ 379 h 6556"/>
                  <a:gd name="T34" fmla="*/ 1287 w 5454"/>
                  <a:gd name="T35" fmla="*/ 413 h 6556"/>
                  <a:gd name="T36" fmla="*/ 1269 w 5454"/>
                  <a:gd name="T37" fmla="*/ 468 h 6556"/>
                  <a:gd name="T38" fmla="*/ 1273 w 5454"/>
                  <a:gd name="T39" fmla="*/ 5352 h 6556"/>
                  <a:gd name="T40" fmla="*/ 1307 w 5454"/>
                  <a:gd name="T41" fmla="*/ 5398 h 6556"/>
                  <a:gd name="T42" fmla="*/ 1363 w 5454"/>
                  <a:gd name="T43" fmla="*/ 5416 h 6556"/>
                  <a:gd name="T44" fmla="*/ 5015 w 5454"/>
                  <a:gd name="T45" fmla="*/ 5412 h 6556"/>
                  <a:gd name="T46" fmla="*/ 5061 w 5454"/>
                  <a:gd name="T47" fmla="*/ 5378 h 6556"/>
                  <a:gd name="T48" fmla="*/ 5079 w 5454"/>
                  <a:gd name="T49" fmla="*/ 5322 h 6556"/>
                  <a:gd name="T50" fmla="*/ 5075 w 5454"/>
                  <a:gd name="T51" fmla="*/ 439 h 6556"/>
                  <a:gd name="T52" fmla="*/ 5041 w 5454"/>
                  <a:gd name="T53" fmla="*/ 393 h 6556"/>
                  <a:gd name="T54" fmla="*/ 4985 w 5454"/>
                  <a:gd name="T55" fmla="*/ 375 h 6556"/>
                  <a:gd name="T56" fmla="*/ 1363 w 5454"/>
                  <a:gd name="T57" fmla="*/ 0 h 6556"/>
                  <a:gd name="T58" fmla="*/ 5061 w 5454"/>
                  <a:gd name="T59" fmla="*/ 6 h 6556"/>
                  <a:gd name="T60" fmla="*/ 5201 w 5454"/>
                  <a:gd name="T61" fmla="*/ 52 h 6556"/>
                  <a:gd name="T62" fmla="*/ 5316 w 5454"/>
                  <a:gd name="T63" fmla="*/ 138 h 6556"/>
                  <a:gd name="T64" fmla="*/ 5402 w 5454"/>
                  <a:gd name="T65" fmla="*/ 253 h 6556"/>
                  <a:gd name="T66" fmla="*/ 5448 w 5454"/>
                  <a:gd name="T67" fmla="*/ 393 h 6556"/>
                  <a:gd name="T68" fmla="*/ 5454 w 5454"/>
                  <a:gd name="T69" fmla="*/ 5322 h 6556"/>
                  <a:gd name="T70" fmla="*/ 5430 w 5454"/>
                  <a:gd name="T71" fmla="*/ 5470 h 6556"/>
                  <a:gd name="T72" fmla="*/ 5362 w 5454"/>
                  <a:gd name="T73" fmla="*/ 5597 h 6556"/>
                  <a:gd name="T74" fmla="*/ 5263 w 5454"/>
                  <a:gd name="T75" fmla="*/ 5699 h 6556"/>
                  <a:gd name="T76" fmla="*/ 5133 w 5454"/>
                  <a:gd name="T77" fmla="*/ 5767 h 6556"/>
                  <a:gd name="T78" fmla="*/ 4985 w 5454"/>
                  <a:gd name="T79" fmla="*/ 5791 h 6556"/>
                  <a:gd name="T80" fmla="*/ 4560 w 5454"/>
                  <a:gd name="T81" fmla="*/ 6088 h 6556"/>
                  <a:gd name="T82" fmla="*/ 4536 w 5454"/>
                  <a:gd name="T83" fmla="*/ 6235 h 6556"/>
                  <a:gd name="T84" fmla="*/ 4469 w 5454"/>
                  <a:gd name="T85" fmla="*/ 6365 h 6556"/>
                  <a:gd name="T86" fmla="*/ 4369 w 5454"/>
                  <a:gd name="T87" fmla="*/ 6466 h 6556"/>
                  <a:gd name="T88" fmla="*/ 4239 w 5454"/>
                  <a:gd name="T89" fmla="*/ 6532 h 6556"/>
                  <a:gd name="T90" fmla="*/ 4092 w 5454"/>
                  <a:gd name="T91" fmla="*/ 6556 h 6556"/>
                  <a:gd name="T92" fmla="*/ 393 w 5454"/>
                  <a:gd name="T93" fmla="*/ 6550 h 6556"/>
                  <a:gd name="T94" fmla="*/ 253 w 5454"/>
                  <a:gd name="T95" fmla="*/ 6504 h 6556"/>
                  <a:gd name="T96" fmla="*/ 138 w 5454"/>
                  <a:gd name="T97" fmla="*/ 6419 h 6556"/>
                  <a:gd name="T98" fmla="*/ 52 w 5454"/>
                  <a:gd name="T99" fmla="*/ 6303 h 6556"/>
                  <a:gd name="T100" fmla="*/ 6 w 5454"/>
                  <a:gd name="T101" fmla="*/ 6163 h 6556"/>
                  <a:gd name="T102" fmla="*/ 0 w 5454"/>
                  <a:gd name="T103" fmla="*/ 1234 h 6556"/>
                  <a:gd name="T104" fmla="*/ 24 w 5454"/>
                  <a:gd name="T105" fmla="*/ 1086 h 6556"/>
                  <a:gd name="T106" fmla="*/ 90 w 5454"/>
                  <a:gd name="T107" fmla="*/ 959 h 6556"/>
                  <a:gd name="T108" fmla="*/ 192 w 5454"/>
                  <a:gd name="T109" fmla="*/ 857 h 6556"/>
                  <a:gd name="T110" fmla="*/ 321 w 5454"/>
                  <a:gd name="T111" fmla="*/ 791 h 6556"/>
                  <a:gd name="T112" fmla="*/ 469 w 5454"/>
                  <a:gd name="T113" fmla="*/ 767 h 6556"/>
                  <a:gd name="T114" fmla="*/ 894 w 5454"/>
                  <a:gd name="T115" fmla="*/ 468 h 6556"/>
                  <a:gd name="T116" fmla="*/ 918 w 5454"/>
                  <a:gd name="T117" fmla="*/ 321 h 6556"/>
                  <a:gd name="T118" fmla="*/ 983 w 5454"/>
                  <a:gd name="T119" fmla="*/ 191 h 6556"/>
                  <a:gd name="T120" fmla="*/ 1085 w 5454"/>
                  <a:gd name="T121" fmla="*/ 92 h 6556"/>
                  <a:gd name="T122" fmla="*/ 1215 w 5454"/>
                  <a:gd name="T123" fmla="*/ 24 h 6556"/>
                  <a:gd name="T124" fmla="*/ 1363 w 5454"/>
                  <a:gd name="T125"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54" h="6556">
                    <a:moveTo>
                      <a:pt x="469" y="1140"/>
                    </a:moveTo>
                    <a:lnTo>
                      <a:pt x="439" y="1146"/>
                    </a:lnTo>
                    <a:lnTo>
                      <a:pt x="413" y="1158"/>
                    </a:lnTo>
                    <a:lnTo>
                      <a:pt x="393" y="1178"/>
                    </a:lnTo>
                    <a:lnTo>
                      <a:pt x="379" y="1204"/>
                    </a:lnTo>
                    <a:lnTo>
                      <a:pt x="375" y="1234"/>
                    </a:lnTo>
                    <a:lnTo>
                      <a:pt x="375" y="6088"/>
                    </a:lnTo>
                    <a:lnTo>
                      <a:pt x="379" y="6118"/>
                    </a:lnTo>
                    <a:lnTo>
                      <a:pt x="393" y="6143"/>
                    </a:lnTo>
                    <a:lnTo>
                      <a:pt x="413" y="6163"/>
                    </a:lnTo>
                    <a:lnTo>
                      <a:pt x="439" y="6177"/>
                    </a:lnTo>
                    <a:lnTo>
                      <a:pt x="469" y="6181"/>
                    </a:lnTo>
                    <a:lnTo>
                      <a:pt x="4092" y="6181"/>
                    </a:lnTo>
                    <a:lnTo>
                      <a:pt x="4121" y="6177"/>
                    </a:lnTo>
                    <a:lnTo>
                      <a:pt x="4147" y="6163"/>
                    </a:lnTo>
                    <a:lnTo>
                      <a:pt x="4167" y="6143"/>
                    </a:lnTo>
                    <a:lnTo>
                      <a:pt x="4181" y="6118"/>
                    </a:lnTo>
                    <a:lnTo>
                      <a:pt x="4185" y="6088"/>
                    </a:lnTo>
                    <a:lnTo>
                      <a:pt x="4185" y="5791"/>
                    </a:lnTo>
                    <a:lnTo>
                      <a:pt x="1363" y="5791"/>
                    </a:lnTo>
                    <a:lnTo>
                      <a:pt x="1287" y="5785"/>
                    </a:lnTo>
                    <a:lnTo>
                      <a:pt x="1215" y="5767"/>
                    </a:lnTo>
                    <a:lnTo>
                      <a:pt x="1147" y="5737"/>
                    </a:lnTo>
                    <a:lnTo>
                      <a:pt x="1085" y="5699"/>
                    </a:lnTo>
                    <a:lnTo>
                      <a:pt x="1031" y="5653"/>
                    </a:lnTo>
                    <a:lnTo>
                      <a:pt x="983" y="5597"/>
                    </a:lnTo>
                    <a:lnTo>
                      <a:pt x="946" y="5537"/>
                    </a:lnTo>
                    <a:lnTo>
                      <a:pt x="918" y="5470"/>
                    </a:lnTo>
                    <a:lnTo>
                      <a:pt x="900" y="5398"/>
                    </a:lnTo>
                    <a:lnTo>
                      <a:pt x="894" y="5322"/>
                    </a:lnTo>
                    <a:lnTo>
                      <a:pt x="894" y="1140"/>
                    </a:lnTo>
                    <a:lnTo>
                      <a:pt x="469" y="1140"/>
                    </a:lnTo>
                    <a:close/>
                    <a:moveTo>
                      <a:pt x="1363" y="375"/>
                    </a:moveTo>
                    <a:lnTo>
                      <a:pt x="1333" y="379"/>
                    </a:lnTo>
                    <a:lnTo>
                      <a:pt x="1307" y="393"/>
                    </a:lnTo>
                    <a:lnTo>
                      <a:pt x="1287" y="413"/>
                    </a:lnTo>
                    <a:lnTo>
                      <a:pt x="1273" y="439"/>
                    </a:lnTo>
                    <a:lnTo>
                      <a:pt x="1269" y="468"/>
                    </a:lnTo>
                    <a:lnTo>
                      <a:pt x="1269" y="5322"/>
                    </a:lnTo>
                    <a:lnTo>
                      <a:pt x="1273" y="5352"/>
                    </a:lnTo>
                    <a:lnTo>
                      <a:pt x="1287" y="5378"/>
                    </a:lnTo>
                    <a:lnTo>
                      <a:pt x="1307" y="5398"/>
                    </a:lnTo>
                    <a:lnTo>
                      <a:pt x="1333" y="5412"/>
                    </a:lnTo>
                    <a:lnTo>
                      <a:pt x="1363" y="5416"/>
                    </a:lnTo>
                    <a:lnTo>
                      <a:pt x="4985" y="5416"/>
                    </a:lnTo>
                    <a:lnTo>
                      <a:pt x="5015" y="5412"/>
                    </a:lnTo>
                    <a:lnTo>
                      <a:pt x="5041" y="5398"/>
                    </a:lnTo>
                    <a:lnTo>
                      <a:pt x="5061" y="5378"/>
                    </a:lnTo>
                    <a:lnTo>
                      <a:pt x="5075" y="5352"/>
                    </a:lnTo>
                    <a:lnTo>
                      <a:pt x="5079" y="5322"/>
                    </a:lnTo>
                    <a:lnTo>
                      <a:pt x="5079" y="468"/>
                    </a:lnTo>
                    <a:lnTo>
                      <a:pt x="5075" y="439"/>
                    </a:lnTo>
                    <a:lnTo>
                      <a:pt x="5061" y="413"/>
                    </a:lnTo>
                    <a:lnTo>
                      <a:pt x="5041" y="393"/>
                    </a:lnTo>
                    <a:lnTo>
                      <a:pt x="5015" y="379"/>
                    </a:lnTo>
                    <a:lnTo>
                      <a:pt x="4985" y="375"/>
                    </a:lnTo>
                    <a:lnTo>
                      <a:pt x="1363" y="375"/>
                    </a:lnTo>
                    <a:close/>
                    <a:moveTo>
                      <a:pt x="1363" y="0"/>
                    </a:moveTo>
                    <a:lnTo>
                      <a:pt x="4985" y="0"/>
                    </a:lnTo>
                    <a:lnTo>
                      <a:pt x="5061" y="6"/>
                    </a:lnTo>
                    <a:lnTo>
                      <a:pt x="5133" y="24"/>
                    </a:lnTo>
                    <a:lnTo>
                      <a:pt x="5201" y="52"/>
                    </a:lnTo>
                    <a:lnTo>
                      <a:pt x="5263" y="92"/>
                    </a:lnTo>
                    <a:lnTo>
                      <a:pt x="5316" y="138"/>
                    </a:lnTo>
                    <a:lnTo>
                      <a:pt x="5362" y="191"/>
                    </a:lnTo>
                    <a:lnTo>
                      <a:pt x="5402" y="253"/>
                    </a:lnTo>
                    <a:lnTo>
                      <a:pt x="5430" y="321"/>
                    </a:lnTo>
                    <a:lnTo>
                      <a:pt x="5448" y="393"/>
                    </a:lnTo>
                    <a:lnTo>
                      <a:pt x="5454" y="468"/>
                    </a:lnTo>
                    <a:lnTo>
                      <a:pt x="5454" y="5322"/>
                    </a:lnTo>
                    <a:lnTo>
                      <a:pt x="5448" y="5398"/>
                    </a:lnTo>
                    <a:lnTo>
                      <a:pt x="5430" y="5470"/>
                    </a:lnTo>
                    <a:lnTo>
                      <a:pt x="5402" y="5537"/>
                    </a:lnTo>
                    <a:lnTo>
                      <a:pt x="5362" y="5597"/>
                    </a:lnTo>
                    <a:lnTo>
                      <a:pt x="5316" y="5653"/>
                    </a:lnTo>
                    <a:lnTo>
                      <a:pt x="5263" y="5699"/>
                    </a:lnTo>
                    <a:lnTo>
                      <a:pt x="5201" y="5737"/>
                    </a:lnTo>
                    <a:lnTo>
                      <a:pt x="5133" y="5767"/>
                    </a:lnTo>
                    <a:lnTo>
                      <a:pt x="5061" y="5785"/>
                    </a:lnTo>
                    <a:lnTo>
                      <a:pt x="4985" y="5791"/>
                    </a:lnTo>
                    <a:lnTo>
                      <a:pt x="4560" y="5791"/>
                    </a:lnTo>
                    <a:lnTo>
                      <a:pt x="4560" y="6088"/>
                    </a:lnTo>
                    <a:lnTo>
                      <a:pt x="4554" y="6163"/>
                    </a:lnTo>
                    <a:lnTo>
                      <a:pt x="4536" y="6235"/>
                    </a:lnTo>
                    <a:lnTo>
                      <a:pt x="4508" y="6303"/>
                    </a:lnTo>
                    <a:lnTo>
                      <a:pt x="4469" y="6365"/>
                    </a:lnTo>
                    <a:lnTo>
                      <a:pt x="4423" y="6419"/>
                    </a:lnTo>
                    <a:lnTo>
                      <a:pt x="4369" y="6466"/>
                    </a:lnTo>
                    <a:lnTo>
                      <a:pt x="4307" y="6504"/>
                    </a:lnTo>
                    <a:lnTo>
                      <a:pt x="4239" y="6532"/>
                    </a:lnTo>
                    <a:lnTo>
                      <a:pt x="4167" y="6550"/>
                    </a:lnTo>
                    <a:lnTo>
                      <a:pt x="4092" y="6556"/>
                    </a:lnTo>
                    <a:lnTo>
                      <a:pt x="469" y="6556"/>
                    </a:lnTo>
                    <a:lnTo>
                      <a:pt x="393" y="6550"/>
                    </a:lnTo>
                    <a:lnTo>
                      <a:pt x="321" y="6532"/>
                    </a:lnTo>
                    <a:lnTo>
                      <a:pt x="253" y="6504"/>
                    </a:lnTo>
                    <a:lnTo>
                      <a:pt x="192" y="6466"/>
                    </a:lnTo>
                    <a:lnTo>
                      <a:pt x="138" y="6419"/>
                    </a:lnTo>
                    <a:lnTo>
                      <a:pt x="90" y="6365"/>
                    </a:lnTo>
                    <a:lnTo>
                      <a:pt x="52" y="6303"/>
                    </a:lnTo>
                    <a:lnTo>
                      <a:pt x="24" y="6235"/>
                    </a:lnTo>
                    <a:lnTo>
                      <a:pt x="6" y="6163"/>
                    </a:lnTo>
                    <a:lnTo>
                      <a:pt x="0" y="6088"/>
                    </a:lnTo>
                    <a:lnTo>
                      <a:pt x="0" y="1234"/>
                    </a:lnTo>
                    <a:lnTo>
                      <a:pt x="6" y="1158"/>
                    </a:lnTo>
                    <a:lnTo>
                      <a:pt x="24" y="1086"/>
                    </a:lnTo>
                    <a:lnTo>
                      <a:pt x="52" y="1019"/>
                    </a:lnTo>
                    <a:lnTo>
                      <a:pt x="90" y="959"/>
                    </a:lnTo>
                    <a:lnTo>
                      <a:pt x="138" y="903"/>
                    </a:lnTo>
                    <a:lnTo>
                      <a:pt x="192" y="857"/>
                    </a:lnTo>
                    <a:lnTo>
                      <a:pt x="253" y="819"/>
                    </a:lnTo>
                    <a:lnTo>
                      <a:pt x="321" y="791"/>
                    </a:lnTo>
                    <a:lnTo>
                      <a:pt x="393" y="773"/>
                    </a:lnTo>
                    <a:lnTo>
                      <a:pt x="469" y="767"/>
                    </a:lnTo>
                    <a:lnTo>
                      <a:pt x="894" y="767"/>
                    </a:lnTo>
                    <a:lnTo>
                      <a:pt x="894" y="468"/>
                    </a:lnTo>
                    <a:lnTo>
                      <a:pt x="900" y="393"/>
                    </a:lnTo>
                    <a:lnTo>
                      <a:pt x="918" y="321"/>
                    </a:lnTo>
                    <a:lnTo>
                      <a:pt x="946" y="253"/>
                    </a:lnTo>
                    <a:lnTo>
                      <a:pt x="983" y="191"/>
                    </a:lnTo>
                    <a:lnTo>
                      <a:pt x="1031" y="138"/>
                    </a:lnTo>
                    <a:lnTo>
                      <a:pt x="1085" y="92"/>
                    </a:lnTo>
                    <a:lnTo>
                      <a:pt x="1147" y="52"/>
                    </a:lnTo>
                    <a:lnTo>
                      <a:pt x="1215" y="24"/>
                    </a:lnTo>
                    <a:lnTo>
                      <a:pt x="1287" y="6"/>
                    </a:lnTo>
                    <a:lnTo>
                      <a:pt x="1363"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200">
                  <a:latin typeface="Ebrima" panose="02000000000000000000" pitchFamily="2" charset="0"/>
                  <a:ea typeface="Ebrima" panose="02000000000000000000" pitchFamily="2" charset="0"/>
                  <a:cs typeface="Ebrima" panose="02000000000000000000" pitchFamily="2" charset="0"/>
                </a:endParaRPr>
              </a:p>
            </p:txBody>
          </p:sp>
          <p:sp>
            <p:nvSpPr>
              <p:cNvPr id="68" name="Freeform 56">
                <a:extLst>
                  <a:ext uri="{FF2B5EF4-FFF2-40B4-BE49-F238E27FC236}">
                    <a16:creationId xmlns="" xmlns:a16="http://schemas.microsoft.com/office/drawing/2014/main" id="{01578422-F87F-406F-B6A9-25C85F90BD9C}"/>
                  </a:ext>
                </a:extLst>
              </p:cNvPr>
              <p:cNvSpPr>
                <a:spLocks/>
              </p:cNvSpPr>
              <p:nvPr/>
            </p:nvSpPr>
            <p:spPr bwMode="auto">
              <a:xfrm>
                <a:off x="4305302" y="3106741"/>
                <a:ext cx="2476503" cy="296846"/>
              </a:xfrm>
              <a:custGeom>
                <a:avLst/>
                <a:gdLst>
                  <a:gd name="T0" fmla="*/ 187 w 3120"/>
                  <a:gd name="T1" fmla="*/ 0 h 375"/>
                  <a:gd name="T2" fmla="*/ 2932 w 3120"/>
                  <a:gd name="T3" fmla="*/ 0 h 375"/>
                  <a:gd name="T4" fmla="*/ 2974 w 3120"/>
                  <a:gd name="T5" fmla="*/ 4 h 375"/>
                  <a:gd name="T6" fmla="*/ 3014 w 3120"/>
                  <a:gd name="T7" fmla="*/ 18 h 375"/>
                  <a:gd name="T8" fmla="*/ 3050 w 3120"/>
                  <a:gd name="T9" fmla="*/ 42 h 375"/>
                  <a:gd name="T10" fmla="*/ 3078 w 3120"/>
                  <a:gd name="T11" fmla="*/ 70 h 375"/>
                  <a:gd name="T12" fmla="*/ 3100 w 3120"/>
                  <a:gd name="T13" fmla="*/ 104 h 375"/>
                  <a:gd name="T14" fmla="*/ 3114 w 3120"/>
                  <a:gd name="T15" fmla="*/ 144 h 375"/>
                  <a:gd name="T16" fmla="*/ 3120 w 3120"/>
                  <a:gd name="T17" fmla="*/ 187 h 375"/>
                  <a:gd name="T18" fmla="*/ 3114 w 3120"/>
                  <a:gd name="T19" fmla="*/ 229 h 375"/>
                  <a:gd name="T20" fmla="*/ 3100 w 3120"/>
                  <a:gd name="T21" fmla="*/ 269 h 375"/>
                  <a:gd name="T22" fmla="*/ 3078 w 3120"/>
                  <a:gd name="T23" fmla="*/ 303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3 h 375"/>
                  <a:gd name="T42" fmla="*/ 20 w 3120"/>
                  <a:gd name="T43" fmla="*/ 269 h 375"/>
                  <a:gd name="T44" fmla="*/ 6 w 3120"/>
                  <a:gd name="T45" fmla="*/ 229 h 375"/>
                  <a:gd name="T46" fmla="*/ 0 w 3120"/>
                  <a:gd name="T47" fmla="*/ 187 h 375"/>
                  <a:gd name="T48" fmla="*/ 6 w 3120"/>
                  <a:gd name="T49" fmla="*/ 144 h 375"/>
                  <a:gd name="T50" fmla="*/ 20 w 3120"/>
                  <a:gd name="T51" fmla="*/ 104 h 375"/>
                  <a:gd name="T52" fmla="*/ 42 w 3120"/>
                  <a:gd name="T53" fmla="*/ 70 h 375"/>
                  <a:gd name="T54" fmla="*/ 70 w 3120"/>
                  <a:gd name="T55" fmla="*/ 42 h 375"/>
                  <a:gd name="T56" fmla="*/ 106 w 3120"/>
                  <a:gd name="T57" fmla="*/ 18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18"/>
                    </a:lnTo>
                    <a:lnTo>
                      <a:pt x="3050" y="42"/>
                    </a:lnTo>
                    <a:lnTo>
                      <a:pt x="3078" y="70"/>
                    </a:lnTo>
                    <a:lnTo>
                      <a:pt x="3100" y="104"/>
                    </a:lnTo>
                    <a:lnTo>
                      <a:pt x="3114" y="144"/>
                    </a:lnTo>
                    <a:lnTo>
                      <a:pt x="3120" y="187"/>
                    </a:lnTo>
                    <a:lnTo>
                      <a:pt x="3114" y="229"/>
                    </a:lnTo>
                    <a:lnTo>
                      <a:pt x="3100" y="269"/>
                    </a:lnTo>
                    <a:lnTo>
                      <a:pt x="3078" y="303"/>
                    </a:lnTo>
                    <a:lnTo>
                      <a:pt x="3050" y="333"/>
                    </a:lnTo>
                    <a:lnTo>
                      <a:pt x="3014" y="355"/>
                    </a:lnTo>
                    <a:lnTo>
                      <a:pt x="2974" y="369"/>
                    </a:lnTo>
                    <a:lnTo>
                      <a:pt x="2932" y="375"/>
                    </a:lnTo>
                    <a:lnTo>
                      <a:pt x="187" y="375"/>
                    </a:lnTo>
                    <a:lnTo>
                      <a:pt x="143" y="369"/>
                    </a:lnTo>
                    <a:lnTo>
                      <a:pt x="106" y="355"/>
                    </a:lnTo>
                    <a:lnTo>
                      <a:pt x="70" y="333"/>
                    </a:lnTo>
                    <a:lnTo>
                      <a:pt x="42" y="303"/>
                    </a:lnTo>
                    <a:lnTo>
                      <a:pt x="20" y="269"/>
                    </a:lnTo>
                    <a:lnTo>
                      <a:pt x="6" y="229"/>
                    </a:lnTo>
                    <a:lnTo>
                      <a:pt x="0" y="187"/>
                    </a:lnTo>
                    <a:lnTo>
                      <a:pt x="6" y="144"/>
                    </a:lnTo>
                    <a:lnTo>
                      <a:pt x="20" y="104"/>
                    </a:lnTo>
                    <a:lnTo>
                      <a:pt x="42" y="70"/>
                    </a:lnTo>
                    <a:lnTo>
                      <a:pt x="70" y="42"/>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200">
                  <a:latin typeface="Ebrima" panose="02000000000000000000" pitchFamily="2" charset="0"/>
                  <a:ea typeface="Ebrima" panose="02000000000000000000" pitchFamily="2" charset="0"/>
                  <a:cs typeface="Ebrima" panose="02000000000000000000" pitchFamily="2" charset="0"/>
                </a:endParaRPr>
              </a:p>
            </p:txBody>
          </p:sp>
          <p:sp>
            <p:nvSpPr>
              <p:cNvPr id="69" name="Freeform 57">
                <a:extLst>
                  <a:ext uri="{FF2B5EF4-FFF2-40B4-BE49-F238E27FC236}">
                    <a16:creationId xmlns="" xmlns:a16="http://schemas.microsoft.com/office/drawing/2014/main" id="{0D2314F3-8016-4B68-BF40-DF10C8C0FCA5}"/>
                  </a:ext>
                </a:extLst>
              </p:cNvPr>
              <p:cNvSpPr>
                <a:spLocks/>
              </p:cNvSpPr>
              <p:nvPr/>
            </p:nvSpPr>
            <p:spPr bwMode="auto">
              <a:xfrm>
                <a:off x="4305302" y="3813172"/>
                <a:ext cx="2476503" cy="296846"/>
              </a:xfrm>
              <a:custGeom>
                <a:avLst/>
                <a:gdLst>
                  <a:gd name="T0" fmla="*/ 187 w 3120"/>
                  <a:gd name="T1" fmla="*/ 0 h 375"/>
                  <a:gd name="T2" fmla="*/ 2932 w 3120"/>
                  <a:gd name="T3" fmla="*/ 0 h 375"/>
                  <a:gd name="T4" fmla="*/ 2974 w 3120"/>
                  <a:gd name="T5" fmla="*/ 6 h 375"/>
                  <a:gd name="T6" fmla="*/ 3014 w 3120"/>
                  <a:gd name="T7" fmla="*/ 20 h 375"/>
                  <a:gd name="T8" fmla="*/ 3050 w 3120"/>
                  <a:gd name="T9" fmla="*/ 42 h 375"/>
                  <a:gd name="T10" fmla="*/ 3078 w 3120"/>
                  <a:gd name="T11" fmla="*/ 72 h 375"/>
                  <a:gd name="T12" fmla="*/ 3100 w 3120"/>
                  <a:gd name="T13" fmla="*/ 106 h 375"/>
                  <a:gd name="T14" fmla="*/ 3114 w 3120"/>
                  <a:gd name="T15" fmla="*/ 146 h 375"/>
                  <a:gd name="T16" fmla="*/ 3120 w 3120"/>
                  <a:gd name="T17" fmla="*/ 187 h 375"/>
                  <a:gd name="T18" fmla="*/ 3114 w 3120"/>
                  <a:gd name="T19" fmla="*/ 231 h 375"/>
                  <a:gd name="T20" fmla="*/ 3100 w 3120"/>
                  <a:gd name="T21" fmla="*/ 271 h 375"/>
                  <a:gd name="T22" fmla="*/ 3078 w 3120"/>
                  <a:gd name="T23" fmla="*/ 305 h 375"/>
                  <a:gd name="T24" fmla="*/ 3050 w 3120"/>
                  <a:gd name="T25" fmla="*/ 333 h 375"/>
                  <a:gd name="T26" fmla="*/ 3014 w 3120"/>
                  <a:gd name="T27" fmla="*/ 357 h 375"/>
                  <a:gd name="T28" fmla="*/ 2974 w 3120"/>
                  <a:gd name="T29" fmla="*/ 371 h 375"/>
                  <a:gd name="T30" fmla="*/ 2932 w 3120"/>
                  <a:gd name="T31" fmla="*/ 375 h 375"/>
                  <a:gd name="T32" fmla="*/ 187 w 3120"/>
                  <a:gd name="T33" fmla="*/ 375 h 375"/>
                  <a:gd name="T34" fmla="*/ 143 w 3120"/>
                  <a:gd name="T35" fmla="*/ 371 h 375"/>
                  <a:gd name="T36" fmla="*/ 106 w 3120"/>
                  <a:gd name="T37" fmla="*/ 357 h 375"/>
                  <a:gd name="T38" fmla="*/ 70 w 3120"/>
                  <a:gd name="T39" fmla="*/ 335 h 375"/>
                  <a:gd name="T40" fmla="*/ 42 w 3120"/>
                  <a:gd name="T41" fmla="*/ 305 h 375"/>
                  <a:gd name="T42" fmla="*/ 20 w 3120"/>
                  <a:gd name="T43" fmla="*/ 271 h 375"/>
                  <a:gd name="T44" fmla="*/ 6 w 3120"/>
                  <a:gd name="T45" fmla="*/ 231 h 375"/>
                  <a:gd name="T46" fmla="*/ 0 w 3120"/>
                  <a:gd name="T47" fmla="*/ 187 h 375"/>
                  <a:gd name="T48" fmla="*/ 6 w 3120"/>
                  <a:gd name="T49" fmla="*/ 146 h 375"/>
                  <a:gd name="T50" fmla="*/ 20 w 3120"/>
                  <a:gd name="T51" fmla="*/ 106 h 375"/>
                  <a:gd name="T52" fmla="*/ 42 w 3120"/>
                  <a:gd name="T53" fmla="*/ 72 h 375"/>
                  <a:gd name="T54" fmla="*/ 70 w 3120"/>
                  <a:gd name="T55" fmla="*/ 42 h 375"/>
                  <a:gd name="T56" fmla="*/ 106 w 3120"/>
                  <a:gd name="T57" fmla="*/ 20 h 375"/>
                  <a:gd name="T58" fmla="*/ 143 w 3120"/>
                  <a:gd name="T59" fmla="*/ 6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6"/>
                    </a:lnTo>
                    <a:lnTo>
                      <a:pt x="3014" y="20"/>
                    </a:lnTo>
                    <a:lnTo>
                      <a:pt x="3050" y="42"/>
                    </a:lnTo>
                    <a:lnTo>
                      <a:pt x="3078" y="72"/>
                    </a:lnTo>
                    <a:lnTo>
                      <a:pt x="3100" y="106"/>
                    </a:lnTo>
                    <a:lnTo>
                      <a:pt x="3114" y="146"/>
                    </a:lnTo>
                    <a:lnTo>
                      <a:pt x="3120" y="187"/>
                    </a:lnTo>
                    <a:lnTo>
                      <a:pt x="3114" y="231"/>
                    </a:lnTo>
                    <a:lnTo>
                      <a:pt x="3100" y="271"/>
                    </a:lnTo>
                    <a:lnTo>
                      <a:pt x="3078" y="305"/>
                    </a:lnTo>
                    <a:lnTo>
                      <a:pt x="3050" y="333"/>
                    </a:lnTo>
                    <a:lnTo>
                      <a:pt x="3014" y="357"/>
                    </a:lnTo>
                    <a:lnTo>
                      <a:pt x="2974" y="371"/>
                    </a:lnTo>
                    <a:lnTo>
                      <a:pt x="2932" y="375"/>
                    </a:lnTo>
                    <a:lnTo>
                      <a:pt x="187" y="375"/>
                    </a:lnTo>
                    <a:lnTo>
                      <a:pt x="143" y="371"/>
                    </a:lnTo>
                    <a:lnTo>
                      <a:pt x="106" y="357"/>
                    </a:lnTo>
                    <a:lnTo>
                      <a:pt x="70" y="335"/>
                    </a:lnTo>
                    <a:lnTo>
                      <a:pt x="42" y="305"/>
                    </a:lnTo>
                    <a:lnTo>
                      <a:pt x="20" y="271"/>
                    </a:lnTo>
                    <a:lnTo>
                      <a:pt x="6" y="231"/>
                    </a:lnTo>
                    <a:lnTo>
                      <a:pt x="0" y="187"/>
                    </a:lnTo>
                    <a:lnTo>
                      <a:pt x="6" y="146"/>
                    </a:lnTo>
                    <a:lnTo>
                      <a:pt x="20" y="106"/>
                    </a:lnTo>
                    <a:lnTo>
                      <a:pt x="42" y="72"/>
                    </a:lnTo>
                    <a:lnTo>
                      <a:pt x="70" y="42"/>
                    </a:lnTo>
                    <a:lnTo>
                      <a:pt x="106" y="20"/>
                    </a:lnTo>
                    <a:lnTo>
                      <a:pt x="143" y="6"/>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200">
                  <a:latin typeface="Ebrima" panose="02000000000000000000" pitchFamily="2" charset="0"/>
                  <a:ea typeface="Ebrima" panose="02000000000000000000" pitchFamily="2" charset="0"/>
                  <a:cs typeface="Ebrima" panose="02000000000000000000" pitchFamily="2" charset="0"/>
                </a:endParaRPr>
              </a:p>
            </p:txBody>
          </p:sp>
          <p:sp>
            <p:nvSpPr>
              <p:cNvPr id="70" name="Freeform 58">
                <a:extLst>
                  <a:ext uri="{FF2B5EF4-FFF2-40B4-BE49-F238E27FC236}">
                    <a16:creationId xmlns="" xmlns:a16="http://schemas.microsoft.com/office/drawing/2014/main" id="{AD51CE9C-2A1E-4B54-814C-DC2E9F888C6D}"/>
                  </a:ext>
                </a:extLst>
              </p:cNvPr>
              <p:cNvSpPr>
                <a:spLocks/>
              </p:cNvSpPr>
              <p:nvPr/>
            </p:nvSpPr>
            <p:spPr bwMode="auto">
              <a:xfrm>
                <a:off x="4305302" y="4519603"/>
                <a:ext cx="2476503" cy="296846"/>
              </a:xfrm>
              <a:custGeom>
                <a:avLst/>
                <a:gdLst>
                  <a:gd name="T0" fmla="*/ 187 w 3120"/>
                  <a:gd name="T1" fmla="*/ 0 h 375"/>
                  <a:gd name="T2" fmla="*/ 2932 w 3120"/>
                  <a:gd name="T3" fmla="*/ 0 h 375"/>
                  <a:gd name="T4" fmla="*/ 2974 w 3120"/>
                  <a:gd name="T5" fmla="*/ 4 h 375"/>
                  <a:gd name="T6" fmla="*/ 3014 w 3120"/>
                  <a:gd name="T7" fmla="*/ 20 h 375"/>
                  <a:gd name="T8" fmla="*/ 3050 w 3120"/>
                  <a:gd name="T9" fmla="*/ 42 h 375"/>
                  <a:gd name="T10" fmla="*/ 3078 w 3120"/>
                  <a:gd name="T11" fmla="*/ 70 h 375"/>
                  <a:gd name="T12" fmla="*/ 3100 w 3120"/>
                  <a:gd name="T13" fmla="*/ 106 h 375"/>
                  <a:gd name="T14" fmla="*/ 3114 w 3120"/>
                  <a:gd name="T15" fmla="*/ 144 h 375"/>
                  <a:gd name="T16" fmla="*/ 3120 w 3120"/>
                  <a:gd name="T17" fmla="*/ 188 h 375"/>
                  <a:gd name="T18" fmla="*/ 3114 w 3120"/>
                  <a:gd name="T19" fmla="*/ 229 h 375"/>
                  <a:gd name="T20" fmla="*/ 3100 w 3120"/>
                  <a:gd name="T21" fmla="*/ 269 h 375"/>
                  <a:gd name="T22" fmla="*/ 3078 w 3120"/>
                  <a:gd name="T23" fmla="*/ 305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5 h 375"/>
                  <a:gd name="T42" fmla="*/ 20 w 3120"/>
                  <a:gd name="T43" fmla="*/ 269 h 375"/>
                  <a:gd name="T44" fmla="*/ 6 w 3120"/>
                  <a:gd name="T45" fmla="*/ 229 h 375"/>
                  <a:gd name="T46" fmla="*/ 0 w 3120"/>
                  <a:gd name="T47" fmla="*/ 188 h 375"/>
                  <a:gd name="T48" fmla="*/ 6 w 3120"/>
                  <a:gd name="T49" fmla="*/ 144 h 375"/>
                  <a:gd name="T50" fmla="*/ 20 w 3120"/>
                  <a:gd name="T51" fmla="*/ 106 h 375"/>
                  <a:gd name="T52" fmla="*/ 42 w 3120"/>
                  <a:gd name="T53" fmla="*/ 70 h 375"/>
                  <a:gd name="T54" fmla="*/ 70 w 3120"/>
                  <a:gd name="T55" fmla="*/ 42 h 375"/>
                  <a:gd name="T56" fmla="*/ 106 w 3120"/>
                  <a:gd name="T57" fmla="*/ 20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20"/>
                    </a:lnTo>
                    <a:lnTo>
                      <a:pt x="3050" y="42"/>
                    </a:lnTo>
                    <a:lnTo>
                      <a:pt x="3078" y="70"/>
                    </a:lnTo>
                    <a:lnTo>
                      <a:pt x="3100" y="106"/>
                    </a:lnTo>
                    <a:lnTo>
                      <a:pt x="3114" y="144"/>
                    </a:lnTo>
                    <a:lnTo>
                      <a:pt x="3120" y="188"/>
                    </a:lnTo>
                    <a:lnTo>
                      <a:pt x="3114" y="229"/>
                    </a:lnTo>
                    <a:lnTo>
                      <a:pt x="3100" y="269"/>
                    </a:lnTo>
                    <a:lnTo>
                      <a:pt x="3078" y="305"/>
                    </a:lnTo>
                    <a:lnTo>
                      <a:pt x="3050" y="333"/>
                    </a:lnTo>
                    <a:lnTo>
                      <a:pt x="3014" y="355"/>
                    </a:lnTo>
                    <a:lnTo>
                      <a:pt x="2974" y="369"/>
                    </a:lnTo>
                    <a:lnTo>
                      <a:pt x="2932" y="375"/>
                    </a:lnTo>
                    <a:lnTo>
                      <a:pt x="187" y="375"/>
                    </a:lnTo>
                    <a:lnTo>
                      <a:pt x="143" y="369"/>
                    </a:lnTo>
                    <a:lnTo>
                      <a:pt x="106" y="355"/>
                    </a:lnTo>
                    <a:lnTo>
                      <a:pt x="70" y="333"/>
                    </a:lnTo>
                    <a:lnTo>
                      <a:pt x="42" y="305"/>
                    </a:lnTo>
                    <a:lnTo>
                      <a:pt x="20" y="269"/>
                    </a:lnTo>
                    <a:lnTo>
                      <a:pt x="6" y="229"/>
                    </a:lnTo>
                    <a:lnTo>
                      <a:pt x="0" y="188"/>
                    </a:lnTo>
                    <a:lnTo>
                      <a:pt x="6" y="144"/>
                    </a:lnTo>
                    <a:lnTo>
                      <a:pt x="20" y="106"/>
                    </a:lnTo>
                    <a:lnTo>
                      <a:pt x="42" y="70"/>
                    </a:lnTo>
                    <a:lnTo>
                      <a:pt x="70" y="42"/>
                    </a:lnTo>
                    <a:lnTo>
                      <a:pt x="106" y="20"/>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200">
                  <a:latin typeface="Ebrima" panose="02000000000000000000" pitchFamily="2" charset="0"/>
                  <a:ea typeface="Ebrima" panose="02000000000000000000" pitchFamily="2" charset="0"/>
                  <a:cs typeface="Ebrima" panose="02000000000000000000" pitchFamily="2" charset="0"/>
                </a:endParaRPr>
              </a:p>
            </p:txBody>
          </p:sp>
          <p:sp>
            <p:nvSpPr>
              <p:cNvPr id="71" name="Freeform 59">
                <a:extLst>
                  <a:ext uri="{FF2B5EF4-FFF2-40B4-BE49-F238E27FC236}">
                    <a16:creationId xmlns="" xmlns:a16="http://schemas.microsoft.com/office/drawing/2014/main" id="{6B5BBFC3-043D-4CFC-B0E5-1244A074FDA2}"/>
                  </a:ext>
                </a:extLst>
              </p:cNvPr>
              <p:cNvSpPr>
                <a:spLocks/>
              </p:cNvSpPr>
              <p:nvPr/>
            </p:nvSpPr>
            <p:spPr bwMode="auto">
              <a:xfrm>
                <a:off x="4305302" y="5227629"/>
                <a:ext cx="2476503" cy="295285"/>
              </a:xfrm>
              <a:custGeom>
                <a:avLst/>
                <a:gdLst>
                  <a:gd name="T0" fmla="*/ 187 w 3120"/>
                  <a:gd name="T1" fmla="*/ 0 h 373"/>
                  <a:gd name="T2" fmla="*/ 2932 w 3120"/>
                  <a:gd name="T3" fmla="*/ 0 h 373"/>
                  <a:gd name="T4" fmla="*/ 2974 w 3120"/>
                  <a:gd name="T5" fmla="*/ 4 h 373"/>
                  <a:gd name="T6" fmla="*/ 3014 w 3120"/>
                  <a:gd name="T7" fmla="*/ 18 h 373"/>
                  <a:gd name="T8" fmla="*/ 3050 w 3120"/>
                  <a:gd name="T9" fmla="*/ 40 h 373"/>
                  <a:gd name="T10" fmla="*/ 3078 w 3120"/>
                  <a:gd name="T11" fmla="*/ 70 h 373"/>
                  <a:gd name="T12" fmla="*/ 3100 w 3120"/>
                  <a:gd name="T13" fmla="*/ 104 h 373"/>
                  <a:gd name="T14" fmla="*/ 3114 w 3120"/>
                  <a:gd name="T15" fmla="*/ 144 h 373"/>
                  <a:gd name="T16" fmla="*/ 3120 w 3120"/>
                  <a:gd name="T17" fmla="*/ 186 h 373"/>
                  <a:gd name="T18" fmla="*/ 3114 w 3120"/>
                  <a:gd name="T19" fmla="*/ 229 h 373"/>
                  <a:gd name="T20" fmla="*/ 3100 w 3120"/>
                  <a:gd name="T21" fmla="*/ 269 h 373"/>
                  <a:gd name="T22" fmla="*/ 3078 w 3120"/>
                  <a:gd name="T23" fmla="*/ 303 h 373"/>
                  <a:gd name="T24" fmla="*/ 3050 w 3120"/>
                  <a:gd name="T25" fmla="*/ 333 h 373"/>
                  <a:gd name="T26" fmla="*/ 3014 w 3120"/>
                  <a:gd name="T27" fmla="*/ 355 h 373"/>
                  <a:gd name="T28" fmla="*/ 2974 w 3120"/>
                  <a:gd name="T29" fmla="*/ 369 h 373"/>
                  <a:gd name="T30" fmla="*/ 2932 w 3120"/>
                  <a:gd name="T31" fmla="*/ 373 h 373"/>
                  <a:gd name="T32" fmla="*/ 187 w 3120"/>
                  <a:gd name="T33" fmla="*/ 373 h 373"/>
                  <a:gd name="T34" fmla="*/ 143 w 3120"/>
                  <a:gd name="T35" fmla="*/ 369 h 373"/>
                  <a:gd name="T36" fmla="*/ 106 w 3120"/>
                  <a:gd name="T37" fmla="*/ 355 h 373"/>
                  <a:gd name="T38" fmla="*/ 70 w 3120"/>
                  <a:gd name="T39" fmla="*/ 333 h 373"/>
                  <a:gd name="T40" fmla="*/ 42 w 3120"/>
                  <a:gd name="T41" fmla="*/ 303 h 373"/>
                  <a:gd name="T42" fmla="*/ 20 w 3120"/>
                  <a:gd name="T43" fmla="*/ 269 h 373"/>
                  <a:gd name="T44" fmla="*/ 6 w 3120"/>
                  <a:gd name="T45" fmla="*/ 229 h 373"/>
                  <a:gd name="T46" fmla="*/ 0 w 3120"/>
                  <a:gd name="T47" fmla="*/ 186 h 373"/>
                  <a:gd name="T48" fmla="*/ 6 w 3120"/>
                  <a:gd name="T49" fmla="*/ 144 h 373"/>
                  <a:gd name="T50" fmla="*/ 20 w 3120"/>
                  <a:gd name="T51" fmla="*/ 104 h 373"/>
                  <a:gd name="T52" fmla="*/ 42 w 3120"/>
                  <a:gd name="T53" fmla="*/ 70 h 373"/>
                  <a:gd name="T54" fmla="*/ 70 w 3120"/>
                  <a:gd name="T55" fmla="*/ 40 h 373"/>
                  <a:gd name="T56" fmla="*/ 106 w 3120"/>
                  <a:gd name="T57" fmla="*/ 18 h 373"/>
                  <a:gd name="T58" fmla="*/ 143 w 3120"/>
                  <a:gd name="T59" fmla="*/ 4 h 373"/>
                  <a:gd name="T60" fmla="*/ 187 w 3120"/>
                  <a:gd name="T6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3">
                    <a:moveTo>
                      <a:pt x="187" y="0"/>
                    </a:moveTo>
                    <a:lnTo>
                      <a:pt x="2932" y="0"/>
                    </a:lnTo>
                    <a:lnTo>
                      <a:pt x="2974" y="4"/>
                    </a:lnTo>
                    <a:lnTo>
                      <a:pt x="3014" y="18"/>
                    </a:lnTo>
                    <a:lnTo>
                      <a:pt x="3050" y="40"/>
                    </a:lnTo>
                    <a:lnTo>
                      <a:pt x="3078" y="70"/>
                    </a:lnTo>
                    <a:lnTo>
                      <a:pt x="3100" y="104"/>
                    </a:lnTo>
                    <a:lnTo>
                      <a:pt x="3114" y="144"/>
                    </a:lnTo>
                    <a:lnTo>
                      <a:pt x="3120" y="186"/>
                    </a:lnTo>
                    <a:lnTo>
                      <a:pt x="3114" y="229"/>
                    </a:lnTo>
                    <a:lnTo>
                      <a:pt x="3100" y="269"/>
                    </a:lnTo>
                    <a:lnTo>
                      <a:pt x="3078" y="303"/>
                    </a:lnTo>
                    <a:lnTo>
                      <a:pt x="3050" y="333"/>
                    </a:lnTo>
                    <a:lnTo>
                      <a:pt x="3014" y="355"/>
                    </a:lnTo>
                    <a:lnTo>
                      <a:pt x="2974" y="369"/>
                    </a:lnTo>
                    <a:lnTo>
                      <a:pt x="2932" y="373"/>
                    </a:lnTo>
                    <a:lnTo>
                      <a:pt x="187" y="373"/>
                    </a:lnTo>
                    <a:lnTo>
                      <a:pt x="143" y="369"/>
                    </a:lnTo>
                    <a:lnTo>
                      <a:pt x="106" y="355"/>
                    </a:lnTo>
                    <a:lnTo>
                      <a:pt x="70" y="333"/>
                    </a:lnTo>
                    <a:lnTo>
                      <a:pt x="42" y="303"/>
                    </a:lnTo>
                    <a:lnTo>
                      <a:pt x="20" y="269"/>
                    </a:lnTo>
                    <a:lnTo>
                      <a:pt x="6" y="229"/>
                    </a:lnTo>
                    <a:lnTo>
                      <a:pt x="0" y="186"/>
                    </a:lnTo>
                    <a:lnTo>
                      <a:pt x="6" y="144"/>
                    </a:lnTo>
                    <a:lnTo>
                      <a:pt x="20" y="104"/>
                    </a:lnTo>
                    <a:lnTo>
                      <a:pt x="42" y="70"/>
                    </a:lnTo>
                    <a:lnTo>
                      <a:pt x="70" y="40"/>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200">
                  <a:latin typeface="Ebrima" panose="02000000000000000000" pitchFamily="2" charset="0"/>
                  <a:ea typeface="Ebrima" panose="02000000000000000000" pitchFamily="2" charset="0"/>
                  <a:cs typeface="Ebrima" panose="02000000000000000000" pitchFamily="2" charset="0"/>
                </a:endParaRPr>
              </a:p>
            </p:txBody>
          </p:sp>
        </p:grpSp>
        <p:sp>
          <p:nvSpPr>
            <p:cNvPr id="65" name="TextBox 289">
              <a:extLst>
                <a:ext uri="{FF2B5EF4-FFF2-40B4-BE49-F238E27FC236}">
                  <a16:creationId xmlns="" xmlns:a16="http://schemas.microsoft.com/office/drawing/2014/main" id="{A5B21903-AAD7-43A8-90BF-40FE5DF4CBE2}"/>
                </a:ext>
              </a:extLst>
            </p:cNvPr>
            <p:cNvSpPr txBox="1"/>
            <p:nvPr/>
          </p:nvSpPr>
          <p:spPr>
            <a:xfrm>
              <a:off x="9483879" y="1194554"/>
              <a:ext cx="2156343" cy="646331"/>
            </a:xfrm>
            <a:prstGeom prst="rect">
              <a:avLst/>
            </a:prstGeom>
            <a:noFill/>
          </p:spPr>
          <p:txBody>
            <a:bodyPr wrap="square" lIns="0" tIns="0" rIns="0" bIns="0" rtlCol="0">
              <a:spAutoFit/>
            </a:bodyPr>
            <a:lstStyle/>
            <a:p>
              <a:pPr algn="just"/>
              <a:r>
                <a:rPr lang="es-GT" sz="14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El Aumento entre escenarios 2019 se destina a cobertura o calidad?</a:t>
              </a:r>
            </a:p>
          </p:txBody>
        </p:sp>
      </p:grpSp>
      <p:sp>
        <p:nvSpPr>
          <p:cNvPr id="72" name="71 Rectángulo redondeado"/>
          <p:cNvSpPr/>
          <p:nvPr/>
        </p:nvSpPr>
        <p:spPr>
          <a:xfrm>
            <a:off x="2986199" y="5473066"/>
            <a:ext cx="8996827" cy="122413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es-MX" sz="1200" b="1" dirty="0" smtClean="0">
                <a:solidFill>
                  <a:schemeClr val="tx1"/>
                </a:solidFill>
              </a:rPr>
              <a:t>Dignificación salarial del personal policial, formación de 3,000 nuevos Agentes de Policía Nacional Civil, especialización de  1,500 elementos policiales, construcción y modernización de infraestructura policial y penitenciaria, equipamiento, movilidad acuática y terrestre para la Policía Nacional Civil, incrementar acciones orientadas a la  Prevención de la Violencia y del Delito, incrementar la cobertura de los programas de rehabilitación de las personas privadas de libertad, fortalecimiento tecnológico para los controles migratorios y de ingresos de visitas al Sistema Penitenciario, así como la contratación del control telemático .</a:t>
            </a:r>
            <a:endParaRPr lang="es-GT" sz="1200" b="1" dirty="0">
              <a:solidFill>
                <a:schemeClr val="tx1"/>
              </a:solidFill>
            </a:endParaRPr>
          </a:p>
        </p:txBody>
      </p:sp>
      <p:sp>
        <p:nvSpPr>
          <p:cNvPr id="3" name="2 Flecha doblada"/>
          <p:cNvSpPr/>
          <p:nvPr/>
        </p:nvSpPr>
        <p:spPr>
          <a:xfrm flipV="1">
            <a:off x="2618329" y="6323812"/>
            <a:ext cx="289067" cy="29497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399">
              <a:solidFill>
                <a:schemeClr val="tx1"/>
              </a:solidFill>
            </a:endParaRPr>
          </a:p>
        </p:txBody>
      </p:sp>
      <p:graphicFrame>
        <p:nvGraphicFramePr>
          <p:cNvPr id="59" name="Gráfico 58"/>
          <p:cNvGraphicFramePr>
            <a:graphicFrameLocks/>
          </p:cNvGraphicFramePr>
          <p:nvPr>
            <p:extLst>
              <p:ext uri="{D42A27DB-BD31-4B8C-83A1-F6EECF244321}">
                <p14:modId xmlns:p14="http://schemas.microsoft.com/office/powerpoint/2010/main" val="396564329"/>
              </p:ext>
            </p:extLst>
          </p:nvPr>
        </p:nvGraphicFramePr>
        <p:xfrm>
          <a:off x="-21779" y="636060"/>
          <a:ext cx="6154111" cy="46893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6" name="Gráfico 45"/>
          <p:cNvGraphicFramePr>
            <a:graphicFrameLocks/>
          </p:cNvGraphicFramePr>
          <p:nvPr>
            <p:extLst>
              <p:ext uri="{D42A27DB-BD31-4B8C-83A1-F6EECF244321}">
                <p14:modId xmlns:p14="http://schemas.microsoft.com/office/powerpoint/2010/main" val="1414920862"/>
              </p:ext>
            </p:extLst>
          </p:nvPr>
        </p:nvGraphicFramePr>
        <p:xfrm>
          <a:off x="6113301" y="631582"/>
          <a:ext cx="5784521" cy="4767664"/>
        </p:xfrm>
        <a:graphic>
          <a:graphicData uri="http://schemas.openxmlformats.org/drawingml/2006/chart">
            <c:chart xmlns:c="http://schemas.openxmlformats.org/drawingml/2006/chart" xmlns:r="http://schemas.openxmlformats.org/officeDocument/2006/relationships" r:id="rId4"/>
          </a:graphicData>
        </a:graphic>
      </p:graphicFrame>
      <p:sp>
        <p:nvSpPr>
          <p:cNvPr id="4" name="CuadroTexto 3"/>
          <p:cNvSpPr txBox="1"/>
          <p:nvPr/>
        </p:nvSpPr>
        <p:spPr>
          <a:xfrm>
            <a:off x="5878388" y="3015414"/>
            <a:ext cx="1500732" cy="246221"/>
          </a:xfrm>
          <a:prstGeom prst="rect">
            <a:avLst/>
          </a:prstGeom>
          <a:noFill/>
        </p:spPr>
        <p:txBody>
          <a:bodyPr wrap="none" rtlCol="0">
            <a:spAutoFit/>
          </a:bodyPr>
          <a:lstStyle/>
          <a:p>
            <a:r>
              <a:rPr lang="es-ES_tradnl" sz="1000" smtClean="0"/>
              <a:t>* Ejecutado a Mayo 2018</a:t>
            </a:r>
            <a:endParaRPr lang="es-ES_tradnl" sz="1000"/>
          </a:p>
        </p:txBody>
      </p:sp>
      <p:pic>
        <p:nvPicPr>
          <p:cNvPr id="44" name="Imagen 43"/>
          <p:cNvPicPr>
            <a:picLocks noChangeAspect="1"/>
          </p:cNvPicPr>
          <p:nvPr/>
        </p:nvPicPr>
        <p:blipFill>
          <a:blip r:embed="rId5"/>
          <a:stretch>
            <a:fillRect/>
          </a:stretch>
        </p:blipFill>
        <p:spPr>
          <a:xfrm>
            <a:off x="102061" y="43900"/>
            <a:ext cx="1596069" cy="1197052"/>
          </a:xfrm>
          <a:prstGeom prst="rect">
            <a:avLst/>
          </a:prstGeom>
        </p:spPr>
      </p:pic>
    </p:spTree>
    <p:extLst>
      <p:ext uri="{BB962C8B-B14F-4D97-AF65-F5344CB8AC3E}">
        <p14:creationId xmlns:p14="http://schemas.microsoft.com/office/powerpoint/2010/main" val="4293698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Imagen 59"/>
          <p:cNvPicPr>
            <a:picLocks noChangeAspect="1"/>
          </p:cNvPicPr>
          <p:nvPr/>
        </p:nvPicPr>
        <p:blipFill>
          <a:blip r:embed="rId3"/>
          <a:stretch>
            <a:fillRect/>
          </a:stretch>
        </p:blipFill>
        <p:spPr>
          <a:xfrm>
            <a:off x="105855" y="-27384"/>
            <a:ext cx="1596069" cy="1197052"/>
          </a:xfrm>
          <a:prstGeom prst="rect">
            <a:avLst/>
          </a:prstGeom>
        </p:spPr>
      </p:pic>
      <p:sp>
        <p:nvSpPr>
          <p:cNvPr id="2" name="Title 1">
            <a:extLst>
              <a:ext uri="{FF2B5EF4-FFF2-40B4-BE49-F238E27FC236}">
                <a16:creationId xmlns="" xmlns:a16="http://schemas.microsoft.com/office/drawing/2014/main" id="{555DC0C3-BCDA-48C0-A49A-2FF6F4CBFF48}"/>
              </a:ext>
            </a:extLst>
          </p:cNvPr>
          <p:cNvSpPr>
            <a:spLocks noGrp="1"/>
          </p:cNvSpPr>
          <p:nvPr>
            <p:ph type="title"/>
          </p:nvPr>
        </p:nvSpPr>
        <p:spPr>
          <a:xfrm>
            <a:off x="3610580" y="118056"/>
            <a:ext cx="5288484" cy="522664"/>
          </a:xfrm>
        </p:spPr>
        <p:txBody>
          <a:bodyPr/>
          <a:lstStyle/>
          <a:p>
            <a:pPr algn="ctr"/>
            <a:r>
              <a:rPr lang="es-GT" sz="2000" dirty="0">
                <a:latin typeface="Ebrima" panose="02000000000000000000" pitchFamily="2" charset="0"/>
                <a:ea typeface="Ebrima" panose="02000000000000000000" pitchFamily="2" charset="0"/>
                <a:cs typeface="Ebrima" panose="02000000000000000000" pitchFamily="2" charset="0"/>
              </a:rPr>
              <a:t>II. Continuidad de Programas 2019-2023</a:t>
            </a:r>
            <a:endParaRPr lang="en-US" sz="2000" dirty="0"/>
          </a:p>
        </p:txBody>
      </p:sp>
      <p:grpSp>
        <p:nvGrpSpPr>
          <p:cNvPr id="66" name="Group 65">
            <a:extLst>
              <a:ext uri="{FF2B5EF4-FFF2-40B4-BE49-F238E27FC236}">
                <a16:creationId xmlns="" xmlns:a16="http://schemas.microsoft.com/office/drawing/2014/main" id="{9A4A16D0-5A9C-4B45-A8BB-59850E859C99}"/>
              </a:ext>
            </a:extLst>
          </p:cNvPr>
          <p:cNvGrpSpPr/>
          <p:nvPr/>
        </p:nvGrpSpPr>
        <p:grpSpPr>
          <a:xfrm>
            <a:off x="3578219" y="3714027"/>
            <a:ext cx="228976" cy="228976"/>
            <a:chOff x="3398838" y="3616326"/>
            <a:chExt cx="346075" cy="346076"/>
          </a:xfrm>
        </p:grpSpPr>
        <p:sp>
          <p:nvSpPr>
            <p:cNvPr id="73" name="Rectangle 94">
              <a:extLst>
                <a:ext uri="{FF2B5EF4-FFF2-40B4-BE49-F238E27FC236}">
                  <a16:creationId xmlns="" xmlns:a16="http://schemas.microsoft.com/office/drawing/2014/main" id="{5E7F0A8F-8544-44A6-BCF8-0A11E6955D68}"/>
                </a:ext>
              </a:extLst>
            </p:cNvPr>
            <p:cNvSpPr>
              <a:spLocks noChangeArrowheads="1"/>
            </p:cNvSpPr>
            <p:nvPr/>
          </p:nvSpPr>
          <p:spPr bwMode="auto">
            <a:xfrm>
              <a:off x="3459163" y="3616326"/>
              <a:ext cx="90488" cy="346075"/>
            </a:xfrm>
            <a:prstGeom prst="rect">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75" name="Rectangle 95">
              <a:extLst>
                <a:ext uri="{FF2B5EF4-FFF2-40B4-BE49-F238E27FC236}">
                  <a16:creationId xmlns="" xmlns:a16="http://schemas.microsoft.com/office/drawing/2014/main" id="{0A038215-BE4E-4123-8DCB-8AA85592A9AE}"/>
                </a:ext>
              </a:extLst>
            </p:cNvPr>
            <p:cNvSpPr>
              <a:spLocks noChangeArrowheads="1"/>
            </p:cNvSpPr>
            <p:nvPr/>
          </p:nvSpPr>
          <p:spPr bwMode="auto">
            <a:xfrm>
              <a:off x="3549651" y="3736976"/>
              <a:ext cx="90488" cy="225425"/>
            </a:xfrm>
            <a:prstGeom prst="rect">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76" name="Line 96">
              <a:extLst>
                <a:ext uri="{FF2B5EF4-FFF2-40B4-BE49-F238E27FC236}">
                  <a16:creationId xmlns="" xmlns:a16="http://schemas.microsoft.com/office/drawing/2014/main" id="{AFF25812-199C-45A3-BA3A-F2CB1E0A6049}"/>
                </a:ext>
              </a:extLst>
            </p:cNvPr>
            <p:cNvSpPr>
              <a:spLocks noChangeShapeType="1"/>
            </p:cNvSpPr>
            <p:nvPr/>
          </p:nvSpPr>
          <p:spPr bwMode="auto">
            <a:xfrm>
              <a:off x="3579813" y="3933826"/>
              <a:ext cx="30163"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77" name="Line 97">
              <a:extLst>
                <a:ext uri="{FF2B5EF4-FFF2-40B4-BE49-F238E27FC236}">
                  <a16:creationId xmlns="" xmlns:a16="http://schemas.microsoft.com/office/drawing/2014/main" id="{B2A1C214-1C4A-4BE4-8B9E-2971BED013EB}"/>
                </a:ext>
              </a:extLst>
            </p:cNvPr>
            <p:cNvSpPr>
              <a:spLocks noChangeShapeType="1"/>
            </p:cNvSpPr>
            <p:nvPr/>
          </p:nvSpPr>
          <p:spPr bwMode="auto">
            <a:xfrm>
              <a:off x="3503613" y="3646489"/>
              <a:ext cx="0" cy="19685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78" name="Rectangle 98">
              <a:extLst>
                <a:ext uri="{FF2B5EF4-FFF2-40B4-BE49-F238E27FC236}">
                  <a16:creationId xmlns="" xmlns:a16="http://schemas.microsoft.com/office/drawing/2014/main" id="{B8529BB1-A46D-47EB-A314-F20A5521E291}"/>
                </a:ext>
              </a:extLst>
            </p:cNvPr>
            <p:cNvSpPr>
              <a:spLocks noChangeArrowheads="1"/>
            </p:cNvSpPr>
            <p:nvPr/>
          </p:nvSpPr>
          <p:spPr bwMode="auto">
            <a:xfrm>
              <a:off x="3489326" y="3873501"/>
              <a:ext cx="30163" cy="60325"/>
            </a:xfrm>
            <a:prstGeom prst="rect">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79" name="Line 99">
              <a:extLst>
                <a:ext uri="{FF2B5EF4-FFF2-40B4-BE49-F238E27FC236}">
                  <a16:creationId xmlns="" xmlns:a16="http://schemas.microsoft.com/office/drawing/2014/main" id="{1DB15AB5-7252-484C-90F8-A6B513FB9E9C}"/>
                </a:ext>
              </a:extLst>
            </p:cNvPr>
            <p:cNvSpPr>
              <a:spLocks noChangeShapeType="1"/>
            </p:cNvSpPr>
            <p:nvPr/>
          </p:nvSpPr>
          <p:spPr bwMode="auto">
            <a:xfrm>
              <a:off x="3594101" y="3767139"/>
              <a:ext cx="0" cy="13652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80" name="Line 100">
              <a:extLst>
                <a:ext uri="{FF2B5EF4-FFF2-40B4-BE49-F238E27FC236}">
                  <a16:creationId xmlns="" xmlns:a16="http://schemas.microsoft.com/office/drawing/2014/main" id="{A7D03B7C-A6B5-4A62-AD5E-625D076C6AF3}"/>
                </a:ext>
              </a:extLst>
            </p:cNvPr>
            <p:cNvSpPr>
              <a:spLocks noChangeShapeType="1"/>
            </p:cNvSpPr>
            <p:nvPr/>
          </p:nvSpPr>
          <p:spPr bwMode="auto">
            <a:xfrm>
              <a:off x="3429001" y="3706814"/>
              <a:ext cx="0" cy="211138"/>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83" name="Rectangle 101">
              <a:extLst>
                <a:ext uri="{FF2B5EF4-FFF2-40B4-BE49-F238E27FC236}">
                  <a16:creationId xmlns="" xmlns:a16="http://schemas.microsoft.com/office/drawing/2014/main" id="{0839DEE7-A9F5-4A8E-B729-222359398603}"/>
                </a:ext>
              </a:extLst>
            </p:cNvPr>
            <p:cNvSpPr>
              <a:spLocks noChangeArrowheads="1"/>
            </p:cNvSpPr>
            <p:nvPr/>
          </p:nvSpPr>
          <p:spPr bwMode="auto">
            <a:xfrm>
              <a:off x="3398838" y="3662364"/>
              <a:ext cx="60325" cy="300038"/>
            </a:xfrm>
            <a:prstGeom prst="rect">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84" name="Freeform 102">
              <a:extLst>
                <a:ext uri="{FF2B5EF4-FFF2-40B4-BE49-F238E27FC236}">
                  <a16:creationId xmlns="" xmlns:a16="http://schemas.microsoft.com/office/drawing/2014/main" id="{CF97EB3E-8D3C-41B9-81B9-4A81669758B1}"/>
                </a:ext>
              </a:extLst>
            </p:cNvPr>
            <p:cNvSpPr>
              <a:spLocks/>
            </p:cNvSpPr>
            <p:nvPr/>
          </p:nvSpPr>
          <p:spPr bwMode="auto">
            <a:xfrm>
              <a:off x="3624263" y="3662364"/>
              <a:ext cx="120650" cy="300038"/>
            </a:xfrm>
            <a:custGeom>
              <a:avLst/>
              <a:gdLst>
                <a:gd name="T0" fmla="*/ 76 w 76"/>
                <a:gd name="T1" fmla="*/ 182 h 189"/>
                <a:gd name="T2" fmla="*/ 47 w 76"/>
                <a:gd name="T3" fmla="*/ 189 h 189"/>
                <a:gd name="T4" fmla="*/ 0 w 76"/>
                <a:gd name="T5" fmla="*/ 7 h 189"/>
                <a:gd name="T6" fmla="*/ 29 w 76"/>
                <a:gd name="T7" fmla="*/ 0 h 189"/>
                <a:gd name="T8" fmla="*/ 76 w 76"/>
                <a:gd name="T9" fmla="*/ 182 h 189"/>
              </a:gdLst>
              <a:ahLst/>
              <a:cxnLst>
                <a:cxn ang="0">
                  <a:pos x="T0" y="T1"/>
                </a:cxn>
                <a:cxn ang="0">
                  <a:pos x="T2" y="T3"/>
                </a:cxn>
                <a:cxn ang="0">
                  <a:pos x="T4" y="T5"/>
                </a:cxn>
                <a:cxn ang="0">
                  <a:pos x="T6" y="T7"/>
                </a:cxn>
                <a:cxn ang="0">
                  <a:pos x="T8" y="T9"/>
                </a:cxn>
              </a:cxnLst>
              <a:rect l="0" t="0" r="r" b="b"/>
              <a:pathLst>
                <a:path w="76" h="189">
                  <a:moveTo>
                    <a:pt x="76" y="182"/>
                  </a:moveTo>
                  <a:lnTo>
                    <a:pt x="47" y="189"/>
                  </a:lnTo>
                  <a:lnTo>
                    <a:pt x="0" y="7"/>
                  </a:lnTo>
                  <a:lnTo>
                    <a:pt x="29" y="0"/>
                  </a:lnTo>
                  <a:lnTo>
                    <a:pt x="76" y="182"/>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grpSp>
      <p:grpSp>
        <p:nvGrpSpPr>
          <p:cNvPr id="85" name="Group 84">
            <a:extLst>
              <a:ext uri="{FF2B5EF4-FFF2-40B4-BE49-F238E27FC236}">
                <a16:creationId xmlns="" xmlns:a16="http://schemas.microsoft.com/office/drawing/2014/main" id="{84D9FFFE-2936-491C-9BB3-87379CE1F3D9}"/>
              </a:ext>
            </a:extLst>
          </p:cNvPr>
          <p:cNvGrpSpPr/>
          <p:nvPr/>
        </p:nvGrpSpPr>
        <p:grpSpPr>
          <a:xfrm>
            <a:off x="3594996" y="1071046"/>
            <a:ext cx="219523" cy="228976"/>
            <a:chOff x="2692400" y="3616326"/>
            <a:chExt cx="331788" cy="346075"/>
          </a:xfrm>
        </p:grpSpPr>
        <p:sp>
          <p:nvSpPr>
            <p:cNvPr id="86" name="Line 288">
              <a:extLst>
                <a:ext uri="{FF2B5EF4-FFF2-40B4-BE49-F238E27FC236}">
                  <a16:creationId xmlns="" xmlns:a16="http://schemas.microsoft.com/office/drawing/2014/main" id="{BFC32F7D-CD98-4DA0-B52F-03E7D2842B25}"/>
                </a:ext>
              </a:extLst>
            </p:cNvPr>
            <p:cNvSpPr>
              <a:spLocks noChangeShapeType="1"/>
            </p:cNvSpPr>
            <p:nvPr/>
          </p:nvSpPr>
          <p:spPr bwMode="auto">
            <a:xfrm>
              <a:off x="2768600" y="3616326"/>
              <a:ext cx="0" cy="7620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90" name="Line 289">
              <a:extLst>
                <a:ext uri="{FF2B5EF4-FFF2-40B4-BE49-F238E27FC236}">
                  <a16:creationId xmlns="" xmlns:a16="http://schemas.microsoft.com/office/drawing/2014/main" id="{78EB434B-558A-4E12-96E7-931BFF534DE4}"/>
                </a:ext>
              </a:extLst>
            </p:cNvPr>
            <p:cNvSpPr>
              <a:spLocks noChangeShapeType="1"/>
            </p:cNvSpPr>
            <p:nvPr/>
          </p:nvSpPr>
          <p:spPr bwMode="auto">
            <a:xfrm>
              <a:off x="2857500" y="3616326"/>
              <a:ext cx="0" cy="7620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94" name="Line 290">
              <a:extLst>
                <a:ext uri="{FF2B5EF4-FFF2-40B4-BE49-F238E27FC236}">
                  <a16:creationId xmlns="" xmlns:a16="http://schemas.microsoft.com/office/drawing/2014/main" id="{01846CF2-F610-4021-8007-5962C5467396}"/>
                </a:ext>
              </a:extLst>
            </p:cNvPr>
            <p:cNvSpPr>
              <a:spLocks noChangeShapeType="1"/>
            </p:cNvSpPr>
            <p:nvPr/>
          </p:nvSpPr>
          <p:spPr bwMode="auto">
            <a:xfrm>
              <a:off x="2947988" y="3616326"/>
              <a:ext cx="0" cy="7620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95" name="Freeform 291">
              <a:extLst>
                <a:ext uri="{FF2B5EF4-FFF2-40B4-BE49-F238E27FC236}">
                  <a16:creationId xmlns="" xmlns:a16="http://schemas.microsoft.com/office/drawing/2014/main" id="{59F13115-B0EF-4B0F-A754-648778197181}"/>
                </a:ext>
              </a:extLst>
            </p:cNvPr>
            <p:cNvSpPr>
              <a:spLocks/>
            </p:cNvSpPr>
            <p:nvPr/>
          </p:nvSpPr>
          <p:spPr bwMode="auto">
            <a:xfrm>
              <a:off x="2692400" y="3646488"/>
              <a:ext cx="331788" cy="315913"/>
            </a:xfrm>
            <a:custGeom>
              <a:avLst/>
              <a:gdLst>
                <a:gd name="T0" fmla="*/ 180 w 209"/>
                <a:gd name="T1" fmla="*/ 0 h 199"/>
                <a:gd name="T2" fmla="*/ 209 w 209"/>
                <a:gd name="T3" fmla="*/ 0 h 199"/>
                <a:gd name="T4" fmla="*/ 209 w 209"/>
                <a:gd name="T5" fmla="*/ 199 h 199"/>
                <a:gd name="T6" fmla="*/ 0 w 209"/>
                <a:gd name="T7" fmla="*/ 199 h 199"/>
                <a:gd name="T8" fmla="*/ 0 w 209"/>
                <a:gd name="T9" fmla="*/ 0 h 199"/>
                <a:gd name="T10" fmla="*/ 29 w 209"/>
                <a:gd name="T11" fmla="*/ 0 h 199"/>
              </a:gdLst>
              <a:ahLst/>
              <a:cxnLst>
                <a:cxn ang="0">
                  <a:pos x="T0" y="T1"/>
                </a:cxn>
                <a:cxn ang="0">
                  <a:pos x="T2" y="T3"/>
                </a:cxn>
                <a:cxn ang="0">
                  <a:pos x="T4" y="T5"/>
                </a:cxn>
                <a:cxn ang="0">
                  <a:pos x="T6" y="T7"/>
                </a:cxn>
                <a:cxn ang="0">
                  <a:pos x="T8" y="T9"/>
                </a:cxn>
                <a:cxn ang="0">
                  <a:pos x="T10" y="T11"/>
                </a:cxn>
              </a:cxnLst>
              <a:rect l="0" t="0" r="r" b="b"/>
              <a:pathLst>
                <a:path w="209" h="199">
                  <a:moveTo>
                    <a:pt x="180" y="0"/>
                  </a:moveTo>
                  <a:lnTo>
                    <a:pt x="209" y="0"/>
                  </a:lnTo>
                  <a:lnTo>
                    <a:pt x="209" y="199"/>
                  </a:lnTo>
                  <a:lnTo>
                    <a:pt x="0" y="199"/>
                  </a:lnTo>
                  <a:lnTo>
                    <a:pt x="0" y="0"/>
                  </a:lnTo>
                  <a:lnTo>
                    <a:pt x="29"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96" name="Freeform 292">
              <a:extLst>
                <a:ext uri="{FF2B5EF4-FFF2-40B4-BE49-F238E27FC236}">
                  <a16:creationId xmlns="" xmlns:a16="http://schemas.microsoft.com/office/drawing/2014/main" id="{3B57513A-6E04-4BBC-8284-689DD195F28C}"/>
                </a:ext>
              </a:extLst>
            </p:cNvPr>
            <p:cNvSpPr>
              <a:spLocks/>
            </p:cNvSpPr>
            <p:nvPr/>
          </p:nvSpPr>
          <p:spPr bwMode="auto">
            <a:xfrm>
              <a:off x="2738438" y="3676651"/>
              <a:ext cx="239713" cy="241300"/>
            </a:xfrm>
            <a:custGeom>
              <a:avLst/>
              <a:gdLst>
                <a:gd name="T0" fmla="*/ 0 w 151"/>
                <a:gd name="T1" fmla="*/ 0 h 152"/>
                <a:gd name="T2" fmla="*/ 0 w 151"/>
                <a:gd name="T3" fmla="*/ 152 h 152"/>
                <a:gd name="T4" fmla="*/ 151 w 151"/>
                <a:gd name="T5" fmla="*/ 152 h 152"/>
                <a:gd name="T6" fmla="*/ 151 w 151"/>
                <a:gd name="T7" fmla="*/ 0 h 152"/>
              </a:gdLst>
              <a:ahLst/>
              <a:cxnLst>
                <a:cxn ang="0">
                  <a:pos x="T0" y="T1"/>
                </a:cxn>
                <a:cxn ang="0">
                  <a:pos x="T2" y="T3"/>
                </a:cxn>
                <a:cxn ang="0">
                  <a:pos x="T4" y="T5"/>
                </a:cxn>
                <a:cxn ang="0">
                  <a:pos x="T6" y="T7"/>
                </a:cxn>
              </a:cxnLst>
              <a:rect l="0" t="0" r="r" b="b"/>
              <a:pathLst>
                <a:path w="151" h="152">
                  <a:moveTo>
                    <a:pt x="0" y="0"/>
                  </a:moveTo>
                  <a:lnTo>
                    <a:pt x="0" y="152"/>
                  </a:lnTo>
                  <a:lnTo>
                    <a:pt x="151" y="152"/>
                  </a:lnTo>
                  <a:lnTo>
                    <a:pt x="151"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97" name="Line 293">
              <a:extLst>
                <a:ext uri="{FF2B5EF4-FFF2-40B4-BE49-F238E27FC236}">
                  <a16:creationId xmlns="" xmlns:a16="http://schemas.microsoft.com/office/drawing/2014/main" id="{CA049B81-680B-46CB-9B66-9C88DE2B0CE4}"/>
                </a:ext>
              </a:extLst>
            </p:cNvPr>
            <p:cNvSpPr>
              <a:spLocks noChangeShapeType="1"/>
            </p:cNvSpPr>
            <p:nvPr/>
          </p:nvSpPr>
          <p:spPr bwMode="auto">
            <a:xfrm>
              <a:off x="2798763" y="3646488"/>
              <a:ext cx="36513"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98" name="Line 294">
              <a:extLst>
                <a:ext uri="{FF2B5EF4-FFF2-40B4-BE49-F238E27FC236}">
                  <a16:creationId xmlns="" xmlns:a16="http://schemas.microsoft.com/office/drawing/2014/main" id="{41A23FB7-57A8-41D1-B4CB-A07B33924D96}"/>
                </a:ext>
              </a:extLst>
            </p:cNvPr>
            <p:cNvSpPr>
              <a:spLocks noChangeShapeType="1"/>
            </p:cNvSpPr>
            <p:nvPr/>
          </p:nvSpPr>
          <p:spPr bwMode="auto">
            <a:xfrm>
              <a:off x="2881313" y="3646488"/>
              <a:ext cx="36513"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399"/>
            </a:p>
          </p:txBody>
        </p:sp>
      </p:grpSp>
      <p:grpSp>
        <p:nvGrpSpPr>
          <p:cNvPr id="103" name="Group 102">
            <a:extLst>
              <a:ext uri="{FF2B5EF4-FFF2-40B4-BE49-F238E27FC236}">
                <a16:creationId xmlns="" xmlns:a16="http://schemas.microsoft.com/office/drawing/2014/main" id="{EB85DED6-B069-4A37-B375-10AF5FA9F06F}"/>
              </a:ext>
            </a:extLst>
          </p:cNvPr>
          <p:cNvGrpSpPr/>
          <p:nvPr/>
        </p:nvGrpSpPr>
        <p:grpSpPr>
          <a:xfrm>
            <a:off x="11520110" y="1036344"/>
            <a:ext cx="228976" cy="228976"/>
            <a:chOff x="8447088" y="5060951"/>
            <a:chExt cx="346075" cy="346075"/>
          </a:xfrm>
        </p:grpSpPr>
        <p:sp>
          <p:nvSpPr>
            <p:cNvPr id="104" name="Freeform 365">
              <a:extLst>
                <a:ext uri="{FF2B5EF4-FFF2-40B4-BE49-F238E27FC236}">
                  <a16:creationId xmlns="" xmlns:a16="http://schemas.microsoft.com/office/drawing/2014/main" id="{493FE6A8-C2BF-4EF9-AD83-D92FD6682577}"/>
                </a:ext>
              </a:extLst>
            </p:cNvPr>
            <p:cNvSpPr>
              <a:spLocks/>
            </p:cNvSpPr>
            <p:nvPr/>
          </p:nvSpPr>
          <p:spPr bwMode="auto">
            <a:xfrm>
              <a:off x="8523288" y="5121276"/>
              <a:ext cx="195263" cy="150813"/>
            </a:xfrm>
            <a:custGeom>
              <a:avLst/>
              <a:gdLst>
                <a:gd name="T0" fmla="*/ 123 w 123"/>
                <a:gd name="T1" fmla="*/ 95 h 95"/>
                <a:gd name="T2" fmla="*/ 123 w 123"/>
                <a:gd name="T3" fmla="*/ 19 h 95"/>
                <a:gd name="T4" fmla="*/ 52 w 123"/>
                <a:gd name="T5" fmla="*/ 19 h 95"/>
                <a:gd name="T6" fmla="*/ 42 w 123"/>
                <a:gd name="T7" fmla="*/ 0 h 95"/>
                <a:gd name="T8" fmla="*/ 0 w 123"/>
                <a:gd name="T9" fmla="*/ 0 h 95"/>
                <a:gd name="T10" fmla="*/ 0 w 123"/>
                <a:gd name="T11" fmla="*/ 95 h 95"/>
              </a:gdLst>
              <a:ahLst/>
              <a:cxnLst>
                <a:cxn ang="0">
                  <a:pos x="T0" y="T1"/>
                </a:cxn>
                <a:cxn ang="0">
                  <a:pos x="T2" y="T3"/>
                </a:cxn>
                <a:cxn ang="0">
                  <a:pos x="T4" y="T5"/>
                </a:cxn>
                <a:cxn ang="0">
                  <a:pos x="T6" y="T7"/>
                </a:cxn>
                <a:cxn ang="0">
                  <a:pos x="T8" y="T9"/>
                </a:cxn>
                <a:cxn ang="0">
                  <a:pos x="T10" y="T11"/>
                </a:cxn>
              </a:cxnLst>
              <a:rect l="0" t="0" r="r" b="b"/>
              <a:pathLst>
                <a:path w="123" h="95">
                  <a:moveTo>
                    <a:pt x="123" y="95"/>
                  </a:moveTo>
                  <a:lnTo>
                    <a:pt x="123" y="19"/>
                  </a:lnTo>
                  <a:lnTo>
                    <a:pt x="52" y="19"/>
                  </a:lnTo>
                  <a:lnTo>
                    <a:pt x="42" y="0"/>
                  </a:lnTo>
                  <a:lnTo>
                    <a:pt x="0" y="0"/>
                  </a:lnTo>
                  <a:lnTo>
                    <a:pt x="0" y="95"/>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105" name="Freeform 366">
              <a:extLst>
                <a:ext uri="{FF2B5EF4-FFF2-40B4-BE49-F238E27FC236}">
                  <a16:creationId xmlns="" xmlns:a16="http://schemas.microsoft.com/office/drawing/2014/main" id="{A02FA930-89AC-4CB8-B9ED-D53FF524944A}"/>
                </a:ext>
              </a:extLst>
            </p:cNvPr>
            <p:cNvSpPr>
              <a:spLocks/>
            </p:cNvSpPr>
            <p:nvPr/>
          </p:nvSpPr>
          <p:spPr bwMode="auto">
            <a:xfrm>
              <a:off x="8537575" y="5091113"/>
              <a:ext cx="165100" cy="30163"/>
            </a:xfrm>
            <a:custGeom>
              <a:avLst/>
              <a:gdLst>
                <a:gd name="T0" fmla="*/ 104 w 104"/>
                <a:gd name="T1" fmla="*/ 19 h 19"/>
                <a:gd name="T2" fmla="*/ 52 w 104"/>
                <a:gd name="T3" fmla="*/ 19 h 19"/>
                <a:gd name="T4" fmla="*/ 43 w 104"/>
                <a:gd name="T5" fmla="*/ 0 h 19"/>
                <a:gd name="T6" fmla="*/ 0 w 104"/>
                <a:gd name="T7" fmla="*/ 0 h 19"/>
              </a:gdLst>
              <a:ahLst/>
              <a:cxnLst>
                <a:cxn ang="0">
                  <a:pos x="T0" y="T1"/>
                </a:cxn>
                <a:cxn ang="0">
                  <a:pos x="T2" y="T3"/>
                </a:cxn>
                <a:cxn ang="0">
                  <a:pos x="T4" y="T5"/>
                </a:cxn>
                <a:cxn ang="0">
                  <a:pos x="T6" y="T7"/>
                </a:cxn>
              </a:cxnLst>
              <a:rect l="0" t="0" r="r" b="b"/>
              <a:pathLst>
                <a:path w="104" h="19">
                  <a:moveTo>
                    <a:pt x="104" y="19"/>
                  </a:moveTo>
                  <a:lnTo>
                    <a:pt x="52" y="19"/>
                  </a:lnTo>
                  <a:lnTo>
                    <a:pt x="43" y="0"/>
                  </a:lnTo>
                  <a:lnTo>
                    <a:pt x="0"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106" name="Freeform 367">
              <a:extLst>
                <a:ext uri="{FF2B5EF4-FFF2-40B4-BE49-F238E27FC236}">
                  <a16:creationId xmlns="" xmlns:a16="http://schemas.microsoft.com/office/drawing/2014/main" id="{55CC26BA-27C9-44E7-AE5D-31FBC7E4BFF0}"/>
                </a:ext>
              </a:extLst>
            </p:cNvPr>
            <p:cNvSpPr>
              <a:spLocks/>
            </p:cNvSpPr>
            <p:nvPr/>
          </p:nvSpPr>
          <p:spPr bwMode="auto">
            <a:xfrm>
              <a:off x="8553450" y="5060951"/>
              <a:ext cx="134938" cy="30163"/>
            </a:xfrm>
            <a:custGeom>
              <a:avLst/>
              <a:gdLst>
                <a:gd name="T0" fmla="*/ 85 w 85"/>
                <a:gd name="T1" fmla="*/ 19 h 19"/>
                <a:gd name="T2" fmla="*/ 52 w 85"/>
                <a:gd name="T3" fmla="*/ 19 h 19"/>
                <a:gd name="T4" fmla="*/ 42 w 85"/>
                <a:gd name="T5" fmla="*/ 0 h 19"/>
                <a:gd name="T6" fmla="*/ 0 w 85"/>
                <a:gd name="T7" fmla="*/ 0 h 19"/>
              </a:gdLst>
              <a:ahLst/>
              <a:cxnLst>
                <a:cxn ang="0">
                  <a:pos x="T0" y="T1"/>
                </a:cxn>
                <a:cxn ang="0">
                  <a:pos x="T2" y="T3"/>
                </a:cxn>
                <a:cxn ang="0">
                  <a:pos x="T4" y="T5"/>
                </a:cxn>
                <a:cxn ang="0">
                  <a:pos x="T6" y="T7"/>
                </a:cxn>
              </a:cxnLst>
              <a:rect l="0" t="0" r="r" b="b"/>
              <a:pathLst>
                <a:path w="85" h="19">
                  <a:moveTo>
                    <a:pt x="85" y="19"/>
                  </a:moveTo>
                  <a:lnTo>
                    <a:pt x="52" y="19"/>
                  </a:lnTo>
                  <a:lnTo>
                    <a:pt x="42" y="0"/>
                  </a:lnTo>
                  <a:lnTo>
                    <a:pt x="0"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107" name="Freeform 368">
              <a:extLst>
                <a:ext uri="{FF2B5EF4-FFF2-40B4-BE49-F238E27FC236}">
                  <a16:creationId xmlns="" xmlns:a16="http://schemas.microsoft.com/office/drawing/2014/main" id="{E1F523BB-7165-42B8-805A-0D5ED8161065}"/>
                </a:ext>
              </a:extLst>
            </p:cNvPr>
            <p:cNvSpPr>
              <a:spLocks/>
            </p:cNvSpPr>
            <p:nvPr/>
          </p:nvSpPr>
          <p:spPr bwMode="auto">
            <a:xfrm>
              <a:off x="8447088" y="5302251"/>
              <a:ext cx="346075" cy="104775"/>
            </a:xfrm>
            <a:custGeom>
              <a:avLst/>
              <a:gdLst>
                <a:gd name="T0" fmla="*/ 92 w 92"/>
                <a:gd name="T1" fmla="*/ 28 h 28"/>
                <a:gd name="T2" fmla="*/ 0 w 92"/>
                <a:gd name="T3" fmla="*/ 28 h 28"/>
                <a:gd name="T4" fmla="*/ 0 w 92"/>
                <a:gd name="T5" fmla="*/ 0 h 28"/>
                <a:gd name="T6" fmla="*/ 30 w 92"/>
                <a:gd name="T7" fmla="*/ 0 h 28"/>
                <a:gd name="T8" fmla="*/ 30 w 92"/>
                <a:gd name="T9" fmla="*/ 4 h 28"/>
                <a:gd name="T10" fmla="*/ 38 w 92"/>
                <a:gd name="T11" fmla="*/ 12 h 28"/>
                <a:gd name="T12" fmla="*/ 56 w 92"/>
                <a:gd name="T13" fmla="*/ 12 h 28"/>
                <a:gd name="T14" fmla="*/ 64 w 92"/>
                <a:gd name="T15" fmla="*/ 4 h 28"/>
                <a:gd name="T16" fmla="*/ 64 w 92"/>
                <a:gd name="T17" fmla="*/ 0 h 28"/>
                <a:gd name="T18" fmla="*/ 92 w 92"/>
                <a:gd name="T19" fmla="*/ 0 h 28"/>
                <a:gd name="T20" fmla="*/ 92 w 92"/>
                <a:gd name="T2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28">
                  <a:moveTo>
                    <a:pt x="92" y="28"/>
                  </a:moveTo>
                  <a:cubicBezTo>
                    <a:pt x="0" y="28"/>
                    <a:pt x="0" y="28"/>
                    <a:pt x="0" y="28"/>
                  </a:cubicBezTo>
                  <a:cubicBezTo>
                    <a:pt x="0" y="0"/>
                    <a:pt x="0" y="0"/>
                    <a:pt x="0" y="0"/>
                  </a:cubicBezTo>
                  <a:cubicBezTo>
                    <a:pt x="30" y="0"/>
                    <a:pt x="30" y="0"/>
                    <a:pt x="30" y="0"/>
                  </a:cubicBezTo>
                  <a:cubicBezTo>
                    <a:pt x="30" y="4"/>
                    <a:pt x="30" y="4"/>
                    <a:pt x="30" y="4"/>
                  </a:cubicBezTo>
                  <a:cubicBezTo>
                    <a:pt x="30" y="8"/>
                    <a:pt x="34" y="12"/>
                    <a:pt x="38" y="12"/>
                  </a:cubicBezTo>
                  <a:cubicBezTo>
                    <a:pt x="56" y="12"/>
                    <a:pt x="56" y="12"/>
                    <a:pt x="56" y="12"/>
                  </a:cubicBezTo>
                  <a:cubicBezTo>
                    <a:pt x="60" y="12"/>
                    <a:pt x="64" y="8"/>
                    <a:pt x="64" y="4"/>
                  </a:cubicBezTo>
                  <a:cubicBezTo>
                    <a:pt x="64" y="0"/>
                    <a:pt x="64" y="0"/>
                    <a:pt x="64" y="0"/>
                  </a:cubicBezTo>
                  <a:cubicBezTo>
                    <a:pt x="92" y="0"/>
                    <a:pt x="92" y="0"/>
                    <a:pt x="92" y="0"/>
                  </a:cubicBezTo>
                  <a:lnTo>
                    <a:pt x="92" y="28"/>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108" name="Freeform 369">
              <a:extLst>
                <a:ext uri="{FF2B5EF4-FFF2-40B4-BE49-F238E27FC236}">
                  <a16:creationId xmlns="" xmlns:a16="http://schemas.microsoft.com/office/drawing/2014/main" id="{83AEFE35-0942-4699-ADD5-1FF2EB83F3BA}"/>
                </a:ext>
              </a:extLst>
            </p:cNvPr>
            <p:cNvSpPr>
              <a:spLocks/>
            </p:cNvSpPr>
            <p:nvPr/>
          </p:nvSpPr>
          <p:spPr bwMode="auto">
            <a:xfrm>
              <a:off x="8447088" y="5211763"/>
              <a:ext cx="76200" cy="90488"/>
            </a:xfrm>
            <a:custGeom>
              <a:avLst/>
              <a:gdLst>
                <a:gd name="T0" fmla="*/ 0 w 48"/>
                <a:gd name="T1" fmla="*/ 57 h 57"/>
                <a:gd name="T2" fmla="*/ 33 w 48"/>
                <a:gd name="T3" fmla="*/ 0 h 57"/>
                <a:gd name="T4" fmla="*/ 48 w 48"/>
                <a:gd name="T5" fmla="*/ 0 h 57"/>
              </a:gdLst>
              <a:ahLst/>
              <a:cxnLst>
                <a:cxn ang="0">
                  <a:pos x="T0" y="T1"/>
                </a:cxn>
                <a:cxn ang="0">
                  <a:pos x="T2" y="T3"/>
                </a:cxn>
                <a:cxn ang="0">
                  <a:pos x="T4" y="T5"/>
                </a:cxn>
              </a:cxnLst>
              <a:rect l="0" t="0" r="r" b="b"/>
              <a:pathLst>
                <a:path w="48" h="57">
                  <a:moveTo>
                    <a:pt x="0" y="57"/>
                  </a:moveTo>
                  <a:lnTo>
                    <a:pt x="33" y="0"/>
                  </a:lnTo>
                  <a:lnTo>
                    <a:pt x="48"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109" name="Freeform 370">
              <a:extLst>
                <a:ext uri="{FF2B5EF4-FFF2-40B4-BE49-F238E27FC236}">
                  <a16:creationId xmlns="" xmlns:a16="http://schemas.microsoft.com/office/drawing/2014/main" id="{33CDBE5D-A7CA-4BA6-9B57-5101140EC5B1}"/>
                </a:ext>
              </a:extLst>
            </p:cNvPr>
            <p:cNvSpPr>
              <a:spLocks/>
            </p:cNvSpPr>
            <p:nvPr/>
          </p:nvSpPr>
          <p:spPr bwMode="auto">
            <a:xfrm>
              <a:off x="8718550" y="5211763"/>
              <a:ext cx="74613" cy="90488"/>
            </a:xfrm>
            <a:custGeom>
              <a:avLst/>
              <a:gdLst>
                <a:gd name="T0" fmla="*/ 0 w 47"/>
                <a:gd name="T1" fmla="*/ 0 h 57"/>
                <a:gd name="T2" fmla="*/ 14 w 47"/>
                <a:gd name="T3" fmla="*/ 0 h 57"/>
                <a:gd name="T4" fmla="*/ 47 w 47"/>
                <a:gd name="T5" fmla="*/ 57 h 57"/>
              </a:gdLst>
              <a:ahLst/>
              <a:cxnLst>
                <a:cxn ang="0">
                  <a:pos x="T0" y="T1"/>
                </a:cxn>
                <a:cxn ang="0">
                  <a:pos x="T2" y="T3"/>
                </a:cxn>
                <a:cxn ang="0">
                  <a:pos x="T4" y="T5"/>
                </a:cxn>
              </a:cxnLst>
              <a:rect l="0" t="0" r="r" b="b"/>
              <a:pathLst>
                <a:path w="47" h="57">
                  <a:moveTo>
                    <a:pt x="0" y="0"/>
                  </a:moveTo>
                  <a:lnTo>
                    <a:pt x="14" y="0"/>
                  </a:lnTo>
                  <a:lnTo>
                    <a:pt x="47" y="57"/>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sp>
          <p:nvSpPr>
            <p:cNvPr id="110" name="Freeform 371">
              <a:extLst>
                <a:ext uri="{FF2B5EF4-FFF2-40B4-BE49-F238E27FC236}">
                  <a16:creationId xmlns="" xmlns:a16="http://schemas.microsoft.com/office/drawing/2014/main" id="{4AC57021-72F1-4BFB-86B0-E34369649727}"/>
                </a:ext>
              </a:extLst>
            </p:cNvPr>
            <p:cNvSpPr>
              <a:spLocks/>
            </p:cNvSpPr>
            <p:nvPr/>
          </p:nvSpPr>
          <p:spPr bwMode="auto">
            <a:xfrm>
              <a:off x="8583613" y="5181601"/>
              <a:ext cx="88900" cy="90488"/>
            </a:xfrm>
            <a:custGeom>
              <a:avLst/>
              <a:gdLst>
                <a:gd name="T0" fmla="*/ 16 w 24"/>
                <a:gd name="T1" fmla="*/ 13 h 24"/>
                <a:gd name="T2" fmla="*/ 19 w 24"/>
                <a:gd name="T3" fmla="*/ 7 h 24"/>
                <a:gd name="T4" fmla="*/ 12 w 24"/>
                <a:gd name="T5" fmla="*/ 0 h 24"/>
                <a:gd name="T6" fmla="*/ 5 w 24"/>
                <a:gd name="T7" fmla="*/ 7 h 24"/>
                <a:gd name="T8" fmla="*/ 8 w 24"/>
                <a:gd name="T9" fmla="*/ 13 h 24"/>
                <a:gd name="T10" fmla="*/ 0 w 24"/>
                <a:gd name="T11" fmla="*/ 24 h 24"/>
                <a:gd name="T12" fmla="*/ 24 w 24"/>
                <a:gd name="T13" fmla="*/ 24 h 24"/>
                <a:gd name="T14" fmla="*/ 16 w 24"/>
                <a:gd name="T15" fmla="*/ 1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4">
                  <a:moveTo>
                    <a:pt x="16" y="13"/>
                  </a:moveTo>
                  <a:cubicBezTo>
                    <a:pt x="18" y="11"/>
                    <a:pt x="19" y="9"/>
                    <a:pt x="19" y="7"/>
                  </a:cubicBezTo>
                  <a:cubicBezTo>
                    <a:pt x="19" y="3"/>
                    <a:pt x="16" y="0"/>
                    <a:pt x="12" y="0"/>
                  </a:cubicBezTo>
                  <a:cubicBezTo>
                    <a:pt x="8" y="0"/>
                    <a:pt x="5" y="3"/>
                    <a:pt x="5" y="7"/>
                  </a:cubicBezTo>
                  <a:cubicBezTo>
                    <a:pt x="5" y="9"/>
                    <a:pt x="6" y="11"/>
                    <a:pt x="8" y="13"/>
                  </a:cubicBezTo>
                  <a:cubicBezTo>
                    <a:pt x="3" y="14"/>
                    <a:pt x="0" y="17"/>
                    <a:pt x="0" y="24"/>
                  </a:cubicBezTo>
                  <a:cubicBezTo>
                    <a:pt x="24" y="24"/>
                    <a:pt x="24" y="24"/>
                    <a:pt x="24" y="24"/>
                  </a:cubicBezTo>
                  <a:cubicBezTo>
                    <a:pt x="24" y="17"/>
                    <a:pt x="21" y="14"/>
                    <a:pt x="16" y="13"/>
                  </a:cubicBez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399"/>
            </a:p>
          </p:txBody>
        </p:sp>
      </p:grpSp>
      <p:sp>
        <p:nvSpPr>
          <p:cNvPr id="7" name="AutoShape 2" descr="Resultado de imagen para construcciÃ³n de portal de datos abiertos"/>
          <p:cNvSpPr>
            <a:spLocks noChangeAspect="1" noChangeArrowheads="1"/>
          </p:cNvSpPr>
          <p:nvPr/>
        </p:nvSpPr>
        <p:spPr bwMode="auto">
          <a:xfrm>
            <a:off x="155575" y="-144463"/>
            <a:ext cx="304801"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GT" sz="2399"/>
          </a:p>
        </p:txBody>
      </p:sp>
      <p:grpSp>
        <p:nvGrpSpPr>
          <p:cNvPr id="63" name="Group 298">
            <a:extLst>
              <a:ext uri="{FF2B5EF4-FFF2-40B4-BE49-F238E27FC236}">
                <a16:creationId xmlns="" xmlns:a16="http://schemas.microsoft.com/office/drawing/2014/main" id="{A5C91CD4-542D-49E6-A605-64D1D2B33A42}"/>
              </a:ext>
            </a:extLst>
          </p:cNvPr>
          <p:cNvGrpSpPr/>
          <p:nvPr/>
        </p:nvGrpSpPr>
        <p:grpSpPr>
          <a:xfrm>
            <a:off x="141170" y="5826659"/>
            <a:ext cx="2577703" cy="698685"/>
            <a:chOff x="9062519" y="1142200"/>
            <a:chExt cx="2577703" cy="698685"/>
          </a:xfrm>
        </p:grpSpPr>
        <p:grpSp>
          <p:nvGrpSpPr>
            <p:cNvPr id="64" name="Group 283">
              <a:extLst>
                <a:ext uri="{FF2B5EF4-FFF2-40B4-BE49-F238E27FC236}">
                  <a16:creationId xmlns="" xmlns:a16="http://schemas.microsoft.com/office/drawing/2014/main" id="{79D5D393-9AEC-467A-8182-6C37FFD147E4}"/>
                </a:ext>
              </a:extLst>
            </p:cNvPr>
            <p:cNvGrpSpPr/>
            <p:nvPr/>
          </p:nvGrpSpPr>
          <p:grpSpPr>
            <a:xfrm>
              <a:off x="9062519" y="1142200"/>
              <a:ext cx="266339" cy="320154"/>
              <a:chOff x="3024188" y="2184403"/>
              <a:chExt cx="4329112" cy="5203820"/>
            </a:xfrm>
            <a:solidFill>
              <a:schemeClr val="accent2"/>
            </a:solidFill>
          </p:grpSpPr>
          <p:sp>
            <p:nvSpPr>
              <p:cNvPr id="67" name="Freeform 55">
                <a:extLst>
                  <a:ext uri="{FF2B5EF4-FFF2-40B4-BE49-F238E27FC236}">
                    <a16:creationId xmlns="" xmlns:a16="http://schemas.microsoft.com/office/drawing/2014/main" id="{21C121FE-7A5B-4EA1-AF77-585C83B1B6DC}"/>
                  </a:ext>
                </a:extLst>
              </p:cNvPr>
              <p:cNvSpPr>
                <a:spLocks noEditPoints="1"/>
              </p:cNvSpPr>
              <p:nvPr/>
            </p:nvSpPr>
            <p:spPr bwMode="auto">
              <a:xfrm>
                <a:off x="3024188" y="2184403"/>
                <a:ext cx="4329112" cy="5203820"/>
              </a:xfrm>
              <a:custGeom>
                <a:avLst/>
                <a:gdLst>
                  <a:gd name="T0" fmla="*/ 439 w 5454"/>
                  <a:gd name="T1" fmla="*/ 1146 h 6556"/>
                  <a:gd name="T2" fmla="*/ 393 w 5454"/>
                  <a:gd name="T3" fmla="*/ 1178 h 6556"/>
                  <a:gd name="T4" fmla="*/ 375 w 5454"/>
                  <a:gd name="T5" fmla="*/ 1234 h 6556"/>
                  <a:gd name="T6" fmla="*/ 379 w 5454"/>
                  <a:gd name="T7" fmla="*/ 6118 h 6556"/>
                  <a:gd name="T8" fmla="*/ 413 w 5454"/>
                  <a:gd name="T9" fmla="*/ 6163 h 6556"/>
                  <a:gd name="T10" fmla="*/ 469 w 5454"/>
                  <a:gd name="T11" fmla="*/ 6181 h 6556"/>
                  <a:gd name="T12" fmla="*/ 4121 w 5454"/>
                  <a:gd name="T13" fmla="*/ 6177 h 6556"/>
                  <a:gd name="T14" fmla="*/ 4167 w 5454"/>
                  <a:gd name="T15" fmla="*/ 6143 h 6556"/>
                  <a:gd name="T16" fmla="*/ 4185 w 5454"/>
                  <a:gd name="T17" fmla="*/ 6088 h 6556"/>
                  <a:gd name="T18" fmla="*/ 1363 w 5454"/>
                  <a:gd name="T19" fmla="*/ 5791 h 6556"/>
                  <a:gd name="T20" fmla="*/ 1215 w 5454"/>
                  <a:gd name="T21" fmla="*/ 5767 h 6556"/>
                  <a:gd name="T22" fmla="*/ 1085 w 5454"/>
                  <a:gd name="T23" fmla="*/ 5699 h 6556"/>
                  <a:gd name="T24" fmla="*/ 983 w 5454"/>
                  <a:gd name="T25" fmla="*/ 5597 h 6556"/>
                  <a:gd name="T26" fmla="*/ 918 w 5454"/>
                  <a:gd name="T27" fmla="*/ 5470 h 6556"/>
                  <a:gd name="T28" fmla="*/ 894 w 5454"/>
                  <a:gd name="T29" fmla="*/ 5322 h 6556"/>
                  <a:gd name="T30" fmla="*/ 469 w 5454"/>
                  <a:gd name="T31" fmla="*/ 1140 h 6556"/>
                  <a:gd name="T32" fmla="*/ 1333 w 5454"/>
                  <a:gd name="T33" fmla="*/ 379 h 6556"/>
                  <a:gd name="T34" fmla="*/ 1287 w 5454"/>
                  <a:gd name="T35" fmla="*/ 413 h 6556"/>
                  <a:gd name="T36" fmla="*/ 1269 w 5454"/>
                  <a:gd name="T37" fmla="*/ 468 h 6556"/>
                  <a:gd name="T38" fmla="*/ 1273 w 5454"/>
                  <a:gd name="T39" fmla="*/ 5352 h 6556"/>
                  <a:gd name="T40" fmla="*/ 1307 w 5454"/>
                  <a:gd name="T41" fmla="*/ 5398 h 6556"/>
                  <a:gd name="T42" fmla="*/ 1363 w 5454"/>
                  <a:gd name="T43" fmla="*/ 5416 h 6556"/>
                  <a:gd name="T44" fmla="*/ 5015 w 5454"/>
                  <a:gd name="T45" fmla="*/ 5412 h 6556"/>
                  <a:gd name="T46" fmla="*/ 5061 w 5454"/>
                  <a:gd name="T47" fmla="*/ 5378 h 6556"/>
                  <a:gd name="T48" fmla="*/ 5079 w 5454"/>
                  <a:gd name="T49" fmla="*/ 5322 h 6556"/>
                  <a:gd name="T50" fmla="*/ 5075 w 5454"/>
                  <a:gd name="T51" fmla="*/ 439 h 6556"/>
                  <a:gd name="T52" fmla="*/ 5041 w 5454"/>
                  <a:gd name="T53" fmla="*/ 393 h 6556"/>
                  <a:gd name="T54" fmla="*/ 4985 w 5454"/>
                  <a:gd name="T55" fmla="*/ 375 h 6556"/>
                  <a:gd name="T56" fmla="*/ 1363 w 5454"/>
                  <a:gd name="T57" fmla="*/ 0 h 6556"/>
                  <a:gd name="T58" fmla="*/ 5061 w 5454"/>
                  <a:gd name="T59" fmla="*/ 6 h 6556"/>
                  <a:gd name="T60" fmla="*/ 5201 w 5454"/>
                  <a:gd name="T61" fmla="*/ 52 h 6556"/>
                  <a:gd name="T62" fmla="*/ 5316 w 5454"/>
                  <a:gd name="T63" fmla="*/ 138 h 6556"/>
                  <a:gd name="T64" fmla="*/ 5402 w 5454"/>
                  <a:gd name="T65" fmla="*/ 253 h 6556"/>
                  <a:gd name="T66" fmla="*/ 5448 w 5454"/>
                  <a:gd name="T67" fmla="*/ 393 h 6556"/>
                  <a:gd name="T68" fmla="*/ 5454 w 5454"/>
                  <a:gd name="T69" fmla="*/ 5322 h 6556"/>
                  <a:gd name="T70" fmla="*/ 5430 w 5454"/>
                  <a:gd name="T71" fmla="*/ 5470 h 6556"/>
                  <a:gd name="T72" fmla="*/ 5362 w 5454"/>
                  <a:gd name="T73" fmla="*/ 5597 h 6556"/>
                  <a:gd name="T74" fmla="*/ 5263 w 5454"/>
                  <a:gd name="T75" fmla="*/ 5699 h 6556"/>
                  <a:gd name="T76" fmla="*/ 5133 w 5454"/>
                  <a:gd name="T77" fmla="*/ 5767 h 6556"/>
                  <a:gd name="T78" fmla="*/ 4985 w 5454"/>
                  <a:gd name="T79" fmla="*/ 5791 h 6556"/>
                  <a:gd name="T80" fmla="*/ 4560 w 5454"/>
                  <a:gd name="T81" fmla="*/ 6088 h 6556"/>
                  <a:gd name="T82" fmla="*/ 4536 w 5454"/>
                  <a:gd name="T83" fmla="*/ 6235 h 6556"/>
                  <a:gd name="T84" fmla="*/ 4469 w 5454"/>
                  <a:gd name="T85" fmla="*/ 6365 h 6556"/>
                  <a:gd name="T86" fmla="*/ 4369 w 5454"/>
                  <a:gd name="T87" fmla="*/ 6466 h 6556"/>
                  <a:gd name="T88" fmla="*/ 4239 w 5454"/>
                  <a:gd name="T89" fmla="*/ 6532 h 6556"/>
                  <a:gd name="T90" fmla="*/ 4092 w 5454"/>
                  <a:gd name="T91" fmla="*/ 6556 h 6556"/>
                  <a:gd name="T92" fmla="*/ 393 w 5454"/>
                  <a:gd name="T93" fmla="*/ 6550 h 6556"/>
                  <a:gd name="T94" fmla="*/ 253 w 5454"/>
                  <a:gd name="T95" fmla="*/ 6504 h 6556"/>
                  <a:gd name="T96" fmla="*/ 138 w 5454"/>
                  <a:gd name="T97" fmla="*/ 6419 h 6556"/>
                  <a:gd name="T98" fmla="*/ 52 w 5454"/>
                  <a:gd name="T99" fmla="*/ 6303 h 6556"/>
                  <a:gd name="T100" fmla="*/ 6 w 5454"/>
                  <a:gd name="T101" fmla="*/ 6163 h 6556"/>
                  <a:gd name="T102" fmla="*/ 0 w 5454"/>
                  <a:gd name="T103" fmla="*/ 1234 h 6556"/>
                  <a:gd name="T104" fmla="*/ 24 w 5454"/>
                  <a:gd name="T105" fmla="*/ 1086 h 6556"/>
                  <a:gd name="T106" fmla="*/ 90 w 5454"/>
                  <a:gd name="T107" fmla="*/ 959 h 6556"/>
                  <a:gd name="T108" fmla="*/ 192 w 5454"/>
                  <a:gd name="T109" fmla="*/ 857 h 6556"/>
                  <a:gd name="T110" fmla="*/ 321 w 5454"/>
                  <a:gd name="T111" fmla="*/ 791 h 6556"/>
                  <a:gd name="T112" fmla="*/ 469 w 5454"/>
                  <a:gd name="T113" fmla="*/ 767 h 6556"/>
                  <a:gd name="T114" fmla="*/ 894 w 5454"/>
                  <a:gd name="T115" fmla="*/ 468 h 6556"/>
                  <a:gd name="T116" fmla="*/ 918 w 5454"/>
                  <a:gd name="T117" fmla="*/ 321 h 6556"/>
                  <a:gd name="T118" fmla="*/ 983 w 5454"/>
                  <a:gd name="T119" fmla="*/ 191 h 6556"/>
                  <a:gd name="T120" fmla="*/ 1085 w 5454"/>
                  <a:gd name="T121" fmla="*/ 92 h 6556"/>
                  <a:gd name="T122" fmla="*/ 1215 w 5454"/>
                  <a:gd name="T123" fmla="*/ 24 h 6556"/>
                  <a:gd name="T124" fmla="*/ 1363 w 5454"/>
                  <a:gd name="T125"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54" h="6556">
                    <a:moveTo>
                      <a:pt x="469" y="1140"/>
                    </a:moveTo>
                    <a:lnTo>
                      <a:pt x="439" y="1146"/>
                    </a:lnTo>
                    <a:lnTo>
                      <a:pt x="413" y="1158"/>
                    </a:lnTo>
                    <a:lnTo>
                      <a:pt x="393" y="1178"/>
                    </a:lnTo>
                    <a:lnTo>
                      <a:pt x="379" y="1204"/>
                    </a:lnTo>
                    <a:lnTo>
                      <a:pt x="375" y="1234"/>
                    </a:lnTo>
                    <a:lnTo>
                      <a:pt x="375" y="6088"/>
                    </a:lnTo>
                    <a:lnTo>
                      <a:pt x="379" y="6118"/>
                    </a:lnTo>
                    <a:lnTo>
                      <a:pt x="393" y="6143"/>
                    </a:lnTo>
                    <a:lnTo>
                      <a:pt x="413" y="6163"/>
                    </a:lnTo>
                    <a:lnTo>
                      <a:pt x="439" y="6177"/>
                    </a:lnTo>
                    <a:lnTo>
                      <a:pt x="469" y="6181"/>
                    </a:lnTo>
                    <a:lnTo>
                      <a:pt x="4092" y="6181"/>
                    </a:lnTo>
                    <a:lnTo>
                      <a:pt x="4121" y="6177"/>
                    </a:lnTo>
                    <a:lnTo>
                      <a:pt x="4147" y="6163"/>
                    </a:lnTo>
                    <a:lnTo>
                      <a:pt x="4167" y="6143"/>
                    </a:lnTo>
                    <a:lnTo>
                      <a:pt x="4181" y="6118"/>
                    </a:lnTo>
                    <a:lnTo>
                      <a:pt x="4185" y="6088"/>
                    </a:lnTo>
                    <a:lnTo>
                      <a:pt x="4185" y="5791"/>
                    </a:lnTo>
                    <a:lnTo>
                      <a:pt x="1363" y="5791"/>
                    </a:lnTo>
                    <a:lnTo>
                      <a:pt x="1287" y="5785"/>
                    </a:lnTo>
                    <a:lnTo>
                      <a:pt x="1215" y="5767"/>
                    </a:lnTo>
                    <a:lnTo>
                      <a:pt x="1147" y="5737"/>
                    </a:lnTo>
                    <a:lnTo>
                      <a:pt x="1085" y="5699"/>
                    </a:lnTo>
                    <a:lnTo>
                      <a:pt x="1031" y="5653"/>
                    </a:lnTo>
                    <a:lnTo>
                      <a:pt x="983" y="5597"/>
                    </a:lnTo>
                    <a:lnTo>
                      <a:pt x="946" y="5537"/>
                    </a:lnTo>
                    <a:lnTo>
                      <a:pt x="918" y="5470"/>
                    </a:lnTo>
                    <a:lnTo>
                      <a:pt x="900" y="5398"/>
                    </a:lnTo>
                    <a:lnTo>
                      <a:pt x="894" y="5322"/>
                    </a:lnTo>
                    <a:lnTo>
                      <a:pt x="894" y="1140"/>
                    </a:lnTo>
                    <a:lnTo>
                      <a:pt x="469" y="1140"/>
                    </a:lnTo>
                    <a:close/>
                    <a:moveTo>
                      <a:pt x="1363" y="375"/>
                    </a:moveTo>
                    <a:lnTo>
                      <a:pt x="1333" y="379"/>
                    </a:lnTo>
                    <a:lnTo>
                      <a:pt x="1307" y="393"/>
                    </a:lnTo>
                    <a:lnTo>
                      <a:pt x="1287" y="413"/>
                    </a:lnTo>
                    <a:lnTo>
                      <a:pt x="1273" y="439"/>
                    </a:lnTo>
                    <a:lnTo>
                      <a:pt x="1269" y="468"/>
                    </a:lnTo>
                    <a:lnTo>
                      <a:pt x="1269" y="5322"/>
                    </a:lnTo>
                    <a:lnTo>
                      <a:pt x="1273" y="5352"/>
                    </a:lnTo>
                    <a:lnTo>
                      <a:pt x="1287" y="5378"/>
                    </a:lnTo>
                    <a:lnTo>
                      <a:pt x="1307" y="5398"/>
                    </a:lnTo>
                    <a:lnTo>
                      <a:pt x="1333" y="5412"/>
                    </a:lnTo>
                    <a:lnTo>
                      <a:pt x="1363" y="5416"/>
                    </a:lnTo>
                    <a:lnTo>
                      <a:pt x="4985" y="5416"/>
                    </a:lnTo>
                    <a:lnTo>
                      <a:pt x="5015" y="5412"/>
                    </a:lnTo>
                    <a:lnTo>
                      <a:pt x="5041" y="5398"/>
                    </a:lnTo>
                    <a:lnTo>
                      <a:pt x="5061" y="5378"/>
                    </a:lnTo>
                    <a:lnTo>
                      <a:pt x="5075" y="5352"/>
                    </a:lnTo>
                    <a:lnTo>
                      <a:pt x="5079" y="5322"/>
                    </a:lnTo>
                    <a:lnTo>
                      <a:pt x="5079" y="468"/>
                    </a:lnTo>
                    <a:lnTo>
                      <a:pt x="5075" y="439"/>
                    </a:lnTo>
                    <a:lnTo>
                      <a:pt x="5061" y="413"/>
                    </a:lnTo>
                    <a:lnTo>
                      <a:pt x="5041" y="393"/>
                    </a:lnTo>
                    <a:lnTo>
                      <a:pt x="5015" y="379"/>
                    </a:lnTo>
                    <a:lnTo>
                      <a:pt x="4985" y="375"/>
                    </a:lnTo>
                    <a:lnTo>
                      <a:pt x="1363" y="375"/>
                    </a:lnTo>
                    <a:close/>
                    <a:moveTo>
                      <a:pt x="1363" y="0"/>
                    </a:moveTo>
                    <a:lnTo>
                      <a:pt x="4985" y="0"/>
                    </a:lnTo>
                    <a:lnTo>
                      <a:pt x="5061" y="6"/>
                    </a:lnTo>
                    <a:lnTo>
                      <a:pt x="5133" y="24"/>
                    </a:lnTo>
                    <a:lnTo>
                      <a:pt x="5201" y="52"/>
                    </a:lnTo>
                    <a:lnTo>
                      <a:pt x="5263" y="92"/>
                    </a:lnTo>
                    <a:lnTo>
                      <a:pt x="5316" y="138"/>
                    </a:lnTo>
                    <a:lnTo>
                      <a:pt x="5362" y="191"/>
                    </a:lnTo>
                    <a:lnTo>
                      <a:pt x="5402" y="253"/>
                    </a:lnTo>
                    <a:lnTo>
                      <a:pt x="5430" y="321"/>
                    </a:lnTo>
                    <a:lnTo>
                      <a:pt x="5448" y="393"/>
                    </a:lnTo>
                    <a:lnTo>
                      <a:pt x="5454" y="468"/>
                    </a:lnTo>
                    <a:lnTo>
                      <a:pt x="5454" y="5322"/>
                    </a:lnTo>
                    <a:lnTo>
                      <a:pt x="5448" y="5398"/>
                    </a:lnTo>
                    <a:lnTo>
                      <a:pt x="5430" y="5470"/>
                    </a:lnTo>
                    <a:lnTo>
                      <a:pt x="5402" y="5537"/>
                    </a:lnTo>
                    <a:lnTo>
                      <a:pt x="5362" y="5597"/>
                    </a:lnTo>
                    <a:lnTo>
                      <a:pt x="5316" y="5653"/>
                    </a:lnTo>
                    <a:lnTo>
                      <a:pt x="5263" y="5699"/>
                    </a:lnTo>
                    <a:lnTo>
                      <a:pt x="5201" y="5737"/>
                    </a:lnTo>
                    <a:lnTo>
                      <a:pt x="5133" y="5767"/>
                    </a:lnTo>
                    <a:lnTo>
                      <a:pt x="5061" y="5785"/>
                    </a:lnTo>
                    <a:lnTo>
                      <a:pt x="4985" y="5791"/>
                    </a:lnTo>
                    <a:lnTo>
                      <a:pt x="4560" y="5791"/>
                    </a:lnTo>
                    <a:lnTo>
                      <a:pt x="4560" y="6088"/>
                    </a:lnTo>
                    <a:lnTo>
                      <a:pt x="4554" y="6163"/>
                    </a:lnTo>
                    <a:lnTo>
                      <a:pt x="4536" y="6235"/>
                    </a:lnTo>
                    <a:lnTo>
                      <a:pt x="4508" y="6303"/>
                    </a:lnTo>
                    <a:lnTo>
                      <a:pt x="4469" y="6365"/>
                    </a:lnTo>
                    <a:lnTo>
                      <a:pt x="4423" y="6419"/>
                    </a:lnTo>
                    <a:lnTo>
                      <a:pt x="4369" y="6466"/>
                    </a:lnTo>
                    <a:lnTo>
                      <a:pt x="4307" y="6504"/>
                    </a:lnTo>
                    <a:lnTo>
                      <a:pt x="4239" y="6532"/>
                    </a:lnTo>
                    <a:lnTo>
                      <a:pt x="4167" y="6550"/>
                    </a:lnTo>
                    <a:lnTo>
                      <a:pt x="4092" y="6556"/>
                    </a:lnTo>
                    <a:lnTo>
                      <a:pt x="469" y="6556"/>
                    </a:lnTo>
                    <a:lnTo>
                      <a:pt x="393" y="6550"/>
                    </a:lnTo>
                    <a:lnTo>
                      <a:pt x="321" y="6532"/>
                    </a:lnTo>
                    <a:lnTo>
                      <a:pt x="253" y="6504"/>
                    </a:lnTo>
                    <a:lnTo>
                      <a:pt x="192" y="6466"/>
                    </a:lnTo>
                    <a:lnTo>
                      <a:pt x="138" y="6419"/>
                    </a:lnTo>
                    <a:lnTo>
                      <a:pt x="90" y="6365"/>
                    </a:lnTo>
                    <a:lnTo>
                      <a:pt x="52" y="6303"/>
                    </a:lnTo>
                    <a:lnTo>
                      <a:pt x="24" y="6235"/>
                    </a:lnTo>
                    <a:lnTo>
                      <a:pt x="6" y="6163"/>
                    </a:lnTo>
                    <a:lnTo>
                      <a:pt x="0" y="6088"/>
                    </a:lnTo>
                    <a:lnTo>
                      <a:pt x="0" y="1234"/>
                    </a:lnTo>
                    <a:lnTo>
                      <a:pt x="6" y="1158"/>
                    </a:lnTo>
                    <a:lnTo>
                      <a:pt x="24" y="1086"/>
                    </a:lnTo>
                    <a:lnTo>
                      <a:pt x="52" y="1019"/>
                    </a:lnTo>
                    <a:lnTo>
                      <a:pt x="90" y="959"/>
                    </a:lnTo>
                    <a:lnTo>
                      <a:pt x="138" y="903"/>
                    </a:lnTo>
                    <a:lnTo>
                      <a:pt x="192" y="857"/>
                    </a:lnTo>
                    <a:lnTo>
                      <a:pt x="253" y="819"/>
                    </a:lnTo>
                    <a:lnTo>
                      <a:pt x="321" y="791"/>
                    </a:lnTo>
                    <a:lnTo>
                      <a:pt x="393" y="773"/>
                    </a:lnTo>
                    <a:lnTo>
                      <a:pt x="469" y="767"/>
                    </a:lnTo>
                    <a:lnTo>
                      <a:pt x="894" y="767"/>
                    </a:lnTo>
                    <a:lnTo>
                      <a:pt x="894" y="468"/>
                    </a:lnTo>
                    <a:lnTo>
                      <a:pt x="900" y="393"/>
                    </a:lnTo>
                    <a:lnTo>
                      <a:pt x="918" y="321"/>
                    </a:lnTo>
                    <a:lnTo>
                      <a:pt x="946" y="253"/>
                    </a:lnTo>
                    <a:lnTo>
                      <a:pt x="983" y="191"/>
                    </a:lnTo>
                    <a:lnTo>
                      <a:pt x="1031" y="138"/>
                    </a:lnTo>
                    <a:lnTo>
                      <a:pt x="1085" y="92"/>
                    </a:lnTo>
                    <a:lnTo>
                      <a:pt x="1147" y="52"/>
                    </a:lnTo>
                    <a:lnTo>
                      <a:pt x="1215" y="24"/>
                    </a:lnTo>
                    <a:lnTo>
                      <a:pt x="1287" y="6"/>
                    </a:lnTo>
                    <a:lnTo>
                      <a:pt x="1363"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200">
                  <a:latin typeface="Ebrima" panose="02000000000000000000" pitchFamily="2" charset="0"/>
                  <a:ea typeface="Ebrima" panose="02000000000000000000" pitchFamily="2" charset="0"/>
                  <a:cs typeface="Ebrima" panose="02000000000000000000" pitchFamily="2" charset="0"/>
                </a:endParaRPr>
              </a:p>
            </p:txBody>
          </p:sp>
          <p:sp>
            <p:nvSpPr>
              <p:cNvPr id="68" name="Freeform 56">
                <a:extLst>
                  <a:ext uri="{FF2B5EF4-FFF2-40B4-BE49-F238E27FC236}">
                    <a16:creationId xmlns="" xmlns:a16="http://schemas.microsoft.com/office/drawing/2014/main" id="{01578422-F87F-406F-B6A9-25C85F90BD9C}"/>
                  </a:ext>
                </a:extLst>
              </p:cNvPr>
              <p:cNvSpPr>
                <a:spLocks/>
              </p:cNvSpPr>
              <p:nvPr/>
            </p:nvSpPr>
            <p:spPr bwMode="auto">
              <a:xfrm>
                <a:off x="4305302" y="3106741"/>
                <a:ext cx="2476503" cy="296846"/>
              </a:xfrm>
              <a:custGeom>
                <a:avLst/>
                <a:gdLst>
                  <a:gd name="T0" fmla="*/ 187 w 3120"/>
                  <a:gd name="T1" fmla="*/ 0 h 375"/>
                  <a:gd name="T2" fmla="*/ 2932 w 3120"/>
                  <a:gd name="T3" fmla="*/ 0 h 375"/>
                  <a:gd name="T4" fmla="*/ 2974 w 3120"/>
                  <a:gd name="T5" fmla="*/ 4 h 375"/>
                  <a:gd name="T6" fmla="*/ 3014 w 3120"/>
                  <a:gd name="T7" fmla="*/ 18 h 375"/>
                  <a:gd name="T8" fmla="*/ 3050 w 3120"/>
                  <a:gd name="T9" fmla="*/ 42 h 375"/>
                  <a:gd name="T10" fmla="*/ 3078 w 3120"/>
                  <a:gd name="T11" fmla="*/ 70 h 375"/>
                  <a:gd name="T12" fmla="*/ 3100 w 3120"/>
                  <a:gd name="T13" fmla="*/ 104 h 375"/>
                  <a:gd name="T14" fmla="*/ 3114 w 3120"/>
                  <a:gd name="T15" fmla="*/ 144 h 375"/>
                  <a:gd name="T16" fmla="*/ 3120 w 3120"/>
                  <a:gd name="T17" fmla="*/ 187 h 375"/>
                  <a:gd name="T18" fmla="*/ 3114 w 3120"/>
                  <a:gd name="T19" fmla="*/ 229 h 375"/>
                  <a:gd name="T20" fmla="*/ 3100 w 3120"/>
                  <a:gd name="T21" fmla="*/ 269 h 375"/>
                  <a:gd name="T22" fmla="*/ 3078 w 3120"/>
                  <a:gd name="T23" fmla="*/ 303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3 h 375"/>
                  <a:gd name="T42" fmla="*/ 20 w 3120"/>
                  <a:gd name="T43" fmla="*/ 269 h 375"/>
                  <a:gd name="T44" fmla="*/ 6 w 3120"/>
                  <a:gd name="T45" fmla="*/ 229 h 375"/>
                  <a:gd name="T46" fmla="*/ 0 w 3120"/>
                  <a:gd name="T47" fmla="*/ 187 h 375"/>
                  <a:gd name="T48" fmla="*/ 6 w 3120"/>
                  <a:gd name="T49" fmla="*/ 144 h 375"/>
                  <a:gd name="T50" fmla="*/ 20 w 3120"/>
                  <a:gd name="T51" fmla="*/ 104 h 375"/>
                  <a:gd name="T52" fmla="*/ 42 w 3120"/>
                  <a:gd name="T53" fmla="*/ 70 h 375"/>
                  <a:gd name="T54" fmla="*/ 70 w 3120"/>
                  <a:gd name="T55" fmla="*/ 42 h 375"/>
                  <a:gd name="T56" fmla="*/ 106 w 3120"/>
                  <a:gd name="T57" fmla="*/ 18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18"/>
                    </a:lnTo>
                    <a:lnTo>
                      <a:pt x="3050" y="42"/>
                    </a:lnTo>
                    <a:lnTo>
                      <a:pt x="3078" y="70"/>
                    </a:lnTo>
                    <a:lnTo>
                      <a:pt x="3100" y="104"/>
                    </a:lnTo>
                    <a:lnTo>
                      <a:pt x="3114" y="144"/>
                    </a:lnTo>
                    <a:lnTo>
                      <a:pt x="3120" y="187"/>
                    </a:lnTo>
                    <a:lnTo>
                      <a:pt x="3114" y="229"/>
                    </a:lnTo>
                    <a:lnTo>
                      <a:pt x="3100" y="269"/>
                    </a:lnTo>
                    <a:lnTo>
                      <a:pt x="3078" y="303"/>
                    </a:lnTo>
                    <a:lnTo>
                      <a:pt x="3050" y="333"/>
                    </a:lnTo>
                    <a:lnTo>
                      <a:pt x="3014" y="355"/>
                    </a:lnTo>
                    <a:lnTo>
                      <a:pt x="2974" y="369"/>
                    </a:lnTo>
                    <a:lnTo>
                      <a:pt x="2932" y="375"/>
                    </a:lnTo>
                    <a:lnTo>
                      <a:pt x="187" y="375"/>
                    </a:lnTo>
                    <a:lnTo>
                      <a:pt x="143" y="369"/>
                    </a:lnTo>
                    <a:lnTo>
                      <a:pt x="106" y="355"/>
                    </a:lnTo>
                    <a:lnTo>
                      <a:pt x="70" y="333"/>
                    </a:lnTo>
                    <a:lnTo>
                      <a:pt x="42" y="303"/>
                    </a:lnTo>
                    <a:lnTo>
                      <a:pt x="20" y="269"/>
                    </a:lnTo>
                    <a:lnTo>
                      <a:pt x="6" y="229"/>
                    </a:lnTo>
                    <a:lnTo>
                      <a:pt x="0" y="187"/>
                    </a:lnTo>
                    <a:lnTo>
                      <a:pt x="6" y="144"/>
                    </a:lnTo>
                    <a:lnTo>
                      <a:pt x="20" y="104"/>
                    </a:lnTo>
                    <a:lnTo>
                      <a:pt x="42" y="70"/>
                    </a:lnTo>
                    <a:lnTo>
                      <a:pt x="70" y="42"/>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200">
                  <a:latin typeface="Ebrima" panose="02000000000000000000" pitchFamily="2" charset="0"/>
                  <a:ea typeface="Ebrima" panose="02000000000000000000" pitchFamily="2" charset="0"/>
                  <a:cs typeface="Ebrima" panose="02000000000000000000" pitchFamily="2" charset="0"/>
                </a:endParaRPr>
              </a:p>
            </p:txBody>
          </p:sp>
          <p:sp>
            <p:nvSpPr>
              <p:cNvPr id="69" name="Freeform 57">
                <a:extLst>
                  <a:ext uri="{FF2B5EF4-FFF2-40B4-BE49-F238E27FC236}">
                    <a16:creationId xmlns="" xmlns:a16="http://schemas.microsoft.com/office/drawing/2014/main" id="{0D2314F3-8016-4B68-BF40-DF10C8C0FCA5}"/>
                  </a:ext>
                </a:extLst>
              </p:cNvPr>
              <p:cNvSpPr>
                <a:spLocks/>
              </p:cNvSpPr>
              <p:nvPr/>
            </p:nvSpPr>
            <p:spPr bwMode="auto">
              <a:xfrm>
                <a:off x="4305302" y="3813172"/>
                <a:ext cx="2476503" cy="296846"/>
              </a:xfrm>
              <a:custGeom>
                <a:avLst/>
                <a:gdLst>
                  <a:gd name="T0" fmla="*/ 187 w 3120"/>
                  <a:gd name="T1" fmla="*/ 0 h 375"/>
                  <a:gd name="T2" fmla="*/ 2932 w 3120"/>
                  <a:gd name="T3" fmla="*/ 0 h 375"/>
                  <a:gd name="T4" fmla="*/ 2974 w 3120"/>
                  <a:gd name="T5" fmla="*/ 6 h 375"/>
                  <a:gd name="T6" fmla="*/ 3014 w 3120"/>
                  <a:gd name="T7" fmla="*/ 20 h 375"/>
                  <a:gd name="T8" fmla="*/ 3050 w 3120"/>
                  <a:gd name="T9" fmla="*/ 42 h 375"/>
                  <a:gd name="T10" fmla="*/ 3078 w 3120"/>
                  <a:gd name="T11" fmla="*/ 72 h 375"/>
                  <a:gd name="T12" fmla="*/ 3100 w 3120"/>
                  <a:gd name="T13" fmla="*/ 106 h 375"/>
                  <a:gd name="T14" fmla="*/ 3114 w 3120"/>
                  <a:gd name="T15" fmla="*/ 146 h 375"/>
                  <a:gd name="T16" fmla="*/ 3120 w 3120"/>
                  <a:gd name="T17" fmla="*/ 187 h 375"/>
                  <a:gd name="T18" fmla="*/ 3114 w 3120"/>
                  <a:gd name="T19" fmla="*/ 231 h 375"/>
                  <a:gd name="T20" fmla="*/ 3100 w 3120"/>
                  <a:gd name="T21" fmla="*/ 271 h 375"/>
                  <a:gd name="T22" fmla="*/ 3078 w 3120"/>
                  <a:gd name="T23" fmla="*/ 305 h 375"/>
                  <a:gd name="T24" fmla="*/ 3050 w 3120"/>
                  <a:gd name="T25" fmla="*/ 333 h 375"/>
                  <a:gd name="T26" fmla="*/ 3014 w 3120"/>
                  <a:gd name="T27" fmla="*/ 357 h 375"/>
                  <a:gd name="T28" fmla="*/ 2974 w 3120"/>
                  <a:gd name="T29" fmla="*/ 371 h 375"/>
                  <a:gd name="T30" fmla="*/ 2932 w 3120"/>
                  <a:gd name="T31" fmla="*/ 375 h 375"/>
                  <a:gd name="T32" fmla="*/ 187 w 3120"/>
                  <a:gd name="T33" fmla="*/ 375 h 375"/>
                  <a:gd name="T34" fmla="*/ 143 w 3120"/>
                  <a:gd name="T35" fmla="*/ 371 h 375"/>
                  <a:gd name="T36" fmla="*/ 106 w 3120"/>
                  <a:gd name="T37" fmla="*/ 357 h 375"/>
                  <a:gd name="T38" fmla="*/ 70 w 3120"/>
                  <a:gd name="T39" fmla="*/ 335 h 375"/>
                  <a:gd name="T40" fmla="*/ 42 w 3120"/>
                  <a:gd name="T41" fmla="*/ 305 h 375"/>
                  <a:gd name="T42" fmla="*/ 20 w 3120"/>
                  <a:gd name="T43" fmla="*/ 271 h 375"/>
                  <a:gd name="T44" fmla="*/ 6 w 3120"/>
                  <a:gd name="T45" fmla="*/ 231 h 375"/>
                  <a:gd name="T46" fmla="*/ 0 w 3120"/>
                  <a:gd name="T47" fmla="*/ 187 h 375"/>
                  <a:gd name="T48" fmla="*/ 6 w 3120"/>
                  <a:gd name="T49" fmla="*/ 146 h 375"/>
                  <a:gd name="T50" fmla="*/ 20 w 3120"/>
                  <a:gd name="T51" fmla="*/ 106 h 375"/>
                  <a:gd name="T52" fmla="*/ 42 w 3120"/>
                  <a:gd name="T53" fmla="*/ 72 h 375"/>
                  <a:gd name="T54" fmla="*/ 70 w 3120"/>
                  <a:gd name="T55" fmla="*/ 42 h 375"/>
                  <a:gd name="T56" fmla="*/ 106 w 3120"/>
                  <a:gd name="T57" fmla="*/ 20 h 375"/>
                  <a:gd name="T58" fmla="*/ 143 w 3120"/>
                  <a:gd name="T59" fmla="*/ 6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6"/>
                    </a:lnTo>
                    <a:lnTo>
                      <a:pt x="3014" y="20"/>
                    </a:lnTo>
                    <a:lnTo>
                      <a:pt x="3050" y="42"/>
                    </a:lnTo>
                    <a:lnTo>
                      <a:pt x="3078" y="72"/>
                    </a:lnTo>
                    <a:lnTo>
                      <a:pt x="3100" y="106"/>
                    </a:lnTo>
                    <a:lnTo>
                      <a:pt x="3114" y="146"/>
                    </a:lnTo>
                    <a:lnTo>
                      <a:pt x="3120" y="187"/>
                    </a:lnTo>
                    <a:lnTo>
                      <a:pt x="3114" y="231"/>
                    </a:lnTo>
                    <a:lnTo>
                      <a:pt x="3100" y="271"/>
                    </a:lnTo>
                    <a:lnTo>
                      <a:pt x="3078" y="305"/>
                    </a:lnTo>
                    <a:lnTo>
                      <a:pt x="3050" y="333"/>
                    </a:lnTo>
                    <a:lnTo>
                      <a:pt x="3014" y="357"/>
                    </a:lnTo>
                    <a:lnTo>
                      <a:pt x="2974" y="371"/>
                    </a:lnTo>
                    <a:lnTo>
                      <a:pt x="2932" y="375"/>
                    </a:lnTo>
                    <a:lnTo>
                      <a:pt x="187" y="375"/>
                    </a:lnTo>
                    <a:lnTo>
                      <a:pt x="143" y="371"/>
                    </a:lnTo>
                    <a:lnTo>
                      <a:pt x="106" y="357"/>
                    </a:lnTo>
                    <a:lnTo>
                      <a:pt x="70" y="335"/>
                    </a:lnTo>
                    <a:lnTo>
                      <a:pt x="42" y="305"/>
                    </a:lnTo>
                    <a:lnTo>
                      <a:pt x="20" y="271"/>
                    </a:lnTo>
                    <a:lnTo>
                      <a:pt x="6" y="231"/>
                    </a:lnTo>
                    <a:lnTo>
                      <a:pt x="0" y="187"/>
                    </a:lnTo>
                    <a:lnTo>
                      <a:pt x="6" y="146"/>
                    </a:lnTo>
                    <a:lnTo>
                      <a:pt x="20" y="106"/>
                    </a:lnTo>
                    <a:lnTo>
                      <a:pt x="42" y="72"/>
                    </a:lnTo>
                    <a:lnTo>
                      <a:pt x="70" y="42"/>
                    </a:lnTo>
                    <a:lnTo>
                      <a:pt x="106" y="20"/>
                    </a:lnTo>
                    <a:lnTo>
                      <a:pt x="143" y="6"/>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200">
                  <a:latin typeface="Ebrima" panose="02000000000000000000" pitchFamily="2" charset="0"/>
                  <a:ea typeface="Ebrima" panose="02000000000000000000" pitchFamily="2" charset="0"/>
                  <a:cs typeface="Ebrima" panose="02000000000000000000" pitchFamily="2" charset="0"/>
                </a:endParaRPr>
              </a:p>
            </p:txBody>
          </p:sp>
          <p:sp>
            <p:nvSpPr>
              <p:cNvPr id="70" name="Freeform 58">
                <a:extLst>
                  <a:ext uri="{FF2B5EF4-FFF2-40B4-BE49-F238E27FC236}">
                    <a16:creationId xmlns="" xmlns:a16="http://schemas.microsoft.com/office/drawing/2014/main" id="{AD51CE9C-2A1E-4B54-814C-DC2E9F888C6D}"/>
                  </a:ext>
                </a:extLst>
              </p:cNvPr>
              <p:cNvSpPr>
                <a:spLocks/>
              </p:cNvSpPr>
              <p:nvPr/>
            </p:nvSpPr>
            <p:spPr bwMode="auto">
              <a:xfrm>
                <a:off x="4305302" y="4519603"/>
                <a:ext cx="2476503" cy="296846"/>
              </a:xfrm>
              <a:custGeom>
                <a:avLst/>
                <a:gdLst>
                  <a:gd name="T0" fmla="*/ 187 w 3120"/>
                  <a:gd name="T1" fmla="*/ 0 h 375"/>
                  <a:gd name="T2" fmla="*/ 2932 w 3120"/>
                  <a:gd name="T3" fmla="*/ 0 h 375"/>
                  <a:gd name="T4" fmla="*/ 2974 w 3120"/>
                  <a:gd name="T5" fmla="*/ 4 h 375"/>
                  <a:gd name="T6" fmla="*/ 3014 w 3120"/>
                  <a:gd name="T7" fmla="*/ 20 h 375"/>
                  <a:gd name="T8" fmla="*/ 3050 w 3120"/>
                  <a:gd name="T9" fmla="*/ 42 h 375"/>
                  <a:gd name="T10" fmla="*/ 3078 w 3120"/>
                  <a:gd name="T11" fmla="*/ 70 h 375"/>
                  <a:gd name="T12" fmla="*/ 3100 w 3120"/>
                  <a:gd name="T13" fmla="*/ 106 h 375"/>
                  <a:gd name="T14" fmla="*/ 3114 w 3120"/>
                  <a:gd name="T15" fmla="*/ 144 h 375"/>
                  <a:gd name="T16" fmla="*/ 3120 w 3120"/>
                  <a:gd name="T17" fmla="*/ 188 h 375"/>
                  <a:gd name="T18" fmla="*/ 3114 w 3120"/>
                  <a:gd name="T19" fmla="*/ 229 h 375"/>
                  <a:gd name="T20" fmla="*/ 3100 w 3120"/>
                  <a:gd name="T21" fmla="*/ 269 h 375"/>
                  <a:gd name="T22" fmla="*/ 3078 w 3120"/>
                  <a:gd name="T23" fmla="*/ 305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5 h 375"/>
                  <a:gd name="T42" fmla="*/ 20 w 3120"/>
                  <a:gd name="T43" fmla="*/ 269 h 375"/>
                  <a:gd name="T44" fmla="*/ 6 w 3120"/>
                  <a:gd name="T45" fmla="*/ 229 h 375"/>
                  <a:gd name="T46" fmla="*/ 0 w 3120"/>
                  <a:gd name="T47" fmla="*/ 188 h 375"/>
                  <a:gd name="T48" fmla="*/ 6 w 3120"/>
                  <a:gd name="T49" fmla="*/ 144 h 375"/>
                  <a:gd name="T50" fmla="*/ 20 w 3120"/>
                  <a:gd name="T51" fmla="*/ 106 h 375"/>
                  <a:gd name="T52" fmla="*/ 42 w 3120"/>
                  <a:gd name="T53" fmla="*/ 70 h 375"/>
                  <a:gd name="T54" fmla="*/ 70 w 3120"/>
                  <a:gd name="T55" fmla="*/ 42 h 375"/>
                  <a:gd name="T56" fmla="*/ 106 w 3120"/>
                  <a:gd name="T57" fmla="*/ 20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20"/>
                    </a:lnTo>
                    <a:lnTo>
                      <a:pt x="3050" y="42"/>
                    </a:lnTo>
                    <a:lnTo>
                      <a:pt x="3078" y="70"/>
                    </a:lnTo>
                    <a:lnTo>
                      <a:pt x="3100" y="106"/>
                    </a:lnTo>
                    <a:lnTo>
                      <a:pt x="3114" y="144"/>
                    </a:lnTo>
                    <a:lnTo>
                      <a:pt x="3120" y="188"/>
                    </a:lnTo>
                    <a:lnTo>
                      <a:pt x="3114" y="229"/>
                    </a:lnTo>
                    <a:lnTo>
                      <a:pt x="3100" y="269"/>
                    </a:lnTo>
                    <a:lnTo>
                      <a:pt x="3078" y="305"/>
                    </a:lnTo>
                    <a:lnTo>
                      <a:pt x="3050" y="333"/>
                    </a:lnTo>
                    <a:lnTo>
                      <a:pt x="3014" y="355"/>
                    </a:lnTo>
                    <a:lnTo>
                      <a:pt x="2974" y="369"/>
                    </a:lnTo>
                    <a:lnTo>
                      <a:pt x="2932" y="375"/>
                    </a:lnTo>
                    <a:lnTo>
                      <a:pt x="187" y="375"/>
                    </a:lnTo>
                    <a:lnTo>
                      <a:pt x="143" y="369"/>
                    </a:lnTo>
                    <a:lnTo>
                      <a:pt x="106" y="355"/>
                    </a:lnTo>
                    <a:lnTo>
                      <a:pt x="70" y="333"/>
                    </a:lnTo>
                    <a:lnTo>
                      <a:pt x="42" y="305"/>
                    </a:lnTo>
                    <a:lnTo>
                      <a:pt x="20" y="269"/>
                    </a:lnTo>
                    <a:lnTo>
                      <a:pt x="6" y="229"/>
                    </a:lnTo>
                    <a:lnTo>
                      <a:pt x="0" y="188"/>
                    </a:lnTo>
                    <a:lnTo>
                      <a:pt x="6" y="144"/>
                    </a:lnTo>
                    <a:lnTo>
                      <a:pt x="20" y="106"/>
                    </a:lnTo>
                    <a:lnTo>
                      <a:pt x="42" y="70"/>
                    </a:lnTo>
                    <a:lnTo>
                      <a:pt x="70" y="42"/>
                    </a:lnTo>
                    <a:lnTo>
                      <a:pt x="106" y="20"/>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200">
                  <a:latin typeface="Ebrima" panose="02000000000000000000" pitchFamily="2" charset="0"/>
                  <a:ea typeface="Ebrima" panose="02000000000000000000" pitchFamily="2" charset="0"/>
                  <a:cs typeface="Ebrima" panose="02000000000000000000" pitchFamily="2" charset="0"/>
                </a:endParaRPr>
              </a:p>
            </p:txBody>
          </p:sp>
          <p:sp>
            <p:nvSpPr>
              <p:cNvPr id="71" name="Freeform 59">
                <a:extLst>
                  <a:ext uri="{FF2B5EF4-FFF2-40B4-BE49-F238E27FC236}">
                    <a16:creationId xmlns="" xmlns:a16="http://schemas.microsoft.com/office/drawing/2014/main" id="{6B5BBFC3-043D-4CFC-B0E5-1244A074FDA2}"/>
                  </a:ext>
                </a:extLst>
              </p:cNvPr>
              <p:cNvSpPr>
                <a:spLocks/>
              </p:cNvSpPr>
              <p:nvPr/>
            </p:nvSpPr>
            <p:spPr bwMode="auto">
              <a:xfrm>
                <a:off x="4305302" y="5227629"/>
                <a:ext cx="2476503" cy="295285"/>
              </a:xfrm>
              <a:custGeom>
                <a:avLst/>
                <a:gdLst>
                  <a:gd name="T0" fmla="*/ 187 w 3120"/>
                  <a:gd name="T1" fmla="*/ 0 h 373"/>
                  <a:gd name="T2" fmla="*/ 2932 w 3120"/>
                  <a:gd name="T3" fmla="*/ 0 h 373"/>
                  <a:gd name="T4" fmla="*/ 2974 w 3120"/>
                  <a:gd name="T5" fmla="*/ 4 h 373"/>
                  <a:gd name="T6" fmla="*/ 3014 w 3120"/>
                  <a:gd name="T7" fmla="*/ 18 h 373"/>
                  <a:gd name="T8" fmla="*/ 3050 w 3120"/>
                  <a:gd name="T9" fmla="*/ 40 h 373"/>
                  <a:gd name="T10" fmla="*/ 3078 w 3120"/>
                  <a:gd name="T11" fmla="*/ 70 h 373"/>
                  <a:gd name="T12" fmla="*/ 3100 w 3120"/>
                  <a:gd name="T13" fmla="*/ 104 h 373"/>
                  <a:gd name="T14" fmla="*/ 3114 w 3120"/>
                  <a:gd name="T15" fmla="*/ 144 h 373"/>
                  <a:gd name="T16" fmla="*/ 3120 w 3120"/>
                  <a:gd name="T17" fmla="*/ 186 h 373"/>
                  <a:gd name="T18" fmla="*/ 3114 w 3120"/>
                  <a:gd name="T19" fmla="*/ 229 h 373"/>
                  <a:gd name="T20" fmla="*/ 3100 w 3120"/>
                  <a:gd name="T21" fmla="*/ 269 h 373"/>
                  <a:gd name="T22" fmla="*/ 3078 w 3120"/>
                  <a:gd name="T23" fmla="*/ 303 h 373"/>
                  <a:gd name="T24" fmla="*/ 3050 w 3120"/>
                  <a:gd name="T25" fmla="*/ 333 h 373"/>
                  <a:gd name="T26" fmla="*/ 3014 w 3120"/>
                  <a:gd name="T27" fmla="*/ 355 h 373"/>
                  <a:gd name="T28" fmla="*/ 2974 w 3120"/>
                  <a:gd name="T29" fmla="*/ 369 h 373"/>
                  <a:gd name="T30" fmla="*/ 2932 w 3120"/>
                  <a:gd name="T31" fmla="*/ 373 h 373"/>
                  <a:gd name="T32" fmla="*/ 187 w 3120"/>
                  <a:gd name="T33" fmla="*/ 373 h 373"/>
                  <a:gd name="T34" fmla="*/ 143 w 3120"/>
                  <a:gd name="T35" fmla="*/ 369 h 373"/>
                  <a:gd name="T36" fmla="*/ 106 w 3120"/>
                  <a:gd name="T37" fmla="*/ 355 h 373"/>
                  <a:gd name="T38" fmla="*/ 70 w 3120"/>
                  <a:gd name="T39" fmla="*/ 333 h 373"/>
                  <a:gd name="T40" fmla="*/ 42 w 3120"/>
                  <a:gd name="T41" fmla="*/ 303 h 373"/>
                  <a:gd name="T42" fmla="*/ 20 w 3120"/>
                  <a:gd name="T43" fmla="*/ 269 h 373"/>
                  <a:gd name="T44" fmla="*/ 6 w 3120"/>
                  <a:gd name="T45" fmla="*/ 229 h 373"/>
                  <a:gd name="T46" fmla="*/ 0 w 3120"/>
                  <a:gd name="T47" fmla="*/ 186 h 373"/>
                  <a:gd name="T48" fmla="*/ 6 w 3120"/>
                  <a:gd name="T49" fmla="*/ 144 h 373"/>
                  <a:gd name="T50" fmla="*/ 20 w 3120"/>
                  <a:gd name="T51" fmla="*/ 104 h 373"/>
                  <a:gd name="T52" fmla="*/ 42 w 3120"/>
                  <a:gd name="T53" fmla="*/ 70 h 373"/>
                  <a:gd name="T54" fmla="*/ 70 w 3120"/>
                  <a:gd name="T55" fmla="*/ 40 h 373"/>
                  <a:gd name="T56" fmla="*/ 106 w 3120"/>
                  <a:gd name="T57" fmla="*/ 18 h 373"/>
                  <a:gd name="T58" fmla="*/ 143 w 3120"/>
                  <a:gd name="T59" fmla="*/ 4 h 373"/>
                  <a:gd name="T60" fmla="*/ 187 w 3120"/>
                  <a:gd name="T6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3">
                    <a:moveTo>
                      <a:pt x="187" y="0"/>
                    </a:moveTo>
                    <a:lnTo>
                      <a:pt x="2932" y="0"/>
                    </a:lnTo>
                    <a:lnTo>
                      <a:pt x="2974" y="4"/>
                    </a:lnTo>
                    <a:lnTo>
                      <a:pt x="3014" y="18"/>
                    </a:lnTo>
                    <a:lnTo>
                      <a:pt x="3050" y="40"/>
                    </a:lnTo>
                    <a:lnTo>
                      <a:pt x="3078" y="70"/>
                    </a:lnTo>
                    <a:lnTo>
                      <a:pt x="3100" y="104"/>
                    </a:lnTo>
                    <a:lnTo>
                      <a:pt x="3114" y="144"/>
                    </a:lnTo>
                    <a:lnTo>
                      <a:pt x="3120" y="186"/>
                    </a:lnTo>
                    <a:lnTo>
                      <a:pt x="3114" y="229"/>
                    </a:lnTo>
                    <a:lnTo>
                      <a:pt x="3100" y="269"/>
                    </a:lnTo>
                    <a:lnTo>
                      <a:pt x="3078" y="303"/>
                    </a:lnTo>
                    <a:lnTo>
                      <a:pt x="3050" y="333"/>
                    </a:lnTo>
                    <a:lnTo>
                      <a:pt x="3014" y="355"/>
                    </a:lnTo>
                    <a:lnTo>
                      <a:pt x="2974" y="369"/>
                    </a:lnTo>
                    <a:lnTo>
                      <a:pt x="2932" y="373"/>
                    </a:lnTo>
                    <a:lnTo>
                      <a:pt x="187" y="373"/>
                    </a:lnTo>
                    <a:lnTo>
                      <a:pt x="143" y="369"/>
                    </a:lnTo>
                    <a:lnTo>
                      <a:pt x="106" y="355"/>
                    </a:lnTo>
                    <a:lnTo>
                      <a:pt x="70" y="333"/>
                    </a:lnTo>
                    <a:lnTo>
                      <a:pt x="42" y="303"/>
                    </a:lnTo>
                    <a:lnTo>
                      <a:pt x="20" y="269"/>
                    </a:lnTo>
                    <a:lnTo>
                      <a:pt x="6" y="229"/>
                    </a:lnTo>
                    <a:lnTo>
                      <a:pt x="0" y="186"/>
                    </a:lnTo>
                    <a:lnTo>
                      <a:pt x="6" y="144"/>
                    </a:lnTo>
                    <a:lnTo>
                      <a:pt x="20" y="104"/>
                    </a:lnTo>
                    <a:lnTo>
                      <a:pt x="42" y="70"/>
                    </a:lnTo>
                    <a:lnTo>
                      <a:pt x="70" y="40"/>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200">
                  <a:latin typeface="Ebrima" panose="02000000000000000000" pitchFamily="2" charset="0"/>
                  <a:ea typeface="Ebrima" panose="02000000000000000000" pitchFamily="2" charset="0"/>
                  <a:cs typeface="Ebrima" panose="02000000000000000000" pitchFamily="2" charset="0"/>
                </a:endParaRPr>
              </a:p>
            </p:txBody>
          </p:sp>
        </p:grpSp>
        <p:sp>
          <p:nvSpPr>
            <p:cNvPr id="65" name="TextBox 289">
              <a:extLst>
                <a:ext uri="{FF2B5EF4-FFF2-40B4-BE49-F238E27FC236}">
                  <a16:creationId xmlns="" xmlns:a16="http://schemas.microsoft.com/office/drawing/2014/main" id="{A5B21903-AAD7-43A8-90BF-40FE5DF4CBE2}"/>
                </a:ext>
              </a:extLst>
            </p:cNvPr>
            <p:cNvSpPr txBox="1"/>
            <p:nvPr/>
          </p:nvSpPr>
          <p:spPr>
            <a:xfrm>
              <a:off x="9483879" y="1194554"/>
              <a:ext cx="2156343" cy="646331"/>
            </a:xfrm>
            <a:prstGeom prst="rect">
              <a:avLst/>
            </a:prstGeom>
            <a:noFill/>
          </p:spPr>
          <p:txBody>
            <a:bodyPr wrap="square" lIns="0" tIns="0" rIns="0" bIns="0" rtlCol="0">
              <a:spAutoFit/>
            </a:bodyPr>
            <a:lstStyle/>
            <a:p>
              <a:pPr algn="just"/>
              <a:r>
                <a:rPr lang="es-GT" sz="14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El Aumento entre escenarios 2019 se destina a cobertura o calidad?</a:t>
              </a:r>
            </a:p>
          </p:txBody>
        </p:sp>
      </p:grpSp>
      <p:sp>
        <p:nvSpPr>
          <p:cNvPr id="72" name="71 Rectángulo redondeado"/>
          <p:cNvSpPr/>
          <p:nvPr/>
        </p:nvSpPr>
        <p:spPr>
          <a:xfrm>
            <a:off x="3018003" y="5628093"/>
            <a:ext cx="8996827" cy="100681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just"/>
            <a:r>
              <a:rPr lang="es-MX" sz="1200" b="1" dirty="0" smtClean="0">
                <a:solidFill>
                  <a:schemeClr val="tx1"/>
                </a:solidFill>
              </a:rPr>
              <a:t>El incremento del presupuesto para el ejercicio fiscal 2019, será enfocado para mejorar la calidad de los servicios de seguridad policial, educación y seguridad vial,  </a:t>
            </a:r>
            <a:r>
              <a:rPr lang="es-MX" sz="1200" b="1" dirty="0">
                <a:solidFill>
                  <a:schemeClr val="tx1"/>
                </a:solidFill>
              </a:rPr>
              <a:t>investigación criminal, </a:t>
            </a:r>
            <a:r>
              <a:rPr lang="es-MX" sz="1200" b="1" dirty="0" smtClean="0">
                <a:solidFill>
                  <a:schemeClr val="tx1"/>
                </a:solidFill>
              </a:rPr>
              <a:t>combate </a:t>
            </a:r>
            <a:r>
              <a:rPr lang="es-MX" sz="1200" b="1" dirty="0">
                <a:solidFill>
                  <a:schemeClr val="tx1"/>
                </a:solidFill>
              </a:rPr>
              <a:t>a la narcoactividad para contrarrestar el consumo, tráfico y distribución de </a:t>
            </a:r>
            <a:r>
              <a:rPr lang="es-MX" sz="1200" b="1" dirty="0" smtClean="0">
                <a:solidFill>
                  <a:schemeClr val="tx1"/>
                </a:solidFill>
              </a:rPr>
              <a:t>drogas, Asistencia </a:t>
            </a:r>
            <a:r>
              <a:rPr lang="es-MX" sz="1200" b="1" dirty="0">
                <a:solidFill>
                  <a:schemeClr val="tx1"/>
                </a:solidFill>
              </a:rPr>
              <a:t>técnica y capacitación en </a:t>
            </a:r>
            <a:r>
              <a:rPr lang="es-MX" sz="1200" b="1" dirty="0" smtClean="0">
                <a:solidFill>
                  <a:schemeClr val="tx1"/>
                </a:solidFill>
              </a:rPr>
              <a:t>seguridad ciudadana </a:t>
            </a:r>
            <a:r>
              <a:rPr lang="es-MX" sz="1200" b="1" dirty="0">
                <a:solidFill>
                  <a:schemeClr val="tx1"/>
                </a:solidFill>
              </a:rPr>
              <a:t>y Prevención Comunitaria de la Violencia, Servicios de </a:t>
            </a:r>
            <a:r>
              <a:rPr lang="es-MX" sz="1200" b="1" dirty="0" smtClean="0">
                <a:solidFill>
                  <a:schemeClr val="tx1"/>
                </a:solidFill>
              </a:rPr>
              <a:t>Custodia, </a:t>
            </a:r>
            <a:r>
              <a:rPr lang="es-MX" sz="1200" b="1" dirty="0">
                <a:solidFill>
                  <a:schemeClr val="tx1"/>
                </a:solidFill>
              </a:rPr>
              <a:t>Seguridad </a:t>
            </a:r>
            <a:r>
              <a:rPr lang="es-MX" sz="1200" b="1" dirty="0" smtClean="0">
                <a:solidFill>
                  <a:schemeClr val="tx1"/>
                </a:solidFill>
              </a:rPr>
              <a:t>y rehabilitación de </a:t>
            </a:r>
            <a:r>
              <a:rPr lang="es-MX" sz="1200" b="1" dirty="0">
                <a:solidFill>
                  <a:schemeClr val="tx1"/>
                </a:solidFill>
              </a:rPr>
              <a:t>Privados de </a:t>
            </a:r>
            <a:r>
              <a:rPr lang="es-MX" sz="1200" b="1" dirty="0" smtClean="0">
                <a:solidFill>
                  <a:schemeClr val="tx1"/>
                </a:solidFill>
              </a:rPr>
              <a:t>Libertad, entre otros, los cuales se brindan mediante los diferentes programas presupuestarios del Ministerio de Gobernación.</a:t>
            </a:r>
            <a:endParaRPr lang="es-GT" sz="1200" b="1" dirty="0">
              <a:solidFill>
                <a:schemeClr val="tx1"/>
              </a:solidFill>
            </a:endParaRPr>
          </a:p>
        </p:txBody>
      </p:sp>
      <p:sp>
        <p:nvSpPr>
          <p:cNvPr id="3" name="2 Flecha doblada"/>
          <p:cNvSpPr/>
          <p:nvPr/>
        </p:nvSpPr>
        <p:spPr>
          <a:xfrm flipV="1">
            <a:off x="2618329" y="6323812"/>
            <a:ext cx="289067" cy="29497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399">
              <a:solidFill>
                <a:schemeClr val="tx1"/>
              </a:solidFill>
            </a:endParaRPr>
          </a:p>
        </p:txBody>
      </p:sp>
      <p:graphicFrame>
        <p:nvGraphicFramePr>
          <p:cNvPr id="81" name="Gráfico 80"/>
          <p:cNvGraphicFramePr>
            <a:graphicFrameLocks/>
          </p:cNvGraphicFramePr>
          <p:nvPr>
            <p:extLst>
              <p:ext uri="{D42A27DB-BD31-4B8C-83A1-F6EECF244321}">
                <p14:modId xmlns:p14="http://schemas.microsoft.com/office/powerpoint/2010/main" val="678206752"/>
              </p:ext>
            </p:extLst>
          </p:nvPr>
        </p:nvGraphicFramePr>
        <p:xfrm>
          <a:off x="-98276" y="3212976"/>
          <a:ext cx="5038404" cy="245206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2" name="Gráfico 81"/>
          <p:cNvGraphicFramePr>
            <a:graphicFrameLocks/>
          </p:cNvGraphicFramePr>
          <p:nvPr>
            <p:extLst>
              <p:ext uri="{D42A27DB-BD31-4B8C-83A1-F6EECF244321}">
                <p14:modId xmlns:p14="http://schemas.microsoft.com/office/powerpoint/2010/main" val="1064425709"/>
              </p:ext>
            </p:extLst>
          </p:nvPr>
        </p:nvGraphicFramePr>
        <p:xfrm>
          <a:off x="4167451" y="2276872"/>
          <a:ext cx="4591257" cy="168659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7" name="Gráfico 86"/>
          <p:cNvGraphicFramePr>
            <a:graphicFrameLocks/>
          </p:cNvGraphicFramePr>
          <p:nvPr>
            <p:extLst>
              <p:ext uri="{D42A27DB-BD31-4B8C-83A1-F6EECF244321}">
                <p14:modId xmlns:p14="http://schemas.microsoft.com/office/powerpoint/2010/main" val="1549706447"/>
              </p:ext>
            </p:extLst>
          </p:nvPr>
        </p:nvGraphicFramePr>
        <p:xfrm>
          <a:off x="7510601" y="476672"/>
          <a:ext cx="4632483" cy="1939523"/>
        </p:xfrm>
        <a:graphic>
          <a:graphicData uri="http://schemas.openxmlformats.org/drawingml/2006/chart">
            <c:chart xmlns:c="http://schemas.openxmlformats.org/drawingml/2006/chart" xmlns:r="http://schemas.openxmlformats.org/officeDocument/2006/relationships" r:id="rId6"/>
          </a:graphicData>
        </a:graphic>
      </p:graphicFrame>
      <p:grpSp>
        <p:nvGrpSpPr>
          <p:cNvPr id="51" name="Group 298">
            <a:extLst>
              <a:ext uri="{FF2B5EF4-FFF2-40B4-BE49-F238E27FC236}">
                <a16:creationId xmlns="" xmlns:a16="http://schemas.microsoft.com/office/drawing/2014/main" id="{A5C91CD4-542D-49E6-A605-64D1D2B33A42}"/>
              </a:ext>
            </a:extLst>
          </p:cNvPr>
          <p:cNvGrpSpPr/>
          <p:nvPr/>
        </p:nvGrpSpPr>
        <p:grpSpPr>
          <a:xfrm>
            <a:off x="5244079" y="726167"/>
            <a:ext cx="2577703" cy="320155"/>
            <a:chOff x="9062519" y="1142200"/>
            <a:chExt cx="2577703" cy="320154"/>
          </a:xfrm>
        </p:grpSpPr>
        <p:grpSp>
          <p:nvGrpSpPr>
            <p:cNvPr id="52" name="Group 283">
              <a:extLst>
                <a:ext uri="{FF2B5EF4-FFF2-40B4-BE49-F238E27FC236}">
                  <a16:creationId xmlns="" xmlns:a16="http://schemas.microsoft.com/office/drawing/2014/main" id="{79D5D393-9AEC-467A-8182-6C37FFD147E4}"/>
                </a:ext>
              </a:extLst>
            </p:cNvPr>
            <p:cNvGrpSpPr/>
            <p:nvPr/>
          </p:nvGrpSpPr>
          <p:grpSpPr>
            <a:xfrm>
              <a:off x="9062519" y="1142200"/>
              <a:ext cx="266339" cy="320154"/>
              <a:chOff x="3024188" y="2184403"/>
              <a:chExt cx="4329112" cy="5203820"/>
            </a:xfrm>
            <a:solidFill>
              <a:schemeClr val="accent2"/>
            </a:solidFill>
          </p:grpSpPr>
          <p:sp>
            <p:nvSpPr>
              <p:cNvPr id="54" name="Freeform 55">
                <a:extLst>
                  <a:ext uri="{FF2B5EF4-FFF2-40B4-BE49-F238E27FC236}">
                    <a16:creationId xmlns="" xmlns:a16="http://schemas.microsoft.com/office/drawing/2014/main" id="{21C121FE-7A5B-4EA1-AF77-585C83B1B6DC}"/>
                  </a:ext>
                </a:extLst>
              </p:cNvPr>
              <p:cNvSpPr>
                <a:spLocks noEditPoints="1"/>
              </p:cNvSpPr>
              <p:nvPr/>
            </p:nvSpPr>
            <p:spPr bwMode="auto">
              <a:xfrm>
                <a:off x="3024188" y="2184403"/>
                <a:ext cx="4329112" cy="5203820"/>
              </a:xfrm>
              <a:custGeom>
                <a:avLst/>
                <a:gdLst>
                  <a:gd name="T0" fmla="*/ 439 w 5454"/>
                  <a:gd name="T1" fmla="*/ 1146 h 6556"/>
                  <a:gd name="T2" fmla="*/ 393 w 5454"/>
                  <a:gd name="T3" fmla="*/ 1178 h 6556"/>
                  <a:gd name="T4" fmla="*/ 375 w 5454"/>
                  <a:gd name="T5" fmla="*/ 1234 h 6556"/>
                  <a:gd name="T6" fmla="*/ 379 w 5454"/>
                  <a:gd name="T7" fmla="*/ 6118 h 6556"/>
                  <a:gd name="T8" fmla="*/ 413 w 5454"/>
                  <a:gd name="T9" fmla="*/ 6163 h 6556"/>
                  <a:gd name="T10" fmla="*/ 469 w 5454"/>
                  <a:gd name="T11" fmla="*/ 6181 h 6556"/>
                  <a:gd name="T12" fmla="*/ 4121 w 5454"/>
                  <a:gd name="T13" fmla="*/ 6177 h 6556"/>
                  <a:gd name="T14" fmla="*/ 4167 w 5454"/>
                  <a:gd name="T15" fmla="*/ 6143 h 6556"/>
                  <a:gd name="T16" fmla="*/ 4185 w 5454"/>
                  <a:gd name="T17" fmla="*/ 6088 h 6556"/>
                  <a:gd name="T18" fmla="*/ 1363 w 5454"/>
                  <a:gd name="T19" fmla="*/ 5791 h 6556"/>
                  <a:gd name="T20" fmla="*/ 1215 w 5454"/>
                  <a:gd name="T21" fmla="*/ 5767 h 6556"/>
                  <a:gd name="T22" fmla="*/ 1085 w 5454"/>
                  <a:gd name="T23" fmla="*/ 5699 h 6556"/>
                  <a:gd name="T24" fmla="*/ 983 w 5454"/>
                  <a:gd name="T25" fmla="*/ 5597 h 6556"/>
                  <a:gd name="T26" fmla="*/ 918 w 5454"/>
                  <a:gd name="T27" fmla="*/ 5470 h 6556"/>
                  <a:gd name="T28" fmla="*/ 894 w 5454"/>
                  <a:gd name="T29" fmla="*/ 5322 h 6556"/>
                  <a:gd name="T30" fmla="*/ 469 w 5454"/>
                  <a:gd name="T31" fmla="*/ 1140 h 6556"/>
                  <a:gd name="T32" fmla="*/ 1333 w 5454"/>
                  <a:gd name="T33" fmla="*/ 379 h 6556"/>
                  <a:gd name="T34" fmla="*/ 1287 w 5454"/>
                  <a:gd name="T35" fmla="*/ 413 h 6556"/>
                  <a:gd name="T36" fmla="*/ 1269 w 5454"/>
                  <a:gd name="T37" fmla="*/ 468 h 6556"/>
                  <a:gd name="T38" fmla="*/ 1273 w 5454"/>
                  <a:gd name="T39" fmla="*/ 5352 h 6556"/>
                  <a:gd name="T40" fmla="*/ 1307 w 5454"/>
                  <a:gd name="T41" fmla="*/ 5398 h 6556"/>
                  <a:gd name="T42" fmla="*/ 1363 w 5454"/>
                  <a:gd name="T43" fmla="*/ 5416 h 6556"/>
                  <a:gd name="T44" fmla="*/ 5015 w 5454"/>
                  <a:gd name="T45" fmla="*/ 5412 h 6556"/>
                  <a:gd name="T46" fmla="*/ 5061 w 5454"/>
                  <a:gd name="T47" fmla="*/ 5378 h 6556"/>
                  <a:gd name="T48" fmla="*/ 5079 w 5454"/>
                  <a:gd name="T49" fmla="*/ 5322 h 6556"/>
                  <a:gd name="T50" fmla="*/ 5075 w 5454"/>
                  <a:gd name="T51" fmla="*/ 439 h 6556"/>
                  <a:gd name="T52" fmla="*/ 5041 w 5454"/>
                  <a:gd name="T53" fmla="*/ 393 h 6556"/>
                  <a:gd name="T54" fmla="*/ 4985 w 5454"/>
                  <a:gd name="T55" fmla="*/ 375 h 6556"/>
                  <a:gd name="T56" fmla="*/ 1363 w 5454"/>
                  <a:gd name="T57" fmla="*/ 0 h 6556"/>
                  <a:gd name="T58" fmla="*/ 5061 w 5454"/>
                  <a:gd name="T59" fmla="*/ 6 h 6556"/>
                  <a:gd name="T60" fmla="*/ 5201 w 5454"/>
                  <a:gd name="T61" fmla="*/ 52 h 6556"/>
                  <a:gd name="T62" fmla="*/ 5316 w 5454"/>
                  <a:gd name="T63" fmla="*/ 138 h 6556"/>
                  <a:gd name="T64" fmla="*/ 5402 w 5454"/>
                  <a:gd name="T65" fmla="*/ 253 h 6556"/>
                  <a:gd name="T66" fmla="*/ 5448 w 5454"/>
                  <a:gd name="T67" fmla="*/ 393 h 6556"/>
                  <a:gd name="T68" fmla="*/ 5454 w 5454"/>
                  <a:gd name="T69" fmla="*/ 5322 h 6556"/>
                  <a:gd name="T70" fmla="*/ 5430 w 5454"/>
                  <a:gd name="T71" fmla="*/ 5470 h 6556"/>
                  <a:gd name="T72" fmla="*/ 5362 w 5454"/>
                  <a:gd name="T73" fmla="*/ 5597 h 6556"/>
                  <a:gd name="T74" fmla="*/ 5263 w 5454"/>
                  <a:gd name="T75" fmla="*/ 5699 h 6556"/>
                  <a:gd name="T76" fmla="*/ 5133 w 5454"/>
                  <a:gd name="T77" fmla="*/ 5767 h 6556"/>
                  <a:gd name="T78" fmla="*/ 4985 w 5454"/>
                  <a:gd name="T79" fmla="*/ 5791 h 6556"/>
                  <a:gd name="T80" fmla="*/ 4560 w 5454"/>
                  <a:gd name="T81" fmla="*/ 6088 h 6556"/>
                  <a:gd name="T82" fmla="*/ 4536 w 5454"/>
                  <a:gd name="T83" fmla="*/ 6235 h 6556"/>
                  <a:gd name="T84" fmla="*/ 4469 w 5454"/>
                  <a:gd name="T85" fmla="*/ 6365 h 6556"/>
                  <a:gd name="T86" fmla="*/ 4369 w 5454"/>
                  <a:gd name="T87" fmla="*/ 6466 h 6556"/>
                  <a:gd name="T88" fmla="*/ 4239 w 5454"/>
                  <a:gd name="T89" fmla="*/ 6532 h 6556"/>
                  <a:gd name="T90" fmla="*/ 4092 w 5454"/>
                  <a:gd name="T91" fmla="*/ 6556 h 6556"/>
                  <a:gd name="T92" fmla="*/ 393 w 5454"/>
                  <a:gd name="T93" fmla="*/ 6550 h 6556"/>
                  <a:gd name="T94" fmla="*/ 253 w 5454"/>
                  <a:gd name="T95" fmla="*/ 6504 h 6556"/>
                  <a:gd name="T96" fmla="*/ 138 w 5454"/>
                  <a:gd name="T97" fmla="*/ 6419 h 6556"/>
                  <a:gd name="T98" fmla="*/ 52 w 5454"/>
                  <a:gd name="T99" fmla="*/ 6303 h 6556"/>
                  <a:gd name="T100" fmla="*/ 6 w 5454"/>
                  <a:gd name="T101" fmla="*/ 6163 h 6556"/>
                  <a:gd name="T102" fmla="*/ 0 w 5454"/>
                  <a:gd name="T103" fmla="*/ 1234 h 6556"/>
                  <a:gd name="T104" fmla="*/ 24 w 5454"/>
                  <a:gd name="T105" fmla="*/ 1086 h 6556"/>
                  <a:gd name="T106" fmla="*/ 90 w 5454"/>
                  <a:gd name="T107" fmla="*/ 959 h 6556"/>
                  <a:gd name="T108" fmla="*/ 192 w 5454"/>
                  <a:gd name="T109" fmla="*/ 857 h 6556"/>
                  <a:gd name="T110" fmla="*/ 321 w 5454"/>
                  <a:gd name="T111" fmla="*/ 791 h 6556"/>
                  <a:gd name="T112" fmla="*/ 469 w 5454"/>
                  <a:gd name="T113" fmla="*/ 767 h 6556"/>
                  <a:gd name="T114" fmla="*/ 894 w 5454"/>
                  <a:gd name="T115" fmla="*/ 468 h 6556"/>
                  <a:gd name="T116" fmla="*/ 918 w 5454"/>
                  <a:gd name="T117" fmla="*/ 321 h 6556"/>
                  <a:gd name="T118" fmla="*/ 983 w 5454"/>
                  <a:gd name="T119" fmla="*/ 191 h 6556"/>
                  <a:gd name="T120" fmla="*/ 1085 w 5454"/>
                  <a:gd name="T121" fmla="*/ 92 h 6556"/>
                  <a:gd name="T122" fmla="*/ 1215 w 5454"/>
                  <a:gd name="T123" fmla="*/ 24 h 6556"/>
                  <a:gd name="T124" fmla="*/ 1363 w 5454"/>
                  <a:gd name="T125"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54" h="6556">
                    <a:moveTo>
                      <a:pt x="469" y="1140"/>
                    </a:moveTo>
                    <a:lnTo>
                      <a:pt x="439" y="1146"/>
                    </a:lnTo>
                    <a:lnTo>
                      <a:pt x="413" y="1158"/>
                    </a:lnTo>
                    <a:lnTo>
                      <a:pt x="393" y="1178"/>
                    </a:lnTo>
                    <a:lnTo>
                      <a:pt x="379" y="1204"/>
                    </a:lnTo>
                    <a:lnTo>
                      <a:pt x="375" y="1234"/>
                    </a:lnTo>
                    <a:lnTo>
                      <a:pt x="375" y="6088"/>
                    </a:lnTo>
                    <a:lnTo>
                      <a:pt x="379" y="6118"/>
                    </a:lnTo>
                    <a:lnTo>
                      <a:pt x="393" y="6143"/>
                    </a:lnTo>
                    <a:lnTo>
                      <a:pt x="413" y="6163"/>
                    </a:lnTo>
                    <a:lnTo>
                      <a:pt x="439" y="6177"/>
                    </a:lnTo>
                    <a:lnTo>
                      <a:pt x="469" y="6181"/>
                    </a:lnTo>
                    <a:lnTo>
                      <a:pt x="4092" y="6181"/>
                    </a:lnTo>
                    <a:lnTo>
                      <a:pt x="4121" y="6177"/>
                    </a:lnTo>
                    <a:lnTo>
                      <a:pt x="4147" y="6163"/>
                    </a:lnTo>
                    <a:lnTo>
                      <a:pt x="4167" y="6143"/>
                    </a:lnTo>
                    <a:lnTo>
                      <a:pt x="4181" y="6118"/>
                    </a:lnTo>
                    <a:lnTo>
                      <a:pt x="4185" y="6088"/>
                    </a:lnTo>
                    <a:lnTo>
                      <a:pt x="4185" y="5791"/>
                    </a:lnTo>
                    <a:lnTo>
                      <a:pt x="1363" y="5791"/>
                    </a:lnTo>
                    <a:lnTo>
                      <a:pt x="1287" y="5785"/>
                    </a:lnTo>
                    <a:lnTo>
                      <a:pt x="1215" y="5767"/>
                    </a:lnTo>
                    <a:lnTo>
                      <a:pt x="1147" y="5737"/>
                    </a:lnTo>
                    <a:lnTo>
                      <a:pt x="1085" y="5699"/>
                    </a:lnTo>
                    <a:lnTo>
                      <a:pt x="1031" y="5653"/>
                    </a:lnTo>
                    <a:lnTo>
                      <a:pt x="983" y="5597"/>
                    </a:lnTo>
                    <a:lnTo>
                      <a:pt x="946" y="5537"/>
                    </a:lnTo>
                    <a:lnTo>
                      <a:pt x="918" y="5470"/>
                    </a:lnTo>
                    <a:lnTo>
                      <a:pt x="900" y="5398"/>
                    </a:lnTo>
                    <a:lnTo>
                      <a:pt x="894" y="5322"/>
                    </a:lnTo>
                    <a:lnTo>
                      <a:pt x="894" y="1140"/>
                    </a:lnTo>
                    <a:lnTo>
                      <a:pt x="469" y="1140"/>
                    </a:lnTo>
                    <a:close/>
                    <a:moveTo>
                      <a:pt x="1363" y="375"/>
                    </a:moveTo>
                    <a:lnTo>
                      <a:pt x="1333" y="379"/>
                    </a:lnTo>
                    <a:lnTo>
                      <a:pt x="1307" y="393"/>
                    </a:lnTo>
                    <a:lnTo>
                      <a:pt x="1287" y="413"/>
                    </a:lnTo>
                    <a:lnTo>
                      <a:pt x="1273" y="439"/>
                    </a:lnTo>
                    <a:lnTo>
                      <a:pt x="1269" y="468"/>
                    </a:lnTo>
                    <a:lnTo>
                      <a:pt x="1269" y="5322"/>
                    </a:lnTo>
                    <a:lnTo>
                      <a:pt x="1273" y="5352"/>
                    </a:lnTo>
                    <a:lnTo>
                      <a:pt x="1287" y="5378"/>
                    </a:lnTo>
                    <a:lnTo>
                      <a:pt x="1307" y="5398"/>
                    </a:lnTo>
                    <a:lnTo>
                      <a:pt x="1333" y="5412"/>
                    </a:lnTo>
                    <a:lnTo>
                      <a:pt x="1363" y="5416"/>
                    </a:lnTo>
                    <a:lnTo>
                      <a:pt x="4985" y="5416"/>
                    </a:lnTo>
                    <a:lnTo>
                      <a:pt x="5015" y="5412"/>
                    </a:lnTo>
                    <a:lnTo>
                      <a:pt x="5041" y="5398"/>
                    </a:lnTo>
                    <a:lnTo>
                      <a:pt x="5061" y="5378"/>
                    </a:lnTo>
                    <a:lnTo>
                      <a:pt x="5075" y="5352"/>
                    </a:lnTo>
                    <a:lnTo>
                      <a:pt x="5079" y="5322"/>
                    </a:lnTo>
                    <a:lnTo>
                      <a:pt x="5079" y="468"/>
                    </a:lnTo>
                    <a:lnTo>
                      <a:pt x="5075" y="439"/>
                    </a:lnTo>
                    <a:lnTo>
                      <a:pt x="5061" y="413"/>
                    </a:lnTo>
                    <a:lnTo>
                      <a:pt x="5041" y="393"/>
                    </a:lnTo>
                    <a:lnTo>
                      <a:pt x="5015" y="379"/>
                    </a:lnTo>
                    <a:lnTo>
                      <a:pt x="4985" y="375"/>
                    </a:lnTo>
                    <a:lnTo>
                      <a:pt x="1363" y="375"/>
                    </a:lnTo>
                    <a:close/>
                    <a:moveTo>
                      <a:pt x="1363" y="0"/>
                    </a:moveTo>
                    <a:lnTo>
                      <a:pt x="4985" y="0"/>
                    </a:lnTo>
                    <a:lnTo>
                      <a:pt x="5061" y="6"/>
                    </a:lnTo>
                    <a:lnTo>
                      <a:pt x="5133" y="24"/>
                    </a:lnTo>
                    <a:lnTo>
                      <a:pt x="5201" y="52"/>
                    </a:lnTo>
                    <a:lnTo>
                      <a:pt x="5263" y="92"/>
                    </a:lnTo>
                    <a:lnTo>
                      <a:pt x="5316" y="138"/>
                    </a:lnTo>
                    <a:lnTo>
                      <a:pt x="5362" y="191"/>
                    </a:lnTo>
                    <a:lnTo>
                      <a:pt x="5402" y="253"/>
                    </a:lnTo>
                    <a:lnTo>
                      <a:pt x="5430" y="321"/>
                    </a:lnTo>
                    <a:lnTo>
                      <a:pt x="5448" y="393"/>
                    </a:lnTo>
                    <a:lnTo>
                      <a:pt x="5454" y="468"/>
                    </a:lnTo>
                    <a:lnTo>
                      <a:pt x="5454" y="5322"/>
                    </a:lnTo>
                    <a:lnTo>
                      <a:pt x="5448" y="5398"/>
                    </a:lnTo>
                    <a:lnTo>
                      <a:pt x="5430" y="5470"/>
                    </a:lnTo>
                    <a:lnTo>
                      <a:pt x="5402" y="5537"/>
                    </a:lnTo>
                    <a:lnTo>
                      <a:pt x="5362" y="5597"/>
                    </a:lnTo>
                    <a:lnTo>
                      <a:pt x="5316" y="5653"/>
                    </a:lnTo>
                    <a:lnTo>
                      <a:pt x="5263" y="5699"/>
                    </a:lnTo>
                    <a:lnTo>
                      <a:pt x="5201" y="5737"/>
                    </a:lnTo>
                    <a:lnTo>
                      <a:pt x="5133" y="5767"/>
                    </a:lnTo>
                    <a:lnTo>
                      <a:pt x="5061" y="5785"/>
                    </a:lnTo>
                    <a:lnTo>
                      <a:pt x="4985" y="5791"/>
                    </a:lnTo>
                    <a:lnTo>
                      <a:pt x="4560" y="5791"/>
                    </a:lnTo>
                    <a:lnTo>
                      <a:pt x="4560" y="6088"/>
                    </a:lnTo>
                    <a:lnTo>
                      <a:pt x="4554" y="6163"/>
                    </a:lnTo>
                    <a:lnTo>
                      <a:pt x="4536" y="6235"/>
                    </a:lnTo>
                    <a:lnTo>
                      <a:pt x="4508" y="6303"/>
                    </a:lnTo>
                    <a:lnTo>
                      <a:pt x="4469" y="6365"/>
                    </a:lnTo>
                    <a:lnTo>
                      <a:pt x="4423" y="6419"/>
                    </a:lnTo>
                    <a:lnTo>
                      <a:pt x="4369" y="6466"/>
                    </a:lnTo>
                    <a:lnTo>
                      <a:pt x="4307" y="6504"/>
                    </a:lnTo>
                    <a:lnTo>
                      <a:pt x="4239" y="6532"/>
                    </a:lnTo>
                    <a:lnTo>
                      <a:pt x="4167" y="6550"/>
                    </a:lnTo>
                    <a:lnTo>
                      <a:pt x="4092" y="6556"/>
                    </a:lnTo>
                    <a:lnTo>
                      <a:pt x="469" y="6556"/>
                    </a:lnTo>
                    <a:lnTo>
                      <a:pt x="393" y="6550"/>
                    </a:lnTo>
                    <a:lnTo>
                      <a:pt x="321" y="6532"/>
                    </a:lnTo>
                    <a:lnTo>
                      <a:pt x="253" y="6504"/>
                    </a:lnTo>
                    <a:lnTo>
                      <a:pt x="192" y="6466"/>
                    </a:lnTo>
                    <a:lnTo>
                      <a:pt x="138" y="6419"/>
                    </a:lnTo>
                    <a:lnTo>
                      <a:pt x="90" y="6365"/>
                    </a:lnTo>
                    <a:lnTo>
                      <a:pt x="52" y="6303"/>
                    </a:lnTo>
                    <a:lnTo>
                      <a:pt x="24" y="6235"/>
                    </a:lnTo>
                    <a:lnTo>
                      <a:pt x="6" y="6163"/>
                    </a:lnTo>
                    <a:lnTo>
                      <a:pt x="0" y="6088"/>
                    </a:lnTo>
                    <a:lnTo>
                      <a:pt x="0" y="1234"/>
                    </a:lnTo>
                    <a:lnTo>
                      <a:pt x="6" y="1158"/>
                    </a:lnTo>
                    <a:lnTo>
                      <a:pt x="24" y="1086"/>
                    </a:lnTo>
                    <a:lnTo>
                      <a:pt x="52" y="1019"/>
                    </a:lnTo>
                    <a:lnTo>
                      <a:pt x="90" y="959"/>
                    </a:lnTo>
                    <a:lnTo>
                      <a:pt x="138" y="903"/>
                    </a:lnTo>
                    <a:lnTo>
                      <a:pt x="192" y="857"/>
                    </a:lnTo>
                    <a:lnTo>
                      <a:pt x="253" y="819"/>
                    </a:lnTo>
                    <a:lnTo>
                      <a:pt x="321" y="791"/>
                    </a:lnTo>
                    <a:lnTo>
                      <a:pt x="393" y="773"/>
                    </a:lnTo>
                    <a:lnTo>
                      <a:pt x="469" y="767"/>
                    </a:lnTo>
                    <a:lnTo>
                      <a:pt x="894" y="767"/>
                    </a:lnTo>
                    <a:lnTo>
                      <a:pt x="894" y="468"/>
                    </a:lnTo>
                    <a:lnTo>
                      <a:pt x="900" y="393"/>
                    </a:lnTo>
                    <a:lnTo>
                      <a:pt x="918" y="321"/>
                    </a:lnTo>
                    <a:lnTo>
                      <a:pt x="946" y="253"/>
                    </a:lnTo>
                    <a:lnTo>
                      <a:pt x="983" y="191"/>
                    </a:lnTo>
                    <a:lnTo>
                      <a:pt x="1031" y="138"/>
                    </a:lnTo>
                    <a:lnTo>
                      <a:pt x="1085" y="92"/>
                    </a:lnTo>
                    <a:lnTo>
                      <a:pt x="1147" y="52"/>
                    </a:lnTo>
                    <a:lnTo>
                      <a:pt x="1215" y="24"/>
                    </a:lnTo>
                    <a:lnTo>
                      <a:pt x="1287" y="6"/>
                    </a:lnTo>
                    <a:lnTo>
                      <a:pt x="1363"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55" name="Freeform 56">
                <a:extLst>
                  <a:ext uri="{FF2B5EF4-FFF2-40B4-BE49-F238E27FC236}">
                    <a16:creationId xmlns="" xmlns:a16="http://schemas.microsoft.com/office/drawing/2014/main" id="{01578422-F87F-406F-B6A9-25C85F90BD9C}"/>
                  </a:ext>
                </a:extLst>
              </p:cNvPr>
              <p:cNvSpPr>
                <a:spLocks/>
              </p:cNvSpPr>
              <p:nvPr/>
            </p:nvSpPr>
            <p:spPr bwMode="auto">
              <a:xfrm>
                <a:off x="4305302" y="3106741"/>
                <a:ext cx="2476503" cy="296846"/>
              </a:xfrm>
              <a:custGeom>
                <a:avLst/>
                <a:gdLst>
                  <a:gd name="T0" fmla="*/ 187 w 3120"/>
                  <a:gd name="T1" fmla="*/ 0 h 375"/>
                  <a:gd name="T2" fmla="*/ 2932 w 3120"/>
                  <a:gd name="T3" fmla="*/ 0 h 375"/>
                  <a:gd name="T4" fmla="*/ 2974 w 3120"/>
                  <a:gd name="T5" fmla="*/ 4 h 375"/>
                  <a:gd name="T6" fmla="*/ 3014 w 3120"/>
                  <a:gd name="T7" fmla="*/ 18 h 375"/>
                  <a:gd name="T8" fmla="*/ 3050 w 3120"/>
                  <a:gd name="T9" fmla="*/ 42 h 375"/>
                  <a:gd name="T10" fmla="*/ 3078 w 3120"/>
                  <a:gd name="T11" fmla="*/ 70 h 375"/>
                  <a:gd name="T12" fmla="*/ 3100 w 3120"/>
                  <a:gd name="T13" fmla="*/ 104 h 375"/>
                  <a:gd name="T14" fmla="*/ 3114 w 3120"/>
                  <a:gd name="T15" fmla="*/ 144 h 375"/>
                  <a:gd name="T16" fmla="*/ 3120 w 3120"/>
                  <a:gd name="T17" fmla="*/ 187 h 375"/>
                  <a:gd name="T18" fmla="*/ 3114 w 3120"/>
                  <a:gd name="T19" fmla="*/ 229 h 375"/>
                  <a:gd name="T20" fmla="*/ 3100 w 3120"/>
                  <a:gd name="T21" fmla="*/ 269 h 375"/>
                  <a:gd name="T22" fmla="*/ 3078 w 3120"/>
                  <a:gd name="T23" fmla="*/ 303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3 h 375"/>
                  <a:gd name="T42" fmla="*/ 20 w 3120"/>
                  <a:gd name="T43" fmla="*/ 269 h 375"/>
                  <a:gd name="T44" fmla="*/ 6 w 3120"/>
                  <a:gd name="T45" fmla="*/ 229 h 375"/>
                  <a:gd name="T46" fmla="*/ 0 w 3120"/>
                  <a:gd name="T47" fmla="*/ 187 h 375"/>
                  <a:gd name="T48" fmla="*/ 6 w 3120"/>
                  <a:gd name="T49" fmla="*/ 144 h 375"/>
                  <a:gd name="T50" fmla="*/ 20 w 3120"/>
                  <a:gd name="T51" fmla="*/ 104 h 375"/>
                  <a:gd name="T52" fmla="*/ 42 w 3120"/>
                  <a:gd name="T53" fmla="*/ 70 h 375"/>
                  <a:gd name="T54" fmla="*/ 70 w 3120"/>
                  <a:gd name="T55" fmla="*/ 42 h 375"/>
                  <a:gd name="T56" fmla="*/ 106 w 3120"/>
                  <a:gd name="T57" fmla="*/ 18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18"/>
                    </a:lnTo>
                    <a:lnTo>
                      <a:pt x="3050" y="42"/>
                    </a:lnTo>
                    <a:lnTo>
                      <a:pt x="3078" y="70"/>
                    </a:lnTo>
                    <a:lnTo>
                      <a:pt x="3100" y="104"/>
                    </a:lnTo>
                    <a:lnTo>
                      <a:pt x="3114" y="144"/>
                    </a:lnTo>
                    <a:lnTo>
                      <a:pt x="3120" y="187"/>
                    </a:lnTo>
                    <a:lnTo>
                      <a:pt x="3114" y="229"/>
                    </a:lnTo>
                    <a:lnTo>
                      <a:pt x="3100" y="269"/>
                    </a:lnTo>
                    <a:lnTo>
                      <a:pt x="3078" y="303"/>
                    </a:lnTo>
                    <a:lnTo>
                      <a:pt x="3050" y="333"/>
                    </a:lnTo>
                    <a:lnTo>
                      <a:pt x="3014" y="355"/>
                    </a:lnTo>
                    <a:lnTo>
                      <a:pt x="2974" y="369"/>
                    </a:lnTo>
                    <a:lnTo>
                      <a:pt x="2932" y="375"/>
                    </a:lnTo>
                    <a:lnTo>
                      <a:pt x="187" y="375"/>
                    </a:lnTo>
                    <a:lnTo>
                      <a:pt x="143" y="369"/>
                    </a:lnTo>
                    <a:lnTo>
                      <a:pt x="106" y="355"/>
                    </a:lnTo>
                    <a:lnTo>
                      <a:pt x="70" y="333"/>
                    </a:lnTo>
                    <a:lnTo>
                      <a:pt x="42" y="303"/>
                    </a:lnTo>
                    <a:lnTo>
                      <a:pt x="20" y="269"/>
                    </a:lnTo>
                    <a:lnTo>
                      <a:pt x="6" y="229"/>
                    </a:lnTo>
                    <a:lnTo>
                      <a:pt x="0" y="187"/>
                    </a:lnTo>
                    <a:lnTo>
                      <a:pt x="6" y="144"/>
                    </a:lnTo>
                    <a:lnTo>
                      <a:pt x="20" y="104"/>
                    </a:lnTo>
                    <a:lnTo>
                      <a:pt x="42" y="70"/>
                    </a:lnTo>
                    <a:lnTo>
                      <a:pt x="70" y="42"/>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56" name="Freeform 57">
                <a:extLst>
                  <a:ext uri="{FF2B5EF4-FFF2-40B4-BE49-F238E27FC236}">
                    <a16:creationId xmlns="" xmlns:a16="http://schemas.microsoft.com/office/drawing/2014/main" id="{0D2314F3-8016-4B68-BF40-DF10C8C0FCA5}"/>
                  </a:ext>
                </a:extLst>
              </p:cNvPr>
              <p:cNvSpPr>
                <a:spLocks/>
              </p:cNvSpPr>
              <p:nvPr/>
            </p:nvSpPr>
            <p:spPr bwMode="auto">
              <a:xfrm>
                <a:off x="4305302" y="3813172"/>
                <a:ext cx="2476503" cy="296846"/>
              </a:xfrm>
              <a:custGeom>
                <a:avLst/>
                <a:gdLst>
                  <a:gd name="T0" fmla="*/ 187 w 3120"/>
                  <a:gd name="T1" fmla="*/ 0 h 375"/>
                  <a:gd name="T2" fmla="*/ 2932 w 3120"/>
                  <a:gd name="T3" fmla="*/ 0 h 375"/>
                  <a:gd name="T4" fmla="*/ 2974 w 3120"/>
                  <a:gd name="T5" fmla="*/ 6 h 375"/>
                  <a:gd name="T6" fmla="*/ 3014 w 3120"/>
                  <a:gd name="T7" fmla="*/ 20 h 375"/>
                  <a:gd name="T8" fmla="*/ 3050 w 3120"/>
                  <a:gd name="T9" fmla="*/ 42 h 375"/>
                  <a:gd name="T10" fmla="*/ 3078 w 3120"/>
                  <a:gd name="T11" fmla="*/ 72 h 375"/>
                  <a:gd name="T12" fmla="*/ 3100 w 3120"/>
                  <a:gd name="T13" fmla="*/ 106 h 375"/>
                  <a:gd name="T14" fmla="*/ 3114 w 3120"/>
                  <a:gd name="T15" fmla="*/ 146 h 375"/>
                  <a:gd name="T16" fmla="*/ 3120 w 3120"/>
                  <a:gd name="T17" fmla="*/ 187 h 375"/>
                  <a:gd name="T18" fmla="*/ 3114 w 3120"/>
                  <a:gd name="T19" fmla="*/ 231 h 375"/>
                  <a:gd name="T20" fmla="*/ 3100 w 3120"/>
                  <a:gd name="T21" fmla="*/ 271 h 375"/>
                  <a:gd name="T22" fmla="*/ 3078 w 3120"/>
                  <a:gd name="T23" fmla="*/ 305 h 375"/>
                  <a:gd name="T24" fmla="*/ 3050 w 3120"/>
                  <a:gd name="T25" fmla="*/ 333 h 375"/>
                  <a:gd name="T26" fmla="*/ 3014 w 3120"/>
                  <a:gd name="T27" fmla="*/ 357 h 375"/>
                  <a:gd name="T28" fmla="*/ 2974 w 3120"/>
                  <a:gd name="T29" fmla="*/ 371 h 375"/>
                  <a:gd name="T30" fmla="*/ 2932 w 3120"/>
                  <a:gd name="T31" fmla="*/ 375 h 375"/>
                  <a:gd name="T32" fmla="*/ 187 w 3120"/>
                  <a:gd name="T33" fmla="*/ 375 h 375"/>
                  <a:gd name="T34" fmla="*/ 143 w 3120"/>
                  <a:gd name="T35" fmla="*/ 371 h 375"/>
                  <a:gd name="T36" fmla="*/ 106 w 3120"/>
                  <a:gd name="T37" fmla="*/ 357 h 375"/>
                  <a:gd name="T38" fmla="*/ 70 w 3120"/>
                  <a:gd name="T39" fmla="*/ 335 h 375"/>
                  <a:gd name="T40" fmla="*/ 42 w 3120"/>
                  <a:gd name="T41" fmla="*/ 305 h 375"/>
                  <a:gd name="T42" fmla="*/ 20 w 3120"/>
                  <a:gd name="T43" fmla="*/ 271 h 375"/>
                  <a:gd name="T44" fmla="*/ 6 w 3120"/>
                  <a:gd name="T45" fmla="*/ 231 h 375"/>
                  <a:gd name="T46" fmla="*/ 0 w 3120"/>
                  <a:gd name="T47" fmla="*/ 187 h 375"/>
                  <a:gd name="T48" fmla="*/ 6 w 3120"/>
                  <a:gd name="T49" fmla="*/ 146 h 375"/>
                  <a:gd name="T50" fmla="*/ 20 w 3120"/>
                  <a:gd name="T51" fmla="*/ 106 h 375"/>
                  <a:gd name="T52" fmla="*/ 42 w 3120"/>
                  <a:gd name="T53" fmla="*/ 72 h 375"/>
                  <a:gd name="T54" fmla="*/ 70 w 3120"/>
                  <a:gd name="T55" fmla="*/ 42 h 375"/>
                  <a:gd name="T56" fmla="*/ 106 w 3120"/>
                  <a:gd name="T57" fmla="*/ 20 h 375"/>
                  <a:gd name="T58" fmla="*/ 143 w 3120"/>
                  <a:gd name="T59" fmla="*/ 6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6"/>
                    </a:lnTo>
                    <a:lnTo>
                      <a:pt x="3014" y="20"/>
                    </a:lnTo>
                    <a:lnTo>
                      <a:pt x="3050" y="42"/>
                    </a:lnTo>
                    <a:lnTo>
                      <a:pt x="3078" y="72"/>
                    </a:lnTo>
                    <a:lnTo>
                      <a:pt x="3100" y="106"/>
                    </a:lnTo>
                    <a:lnTo>
                      <a:pt x="3114" y="146"/>
                    </a:lnTo>
                    <a:lnTo>
                      <a:pt x="3120" y="187"/>
                    </a:lnTo>
                    <a:lnTo>
                      <a:pt x="3114" y="231"/>
                    </a:lnTo>
                    <a:lnTo>
                      <a:pt x="3100" y="271"/>
                    </a:lnTo>
                    <a:lnTo>
                      <a:pt x="3078" y="305"/>
                    </a:lnTo>
                    <a:lnTo>
                      <a:pt x="3050" y="333"/>
                    </a:lnTo>
                    <a:lnTo>
                      <a:pt x="3014" y="357"/>
                    </a:lnTo>
                    <a:lnTo>
                      <a:pt x="2974" y="371"/>
                    </a:lnTo>
                    <a:lnTo>
                      <a:pt x="2932" y="375"/>
                    </a:lnTo>
                    <a:lnTo>
                      <a:pt x="187" y="375"/>
                    </a:lnTo>
                    <a:lnTo>
                      <a:pt x="143" y="371"/>
                    </a:lnTo>
                    <a:lnTo>
                      <a:pt x="106" y="357"/>
                    </a:lnTo>
                    <a:lnTo>
                      <a:pt x="70" y="335"/>
                    </a:lnTo>
                    <a:lnTo>
                      <a:pt x="42" y="305"/>
                    </a:lnTo>
                    <a:lnTo>
                      <a:pt x="20" y="271"/>
                    </a:lnTo>
                    <a:lnTo>
                      <a:pt x="6" y="231"/>
                    </a:lnTo>
                    <a:lnTo>
                      <a:pt x="0" y="187"/>
                    </a:lnTo>
                    <a:lnTo>
                      <a:pt x="6" y="146"/>
                    </a:lnTo>
                    <a:lnTo>
                      <a:pt x="20" y="106"/>
                    </a:lnTo>
                    <a:lnTo>
                      <a:pt x="42" y="72"/>
                    </a:lnTo>
                    <a:lnTo>
                      <a:pt x="70" y="42"/>
                    </a:lnTo>
                    <a:lnTo>
                      <a:pt x="106" y="20"/>
                    </a:lnTo>
                    <a:lnTo>
                      <a:pt x="143" y="6"/>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57" name="Freeform 58">
                <a:extLst>
                  <a:ext uri="{FF2B5EF4-FFF2-40B4-BE49-F238E27FC236}">
                    <a16:creationId xmlns="" xmlns:a16="http://schemas.microsoft.com/office/drawing/2014/main" id="{AD51CE9C-2A1E-4B54-814C-DC2E9F888C6D}"/>
                  </a:ext>
                </a:extLst>
              </p:cNvPr>
              <p:cNvSpPr>
                <a:spLocks/>
              </p:cNvSpPr>
              <p:nvPr/>
            </p:nvSpPr>
            <p:spPr bwMode="auto">
              <a:xfrm>
                <a:off x="4305302" y="4519603"/>
                <a:ext cx="2476503" cy="296846"/>
              </a:xfrm>
              <a:custGeom>
                <a:avLst/>
                <a:gdLst>
                  <a:gd name="T0" fmla="*/ 187 w 3120"/>
                  <a:gd name="T1" fmla="*/ 0 h 375"/>
                  <a:gd name="T2" fmla="*/ 2932 w 3120"/>
                  <a:gd name="T3" fmla="*/ 0 h 375"/>
                  <a:gd name="T4" fmla="*/ 2974 w 3120"/>
                  <a:gd name="T5" fmla="*/ 4 h 375"/>
                  <a:gd name="T6" fmla="*/ 3014 w 3120"/>
                  <a:gd name="T7" fmla="*/ 20 h 375"/>
                  <a:gd name="T8" fmla="*/ 3050 w 3120"/>
                  <a:gd name="T9" fmla="*/ 42 h 375"/>
                  <a:gd name="T10" fmla="*/ 3078 w 3120"/>
                  <a:gd name="T11" fmla="*/ 70 h 375"/>
                  <a:gd name="T12" fmla="*/ 3100 w 3120"/>
                  <a:gd name="T13" fmla="*/ 106 h 375"/>
                  <a:gd name="T14" fmla="*/ 3114 w 3120"/>
                  <a:gd name="T15" fmla="*/ 144 h 375"/>
                  <a:gd name="T16" fmla="*/ 3120 w 3120"/>
                  <a:gd name="T17" fmla="*/ 188 h 375"/>
                  <a:gd name="T18" fmla="*/ 3114 w 3120"/>
                  <a:gd name="T19" fmla="*/ 229 h 375"/>
                  <a:gd name="T20" fmla="*/ 3100 w 3120"/>
                  <a:gd name="T21" fmla="*/ 269 h 375"/>
                  <a:gd name="T22" fmla="*/ 3078 w 3120"/>
                  <a:gd name="T23" fmla="*/ 305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5 h 375"/>
                  <a:gd name="T42" fmla="*/ 20 w 3120"/>
                  <a:gd name="T43" fmla="*/ 269 h 375"/>
                  <a:gd name="T44" fmla="*/ 6 w 3120"/>
                  <a:gd name="T45" fmla="*/ 229 h 375"/>
                  <a:gd name="T46" fmla="*/ 0 w 3120"/>
                  <a:gd name="T47" fmla="*/ 188 h 375"/>
                  <a:gd name="T48" fmla="*/ 6 w 3120"/>
                  <a:gd name="T49" fmla="*/ 144 h 375"/>
                  <a:gd name="T50" fmla="*/ 20 w 3120"/>
                  <a:gd name="T51" fmla="*/ 106 h 375"/>
                  <a:gd name="T52" fmla="*/ 42 w 3120"/>
                  <a:gd name="T53" fmla="*/ 70 h 375"/>
                  <a:gd name="T54" fmla="*/ 70 w 3120"/>
                  <a:gd name="T55" fmla="*/ 42 h 375"/>
                  <a:gd name="T56" fmla="*/ 106 w 3120"/>
                  <a:gd name="T57" fmla="*/ 20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20"/>
                    </a:lnTo>
                    <a:lnTo>
                      <a:pt x="3050" y="42"/>
                    </a:lnTo>
                    <a:lnTo>
                      <a:pt x="3078" y="70"/>
                    </a:lnTo>
                    <a:lnTo>
                      <a:pt x="3100" y="106"/>
                    </a:lnTo>
                    <a:lnTo>
                      <a:pt x="3114" y="144"/>
                    </a:lnTo>
                    <a:lnTo>
                      <a:pt x="3120" y="188"/>
                    </a:lnTo>
                    <a:lnTo>
                      <a:pt x="3114" y="229"/>
                    </a:lnTo>
                    <a:lnTo>
                      <a:pt x="3100" y="269"/>
                    </a:lnTo>
                    <a:lnTo>
                      <a:pt x="3078" y="305"/>
                    </a:lnTo>
                    <a:lnTo>
                      <a:pt x="3050" y="333"/>
                    </a:lnTo>
                    <a:lnTo>
                      <a:pt x="3014" y="355"/>
                    </a:lnTo>
                    <a:lnTo>
                      <a:pt x="2974" y="369"/>
                    </a:lnTo>
                    <a:lnTo>
                      <a:pt x="2932" y="375"/>
                    </a:lnTo>
                    <a:lnTo>
                      <a:pt x="187" y="375"/>
                    </a:lnTo>
                    <a:lnTo>
                      <a:pt x="143" y="369"/>
                    </a:lnTo>
                    <a:lnTo>
                      <a:pt x="106" y="355"/>
                    </a:lnTo>
                    <a:lnTo>
                      <a:pt x="70" y="333"/>
                    </a:lnTo>
                    <a:lnTo>
                      <a:pt x="42" y="305"/>
                    </a:lnTo>
                    <a:lnTo>
                      <a:pt x="20" y="269"/>
                    </a:lnTo>
                    <a:lnTo>
                      <a:pt x="6" y="229"/>
                    </a:lnTo>
                    <a:lnTo>
                      <a:pt x="0" y="188"/>
                    </a:lnTo>
                    <a:lnTo>
                      <a:pt x="6" y="144"/>
                    </a:lnTo>
                    <a:lnTo>
                      <a:pt x="20" y="106"/>
                    </a:lnTo>
                    <a:lnTo>
                      <a:pt x="42" y="70"/>
                    </a:lnTo>
                    <a:lnTo>
                      <a:pt x="70" y="42"/>
                    </a:lnTo>
                    <a:lnTo>
                      <a:pt x="106" y="20"/>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58" name="Freeform 59">
                <a:extLst>
                  <a:ext uri="{FF2B5EF4-FFF2-40B4-BE49-F238E27FC236}">
                    <a16:creationId xmlns="" xmlns:a16="http://schemas.microsoft.com/office/drawing/2014/main" id="{6B5BBFC3-043D-4CFC-B0E5-1244A074FDA2}"/>
                  </a:ext>
                </a:extLst>
              </p:cNvPr>
              <p:cNvSpPr>
                <a:spLocks/>
              </p:cNvSpPr>
              <p:nvPr/>
            </p:nvSpPr>
            <p:spPr bwMode="auto">
              <a:xfrm>
                <a:off x="4305302" y="5227629"/>
                <a:ext cx="2476503" cy="295285"/>
              </a:xfrm>
              <a:custGeom>
                <a:avLst/>
                <a:gdLst>
                  <a:gd name="T0" fmla="*/ 187 w 3120"/>
                  <a:gd name="T1" fmla="*/ 0 h 373"/>
                  <a:gd name="T2" fmla="*/ 2932 w 3120"/>
                  <a:gd name="T3" fmla="*/ 0 h 373"/>
                  <a:gd name="T4" fmla="*/ 2974 w 3120"/>
                  <a:gd name="T5" fmla="*/ 4 h 373"/>
                  <a:gd name="T6" fmla="*/ 3014 w 3120"/>
                  <a:gd name="T7" fmla="*/ 18 h 373"/>
                  <a:gd name="T8" fmla="*/ 3050 w 3120"/>
                  <a:gd name="T9" fmla="*/ 40 h 373"/>
                  <a:gd name="T10" fmla="*/ 3078 w 3120"/>
                  <a:gd name="T11" fmla="*/ 70 h 373"/>
                  <a:gd name="T12" fmla="*/ 3100 w 3120"/>
                  <a:gd name="T13" fmla="*/ 104 h 373"/>
                  <a:gd name="T14" fmla="*/ 3114 w 3120"/>
                  <a:gd name="T15" fmla="*/ 144 h 373"/>
                  <a:gd name="T16" fmla="*/ 3120 w 3120"/>
                  <a:gd name="T17" fmla="*/ 186 h 373"/>
                  <a:gd name="T18" fmla="*/ 3114 w 3120"/>
                  <a:gd name="T19" fmla="*/ 229 h 373"/>
                  <a:gd name="T20" fmla="*/ 3100 w 3120"/>
                  <a:gd name="T21" fmla="*/ 269 h 373"/>
                  <a:gd name="T22" fmla="*/ 3078 w 3120"/>
                  <a:gd name="T23" fmla="*/ 303 h 373"/>
                  <a:gd name="T24" fmla="*/ 3050 w 3120"/>
                  <a:gd name="T25" fmla="*/ 333 h 373"/>
                  <a:gd name="T26" fmla="*/ 3014 w 3120"/>
                  <a:gd name="T27" fmla="*/ 355 h 373"/>
                  <a:gd name="T28" fmla="*/ 2974 w 3120"/>
                  <a:gd name="T29" fmla="*/ 369 h 373"/>
                  <a:gd name="T30" fmla="*/ 2932 w 3120"/>
                  <a:gd name="T31" fmla="*/ 373 h 373"/>
                  <a:gd name="T32" fmla="*/ 187 w 3120"/>
                  <a:gd name="T33" fmla="*/ 373 h 373"/>
                  <a:gd name="T34" fmla="*/ 143 w 3120"/>
                  <a:gd name="T35" fmla="*/ 369 h 373"/>
                  <a:gd name="T36" fmla="*/ 106 w 3120"/>
                  <a:gd name="T37" fmla="*/ 355 h 373"/>
                  <a:gd name="T38" fmla="*/ 70 w 3120"/>
                  <a:gd name="T39" fmla="*/ 333 h 373"/>
                  <a:gd name="T40" fmla="*/ 42 w 3120"/>
                  <a:gd name="T41" fmla="*/ 303 h 373"/>
                  <a:gd name="T42" fmla="*/ 20 w 3120"/>
                  <a:gd name="T43" fmla="*/ 269 h 373"/>
                  <a:gd name="T44" fmla="*/ 6 w 3120"/>
                  <a:gd name="T45" fmla="*/ 229 h 373"/>
                  <a:gd name="T46" fmla="*/ 0 w 3120"/>
                  <a:gd name="T47" fmla="*/ 186 h 373"/>
                  <a:gd name="T48" fmla="*/ 6 w 3120"/>
                  <a:gd name="T49" fmla="*/ 144 h 373"/>
                  <a:gd name="T50" fmla="*/ 20 w 3120"/>
                  <a:gd name="T51" fmla="*/ 104 h 373"/>
                  <a:gd name="T52" fmla="*/ 42 w 3120"/>
                  <a:gd name="T53" fmla="*/ 70 h 373"/>
                  <a:gd name="T54" fmla="*/ 70 w 3120"/>
                  <a:gd name="T55" fmla="*/ 40 h 373"/>
                  <a:gd name="T56" fmla="*/ 106 w 3120"/>
                  <a:gd name="T57" fmla="*/ 18 h 373"/>
                  <a:gd name="T58" fmla="*/ 143 w 3120"/>
                  <a:gd name="T59" fmla="*/ 4 h 373"/>
                  <a:gd name="T60" fmla="*/ 187 w 3120"/>
                  <a:gd name="T6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3">
                    <a:moveTo>
                      <a:pt x="187" y="0"/>
                    </a:moveTo>
                    <a:lnTo>
                      <a:pt x="2932" y="0"/>
                    </a:lnTo>
                    <a:lnTo>
                      <a:pt x="2974" y="4"/>
                    </a:lnTo>
                    <a:lnTo>
                      <a:pt x="3014" y="18"/>
                    </a:lnTo>
                    <a:lnTo>
                      <a:pt x="3050" y="40"/>
                    </a:lnTo>
                    <a:lnTo>
                      <a:pt x="3078" y="70"/>
                    </a:lnTo>
                    <a:lnTo>
                      <a:pt x="3100" y="104"/>
                    </a:lnTo>
                    <a:lnTo>
                      <a:pt x="3114" y="144"/>
                    </a:lnTo>
                    <a:lnTo>
                      <a:pt x="3120" y="186"/>
                    </a:lnTo>
                    <a:lnTo>
                      <a:pt x="3114" y="229"/>
                    </a:lnTo>
                    <a:lnTo>
                      <a:pt x="3100" y="269"/>
                    </a:lnTo>
                    <a:lnTo>
                      <a:pt x="3078" y="303"/>
                    </a:lnTo>
                    <a:lnTo>
                      <a:pt x="3050" y="333"/>
                    </a:lnTo>
                    <a:lnTo>
                      <a:pt x="3014" y="355"/>
                    </a:lnTo>
                    <a:lnTo>
                      <a:pt x="2974" y="369"/>
                    </a:lnTo>
                    <a:lnTo>
                      <a:pt x="2932" y="373"/>
                    </a:lnTo>
                    <a:lnTo>
                      <a:pt x="187" y="373"/>
                    </a:lnTo>
                    <a:lnTo>
                      <a:pt x="143" y="369"/>
                    </a:lnTo>
                    <a:lnTo>
                      <a:pt x="106" y="355"/>
                    </a:lnTo>
                    <a:lnTo>
                      <a:pt x="70" y="333"/>
                    </a:lnTo>
                    <a:lnTo>
                      <a:pt x="42" y="303"/>
                    </a:lnTo>
                    <a:lnTo>
                      <a:pt x="20" y="269"/>
                    </a:lnTo>
                    <a:lnTo>
                      <a:pt x="6" y="229"/>
                    </a:lnTo>
                    <a:lnTo>
                      <a:pt x="0" y="186"/>
                    </a:lnTo>
                    <a:lnTo>
                      <a:pt x="6" y="144"/>
                    </a:lnTo>
                    <a:lnTo>
                      <a:pt x="20" y="104"/>
                    </a:lnTo>
                    <a:lnTo>
                      <a:pt x="42" y="70"/>
                    </a:lnTo>
                    <a:lnTo>
                      <a:pt x="70" y="40"/>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grpSp>
        <p:sp>
          <p:nvSpPr>
            <p:cNvPr id="53" name="TextBox 289">
              <a:extLst>
                <a:ext uri="{FF2B5EF4-FFF2-40B4-BE49-F238E27FC236}">
                  <a16:creationId xmlns="" xmlns:a16="http://schemas.microsoft.com/office/drawing/2014/main" id="{A5B21903-AAD7-43A8-90BF-40FE5DF4CBE2}"/>
                </a:ext>
              </a:extLst>
            </p:cNvPr>
            <p:cNvSpPr txBox="1"/>
            <p:nvPr/>
          </p:nvSpPr>
          <p:spPr>
            <a:xfrm>
              <a:off x="9483879" y="1194554"/>
              <a:ext cx="2156343" cy="246220"/>
            </a:xfrm>
            <a:prstGeom prst="rect">
              <a:avLst/>
            </a:prstGeom>
            <a:noFill/>
          </p:spPr>
          <p:txBody>
            <a:bodyPr wrap="square" lIns="0" tIns="0" rIns="0" bIns="0" rtlCol="0">
              <a:spAutoFit/>
            </a:bodyPr>
            <a:lstStyle/>
            <a:p>
              <a:r>
                <a:rPr lang="es-GT" sz="16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Metas </a:t>
              </a:r>
              <a:r>
                <a:rPr lang="es-GT" sz="1600" b="1" dirty="0" smtClean="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Físicas</a:t>
              </a:r>
              <a:endParaRPr lang="es-GT" sz="16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endParaRPr>
            </a:p>
          </p:txBody>
        </p:sp>
      </p:grpSp>
      <p:graphicFrame>
        <p:nvGraphicFramePr>
          <p:cNvPr id="88" name="Gráfico 87"/>
          <p:cNvGraphicFramePr>
            <a:graphicFrameLocks/>
          </p:cNvGraphicFramePr>
          <p:nvPr>
            <p:extLst>
              <p:ext uri="{D42A27DB-BD31-4B8C-83A1-F6EECF244321}">
                <p14:modId xmlns:p14="http://schemas.microsoft.com/office/powerpoint/2010/main" val="1344144249"/>
              </p:ext>
            </p:extLst>
          </p:nvPr>
        </p:nvGraphicFramePr>
        <p:xfrm>
          <a:off x="7512032" y="3645024"/>
          <a:ext cx="4676793" cy="2051867"/>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9" name="Gráfico 58"/>
          <p:cNvGraphicFramePr>
            <a:graphicFrameLocks/>
          </p:cNvGraphicFramePr>
          <p:nvPr>
            <p:extLst>
              <p:ext uri="{D42A27DB-BD31-4B8C-83A1-F6EECF244321}">
                <p14:modId xmlns:p14="http://schemas.microsoft.com/office/powerpoint/2010/main" val="755023822"/>
              </p:ext>
            </p:extLst>
          </p:nvPr>
        </p:nvGraphicFramePr>
        <p:xfrm>
          <a:off x="333772" y="692696"/>
          <a:ext cx="4716964" cy="2023746"/>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2790465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8 Redondear rectángulo de esquina diagonal"/>
          <p:cNvSpPr/>
          <p:nvPr/>
        </p:nvSpPr>
        <p:spPr>
          <a:xfrm>
            <a:off x="148704" y="5302794"/>
            <a:ext cx="5439870" cy="1294557"/>
          </a:xfrm>
          <a:prstGeom prst="round2Diag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GT" sz="2399"/>
          </a:p>
        </p:txBody>
      </p:sp>
      <p:sp>
        <p:nvSpPr>
          <p:cNvPr id="68" name="Rectangle 38">
            <a:extLst>
              <a:ext uri="{FF2B5EF4-FFF2-40B4-BE49-F238E27FC236}">
                <a16:creationId xmlns="" xmlns:a16="http://schemas.microsoft.com/office/drawing/2014/main" id="{D8430F1F-B2B8-4057-8B9A-C4C05754F266}"/>
              </a:ext>
            </a:extLst>
          </p:cNvPr>
          <p:cNvSpPr/>
          <p:nvPr/>
        </p:nvSpPr>
        <p:spPr>
          <a:xfrm>
            <a:off x="80682" y="375374"/>
            <a:ext cx="2303382" cy="3581380"/>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Clr>
                <a:schemeClr val="accent1"/>
              </a:buClr>
              <a:buFont typeface="Arial" panose="020B0604020202020204" pitchFamily="34" charset="0"/>
              <a:buChar char="•"/>
            </a:pPr>
            <a:endParaRPr lang="en-US" sz="2399" dirty="0"/>
          </a:p>
        </p:txBody>
      </p:sp>
      <p:grpSp>
        <p:nvGrpSpPr>
          <p:cNvPr id="69" name="Group 14">
            <a:extLst>
              <a:ext uri="{FF2B5EF4-FFF2-40B4-BE49-F238E27FC236}">
                <a16:creationId xmlns="" xmlns:a16="http://schemas.microsoft.com/office/drawing/2014/main" id="{5599ED10-924A-4ED5-804F-B04CD85D6640}"/>
              </a:ext>
            </a:extLst>
          </p:cNvPr>
          <p:cNvGrpSpPr/>
          <p:nvPr/>
        </p:nvGrpSpPr>
        <p:grpSpPr>
          <a:xfrm>
            <a:off x="130697" y="707861"/>
            <a:ext cx="2255315" cy="2452275"/>
            <a:chOff x="479531" y="1370303"/>
            <a:chExt cx="2314871" cy="3131307"/>
          </a:xfrm>
        </p:grpSpPr>
        <p:grpSp>
          <p:nvGrpSpPr>
            <p:cNvPr id="70" name="Group 11">
              <a:extLst>
                <a:ext uri="{FF2B5EF4-FFF2-40B4-BE49-F238E27FC236}">
                  <a16:creationId xmlns="" xmlns:a16="http://schemas.microsoft.com/office/drawing/2014/main" id="{E12B17D2-FAF7-48D2-97AA-420AF6DA83DE}"/>
                </a:ext>
              </a:extLst>
            </p:cNvPr>
            <p:cNvGrpSpPr/>
            <p:nvPr/>
          </p:nvGrpSpPr>
          <p:grpSpPr>
            <a:xfrm>
              <a:off x="479531" y="1370303"/>
              <a:ext cx="2314871" cy="1414002"/>
              <a:chOff x="479531" y="1073641"/>
              <a:chExt cx="2314871" cy="1414002"/>
            </a:xfrm>
          </p:grpSpPr>
          <p:sp>
            <p:nvSpPr>
              <p:cNvPr id="76" name="TextBox 80"/>
              <p:cNvSpPr txBox="1"/>
              <p:nvPr/>
            </p:nvSpPr>
            <p:spPr>
              <a:xfrm>
                <a:off x="485039" y="1701644"/>
                <a:ext cx="2276965" cy="785999"/>
              </a:xfrm>
              <a:prstGeom prst="rect">
                <a:avLst/>
              </a:prstGeom>
              <a:noFill/>
            </p:spPr>
            <p:txBody>
              <a:bodyPr wrap="square" lIns="0" tIns="0" rIns="0" bIns="0" rtlCol="0">
                <a:spAutoFit/>
              </a:bodyPr>
              <a:lstStyle/>
              <a:p>
                <a:endParaRPr lang="es-MX" sz="1000" dirty="0" smtClean="0">
                  <a:solidFill>
                    <a:schemeClr val="accent6">
                      <a:lumMod val="75000"/>
                    </a:schemeClr>
                  </a:solidFill>
                  <a:latin typeface="Ebrima" panose="02000000000000000000" pitchFamily="2" charset="0"/>
                  <a:ea typeface="Ebrima" panose="02000000000000000000" pitchFamily="2" charset="0"/>
                  <a:cs typeface="Ebrima" panose="02000000000000000000" pitchFamily="2" charset="0"/>
                </a:endParaRPr>
              </a:p>
              <a:p>
                <a:pPr algn="just"/>
                <a:r>
                  <a:rPr lang="es-MX" sz="1000" dirty="0" smtClean="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 </a:t>
                </a:r>
                <a:r>
                  <a:rPr lang="es-MX" sz="1000" dirty="0">
                    <a:latin typeface="Ebrima" panose="02000000000000000000" pitchFamily="2" charset="0"/>
                    <a:ea typeface="Ebrima" panose="02000000000000000000" pitchFamily="2" charset="0"/>
                    <a:cs typeface="Ebrima" panose="02000000000000000000" pitchFamily="2" charset="0"/>
                  </a:rPr>
                  <a:t>Seguridad y justicia con equidad, pertinencia de pueblos maya, xinka, garífuna, social, sexual y etaria. </a:t>
                </a:r>
                <a:endParaRPr lang="en-US" sz="1000" dirty="0">
                  <a:latin typeface="Ebrima" panose="02000000000000000000" pitchFamily="2" charset="0"/>
                  <a:ea typeface="Ebrima" panose="02000000000000000000" pitchFamily="2" charset="0"/>
                  <a:cs typeface="Ebrima" panose="02000000000000000000" pitchFamily="2" charset="0"/>
                </a:endParaRPr>
              </a:p>
            </p:txBody>
          </p:sp>
          <p:sp>
            <p:nvSpPr>
              <p:cNvPr id="77" name="Freeform: Shape 40">
                <a:extLst>
                  <a:ext uri="{FF2B5EF4-FFF2-40B4-BE49-F238E27FC236}">
                    <a16:creationId xmlns="" xmlns:a16="http://schemas.microsoft.com/office/drawing/2014/main" id="{22B0D82B-B36E-49C0-AB3B-425AADE30200}"/>
                  </a:ext>
                </a:extLst>
              </p:cNvPr>
              <p:cNvSpPr/>
              <p:nvPr/>
            </p:nvSpPr>
            <p:spPr>
              <a:xfrm>
                <a:off x="479531" y="1073641"/>
                <a:ext cx="2314871" cy="762521"/>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0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Prioridad Estratégica K’ATUN 2032</a:t>
                </a:r>
              </a:p>
            </p:txBody>
          </p:sp>
        </p:grpSp>
        <p:grpSp>
          <p:nvGrpSpPr>
            <p:cNvPr id="71" name="Group 13">
              <a:extLst>
                <a:ext uri="{FF2B5EF4-FFF2-40B4-BE49-F238E27FC236}">
                  <a16:creationId xmlns="" xmlns:a16="http://schemas.microsoft.com/office/drawing/2014/main" id="{1FD5AC02-6ADB-4989-B27F-540305DD8A5F}"/>
                </a:ext>
              </a:extLst>
            </p:cNvPr>
            <p:cNvGrpSpPr/>
            <p:nvPr/>
          </p:nvGrpSpPr>
          <p:grpSpPr>
            <a:xfrm>
              <a:off x="479532" y="2963684"/>
              <a:ext cx="2211613" cy="1537926"/>
              <a:chOff x="479532" y="2712703"/>
              <a:chExt cx="2211613" cy="1537926"/>
            </a:xfrm>
          </p:grpSpPr>
          <p:sp>
            <p:nvSpPr>
              <p:cNvPr id="73" name="TextBox 86"/>
              <p:cNvSpPr txBox="1"/>
              <p:nvPr/>
            </p:nvSpPr>
            <p:spPr>
              <a:xfrm>
                <a:off x="479532" y="3464628"/>
                <a:ext cx="2211613" cy="786001"/>
              </a:xfrm>
              <a:prstGeom prst="rect">
                <a:avLst/>
              </a:prstGeom>
              <a:noFill/>
            </p:spPr>
            <p:txBody>
              <a:bodyPr wrap="square" lIns="0" tIns="0" rIns="0" bIns="0" rtlCol="0">
                <a:spAutoFit/>
              </a:bodyPr>
              <a:lstStyle/>
              <a:p>
                <a:pPr algn="just"/>
                <a:r>
                  <a:rPr lang="en-US" sz="1000" dirty="0">
                    <a:latin typeface="Ebrima" panose="02000000000000000000" pitchFamily="2" charset="0"/>
                    <a:ea typeface="Ebrima" panose="02000000000000000000" pitchFamily="2" charset="0"/>
                    <a:cs typeface="Ebrima" panose="02000000000000000000" pitchFamily="2" charset="0"/>
                  </a:rPr>
                  <a:t>Seguridad: Control de fronteras, Prevención de la Violencia,  Apoyo al Sector Justicia.</a:t>
                </a:r>
              </a:p>
              <a:p>
                <a:pPr algn="just"/>
                <a:endParaRPr lang="en-US" sz="10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endParaRPr>
              </a:p>
            </p:txBody>
          </p:sp>
          <p:sp>
            <p:nvSpPr>
              <p:cNvPr id="75" name="Freeform: Shape 43">
                <a:extLst>
                  <a:ext uri="{FF2B5EF4-FFF2-40B4-BE49-F238E27FC236}">
                    <a16:creationId xmlns="" xmlns:a16="http://schemas.microsoft.com/office/drawing/2014/main" id="{4C7173C3-8810-4030-B08B-66DEA5D71564}"/>
                  </a:ext>
                </a:extLst>
              </p:cNvPr>
              <p:cNvSpPr/>
              <p:nvPr/>
            </p:nvSpPr>
            <p:spPr>
              <a:xfrm>
                <a:off x="513364" y="2712703"/>
                <a:ext cx="2126605" cy="590349"/>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0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Prioridad Presidencial</a:t>
                </a:r>
              </a:p>
            </p:txBody>
          </p:sp>
        </p:grpSp>
      </p:grpSp>
      <p:sp>
        <p:nvSpPr>
          <p:cNvPr id="79" name="Freeform: Shape 44">
            <a:extLst>
              <a:ext uri="{FF2B5EF4-FFF2-40B4-BE49-F238E27FC236}">
                <a16:creationId xmlns="" xmlns:a16="http://schemas.microsoft.com/office/drawing/2014/main" id="{B445C58A-7039-4579-852F-42244BE24AB8}"/>
              </a:ext>
            </a:extLst>
          </p:cNvPr>
          <p:cNvSpPr/>
          <p:nvPr/>
        </p:nvSpPr>
        <p:spPr>
          <a:xfrm>
            <a:off x="93789" y="3090780"/>
            <a:ext cx="2205254"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0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Meta Estratégica de Desarrollo</a:t>
            </a:r>
          </a:p>
        </p:txBody>
      </p:sp>
      <p:sp>
        <p:nvSpPr>
          <p:cNvPr id="80" name="TextBox 81"/>
          <p:cNvSpPr txBox="1"/>
          <p:nvPr/>
        </p:nvSpPr>
        <p:spPr>
          <a:xfrm>
            <a:off x="131295" y="3598298"/>
            <a:ext cx="2130268" cy="769441"/>
          </a:xfrm>
          <a:prstGeom prst="rect">
            <a:avLst/>
          </a:prstGeom>
          <a:noFill/>
        </p:spPr>
        <p:txBody>
          <a:bodyPr wrap="square" lIns="0" tIns="0" rIns="0" bIns="0" rtlCol="0">
            <a:spAutoFit/>
          </a:bodyPr>
          <a:lstStyle/>
          <a:p>
            <a:pPr algn="just"/>
            <a:r>
              <a:rPr lang="es-MX" sz="1000" dirty="0">
                <a:latin typeface="Ebrima" panose="02000000000000000000" pitchFamily="2" charset="0"/>
                <a:ea typeface="Ebrima" panose="02000000000000000000" pitchFamily="2" charset="0"/>
                <a:cs typeface="Ebrima" panose="02000000000000000000" pitchFamily="2" charset="0"/>
              </a:rPr>
              <a:t>Garantizar una vida sana y promover el bienestar para todos en todas las </a:t>
            </a:r>
            <a:r>
              <a:rPr lang="es-MX" sz="1000" dirty="0" smtClean="0">
                <a:latin typeface="Ebrima" panose="02000000000000000000" pitchFamily="2" charset="0"/>
                <a:ea typeface="Ebrima" panose="02000000000000000000" pitchFamily="2" charset="0"/>
                <a:cs typeface="Ebrima" panose="02000000000000000000" pitchFamily="2" charset="0"/>
              </a:rPr>
              <a:t>edades.</a:t>
            </a:r>
          </a:p>
          <a:p>
            <a:pPr algn="just"/>
            <a:endParaRPr lang="es-MX" sz="1000" dirty="0">
              <a:latin typeface="Ebrima" panose="02000000000000000000" pitchFamily="2" charset="0"/>
              <a:ea typeface="Ebrima" panose="02000000000000000000" pitchFamily="2" charset="0"/>
              <a:cs typeface="Ebrima" panose="02000000000000000000" pitchFamily="2" charset="0"/>
            </a:endParaRPr>
          </a:p>
          <a:p>
            <a:pPr algn="just"/>
            <a:endParaRPr lang="en-US" sz="1000" dirty="0">
              <a:latin typeface="Ebrima" panose="02000000000000000000" pitchFamily="2" charset="0"/>
              <a:ea typeface="Ebrima" panose="02000000000000000000" pitchFamily="2" charset="0"/>
              <a:cs typeface="Ebrima" panose="02000000000000000000" pitchFamily="2" charset="0"/>
            </a:endParaRPr>
          </a:p>
        </p:txBody>
      </p:sp>
      <p:grpSp>
        <p:nvGrpSpPr>
          <p:cNvPr id="84" name="6 Grupo"/>
          <p:cNvGrpSpPr/>
          <p:nvPr/>
        </p:nvGrpSpPr>
        <p:grpSpPr>
          <a:xfrm>
            <a:off x="7306515" y="5222278"/>
            <a:ext cx="2344407" cy="1383483"/>
            <a:chOff x="6536882" y="5143506"/>
            <a:chExt cx="2045341" cy="1501901"/>
          </a:xfrm>
        </p:grpSpPr>
        <p:sp>
          <p:nvSpPr>
            <p:cNvPr id="85" name="TextBox 200">
              <a:extLst>
                <a:ext uri="{FF2B5EF4-FFF2-40B4-BE49-F238E27FC236}">
                  <a16:creationId xmlns="" xmlns:a16="http://schemas.microsoft.com/office/drawing/2014/main" id="{1E0F72BB-82FC-462B-B324-7356B4FE613C}"/>
                </a:ext>
              </a:extLst>
            </p:cNvPr>
            <p:cNvSpPr txBox="1"/>
            <p:nvPr/>
          </p:nvSpPr>
          <p:spPr>
            <a:xfrm>
              <a:off x="6979069" y="5473421"/>
              <a:ext cx="1341765" cy="646331"/>
            </a:xfrm>
            <a:prstGeom prst="rect">
              <a:avLst/>
            </a:prstGeom>
            <a:noFill/>
          </p:spPr>
          <p:txBody>
            <a:bodyPr wrap="square" lIns="0" tIns="0" rIns="0" bIns="0" rtlCol="0">
              <a:spAutoFit/>
            </a:bodyPr>
            <a:lstStyle/>
            <a:p>
              <a:pPr algn="ctr"/>
              <a:r>
                <a:rPr lang="en-US" sz="1400" b="1" dirty="0">
                  <a:solidFill>
                    <a:schemeClr val="tx1">
                      <a:lumMod val="75000"/>
                      <a:lumOff val="25000"/>
                    </a:schemeClr>
                  </a:solidFill>
                  <a:cs typeface="Arial" pitchFamily="34" charset="0"/>
                </a:rPr>
                <a:t>PRESUPUESTO ESTIMADO 2019 </a:t>
              </a:r>
              <a:r>
                <a:rPr lang="en-US" sz="1400" b="1" dirty="0" smtClean="0">
                  <a:solidFill>
                    <a:schemeClr val="tx1">
                      <a:lumMod val="75000"/>
                      <a:lumOff val="25000"/>
                    </a:schemeClr>
                  </a:solidFill>
                  <a:cs typeface="Arial" pitchFamily="34" charset="0"/>
                </a:rPr>
                <a:t>               (</a:t>
              </a:r>
              <a:r>
                <a:rPr lang="en-US" sz="1400" b="1" dirty="0">
                  <a:solidFill>
                    <a:schemeClr val="tx1">
                      <a:lumMod val="75000"/>
                      <a:lumOff val="25000"/>
                    </a:schemeClr>
                  </a:solidFill>
                  <a:cs typeface="Arial" pitchFamily="34" charset="0"/>
                </a:rPr>
                <a:t>En </a:t>
              </a:r>
              <a:r>
                <a:rPr lang="en-US" sz="1400" b="1" dirty="0" smtClean="0">
                  <a:solidFill>
                    <a:schemeClr val="tx1">
                      <a:lumMod val="75000"/>
                      <a:lumOff val="25000"/>
                    </a:schemeClr>
                  </a:solidFill>
                  <a:cs typeface="Arial" pitchFamily="34" charset="0"/>
                </a:rPr>
                <a:t>Q millones)</a:t>
              </a:r>
              <a:endParaRPr lang="en-US" sz="1400" b="1" dirty="0">
                <a:solidFill>
                  <a:schemeClr val="tx1">
                    <a:lumMod val="75000"/>
                    <a:lumOff val="25000"/>
                  </a:schemeClr>
                </a:solidFill>
                <a:cs typeface="Arial" pitchFamily="34" charset="0"/>
              </a:endParaRPr>
            </a:p>
          </p:txBody>
        </p:sp>
        <p:sp>
          <p:nvSpPr>
            <p:cNvPr id="86" name="TextBox 201">
              <a:extLst>
                <a:ext uri="{FF2B5EF4-FFF2-40B4-BE49-F238E27FC236}">
                  <a16:creationId xmlns="" xmlns:a16="http://schemas.microsoft.com/office/drawing/2014/main" id="{E568BBC2-CB29-4BC7-9E54-92644BCCE1BD}"/>
                </a:ext>
              </a:extLst>
            </p:cNvPr>
            <p:cNvSpPr txBox="1"/>
            <p:nvPr/>
          </p:nvSpPr>
          <p:spPr>
            <a:xfrm>
              <a:off x="6655104" y="6214520"/>
              <a:ext cx="1927119" cy="430887"/>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2800" dirty="0" smtClean="0">
                  <a:solidFill>
                    <a:schemeClr val="accent2"/>
                  </a:solidFill>
                </a:rPr>
                <a:t>4,475.6</a:t>
              </a:r>
              <a:endParaRPr lang="en-GB" sz="2800" dirty="0">
                <a:solidFill>
                  <a:schemeClr val="accent2"/>
                </a:solidFill>
              </a:endParaRPr>
            </a:p>
          </p:txBody>
        </p:sp>
        <p:grpSp>
          <p:nvGrpSpPr>
            <p:cNvPr id="88" name="Group 258">
              <a:extLst>
                <a:ext uri="{FF2B5EF4-FFF2-40B4-BE49-F238E27FC236}">
                  <a16:creationId xmlns="" xmlns:a16="http://schemas.microsoft.com/office/drawing/2014/main" id="{8DB55838-BAFC-4046-A6FC-5FD18BDBE840}"/>
                </a:ext>
              </a:extLst>
            </p:cNvPr>
            <p:cNvGrpSpPr/>
            <p:nvPr/>
          </p:nvGrpSpPr>
          <p:grpSpPr>
            <a:xfrm>
              <a:off x="6536882" y="5143506"/>
              <a:ext cx="442188" cy="531730"/>
              <a:chOff x="4480300" y="526949"/>
              <a:chExt cx="442188" cy="531730"/>
            </a:xfrm>
          </p:grpSpPr>
          <p:sp>
            <p:nvSpPr>
              <p:cNvPr id="89" name="Oval 259">
                <a:extLst>
                  <a:ext uri="{FF2B5EF4-FFF2-40B4-BE49-F238E27FC236}">
                    <a16:creationId xmlns="" xmlns:a16="http://schemas.microsoft.com/office/drawing/2014/main" id="{6723D699-B3B4-4E90-9C0D-90B572D3A867}"/>
                  </a:ext>
                </a:extLst>
              </p:cNvPr>
              <p:cNvSpPr/>
              <p:nvPr/>
            </p:nvSpPr>
            <p:spPr>
              <a:xfrm>
                <a:off x="4480300" y="526949"/>
                <a:ext cx="442188" cy="5317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90" name="Group 260">
                <a:extLst>
                  <a:ext uri="{FF2B5EF4-FFF2-40B4-BE49-F238E27FC236}">
                    <a16:creationId xmlns="" xmlns:a16="http://schemas.microsoft.com/office/drawing/2014/main" id="{202887E8-17FE-49D6-8910-CE23DBED6658}"/>
                  </a:ext>
                </a:extLst>
              </p:cNvPr>
              <p:cNvGrpSpPr/>
              <p:nvPr/>
            </p:nvGrpSpPr>
            <p:grpSpPr>
              <a:xfrm>
                <a:off x="4619666" y="648185"/>
                <a:ext cx="224070" cy="226840"/>
                <a:chOff x="1000126" y="663575"/>
                <a:chExt cx="5140325" cy="5203836"/>
              </a:xfrm>
              <a:solidFill>
                <a:schemeClr val="bg1"/>
              </a:solidFill>
            </p:grpSpPr>
            <p:sp>
              <p:nvSpPr>
                <p:cNvPr id="91" name="Freeform 22">
                  <a:extLst>
                    <a:ext uri="{FF2B5EF4-FFF2-40B4-BE49-F238E27FC236}">
                      <a16:creationId xmlns="" xmlns:a16="http://schemas.microsoft.com/office/drawing/2014/main" id="{F57FF244-02D6-4325-AD18-4016493D807D}"/>
                    </a:ext>
                  </a:extLst>
                </p:cNvPr>
                <p:cNvSpPr>
                  <a:spLocks/>
                </p:cNvSpPr>
                <p:nvPr/>
              </p:nvSpPr>
              <p:spPr bwMode="auto">
                <a:xfrm>
                  <a:off x="5360988" y="1565275"/>
                  <a:ext cx="166688" cy="269875"/>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95" name="Freeform 23">
                  <a:extLst>
                    <a:ext uri="{FF2B5EF4-FFF2-40B4-BE49-F238E27FC236}">
                      <a16:creationId xmlns="" xmlns:a16="http://schemas.microsoft.com/office/drawing/2014/main" id="{D2ECBE46-DB9A-46BF-81B6-2E4D8DF2A0BA}"/>
                    </a:ext>
                  </a:extLst>
                </p:cNvPr>
                <p:cNvSpPr>
                  <a:spLocks/>
                </p:cNvSpPr>
                <p:nvPr/>
              </p:nvSpPr>
              <p:spPr bwMode="auto">
                <a:xfrm>
                  <a:off x="5126038" y="1127125"/>
                  <a:ext cx="153988" cy="244475"/>
                </a:xfrm>
                <a:custGeom>
                  <a:avLst/>
                  <a:gdLst>
                    <a:gd name="T0" fmla="*/ 194 w 194"/>
                    <a:gd name="T1" fmla="*/ 0 h 307"/>
                    <a:gd name="T2" fmla="*/ 194 w 194"/>
                    <a:gd name="T3" fmla="*/ 307 h 307"/>
                    <a:gd name="T4" fmla="*/ 142 w 194"/>
                    <a:gd name="T5" fmla="*/ 295 h 307"/>
                    <a:gd name="T6" fmla="*/ 100 w 194"/>
                    <a:gd name="T7" fmla="*/ 279 h 307"/>
                    <a:gd name="T8" fmla="*/ 64 w 194"/>
                    <a:gd name="T9" fmla="*/ 259 h 307"/>
                    <a:gd name="T10" fmla="*/ 36 w 194"/>
                    <a:gd name="T11" fmla="*/ 237 h 307"/>
                    <a:gd name="T12" fmla="*/ 16 w 194"/>
                    <a:gd name="T13" fmla="*/ 211 h 307"/>
                    <a:gd name="T14" fmla="*/ 4 w 194"/>
                    <a:gd name="T15" fmla="*/ 179 h 307"/>
                    <a:gd name="T16" fmla="*/ 0 w 194"/>
                    <a:gd name="T17" fmla="*/ 146 h 307"/>
                    <a:gd name="T18" fmla="*/ 6 w 194"/>
                    <a:gd name="T19" fmla="*/ 114 h 307"/>
                    <a:gd name="T20" fmla="*/ 18 w 194"/>
                    <a:gd name="T21" fmla="*/ 86 h 307"/>
                    <a:gd name="T22" fmla="*/ 40 w 194"/>
                    <a:gd name="T23" fmla="*/ 58 h 307"/>
                    <a:gd name="T24" fmla="*/ 68 w 194"/>
                    <a:gd name="T25" fmla="*/ 36 h 307"/>
                    <a:gd name="T26" fmla="*/ 104 w 194"/>
                    <a:gd name="T27" fmla="*/ 18 h 307"/>
                    <a:gd name="T28" fmla="*/ 146 w 194"/>
                    <a:gd name="T29" fmla="*/ 6 h 307"/>
                    <a:gd name="T30" fmla="*/ 194 w 194"/>
                    <a:gd name="T3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307">
                      <a:moveTo>
                        <a:pt x="194" y="0"/>
                      </a:moveTo>
                      <a:lnTo>
                        <a:pt x="194" y="307"/>
                      </a:lnTo>
                      <a:lnTo>
                        <a:pt x="142" y="295"/>
                      </a:lnTo>
                      <a:lnTo>
                        <a:pt x="100" y="279"/>
                      </a:lnTo>
                      <a:lnTo>
                        <a:pt x="64" y="259"/>
                      </a:lnTo>
                      <a:lnTo>
                        <a:pt x="36" y="237"/>
                      </a:lnTo>
                      <a:lnTo>
                        <a:pt x="16" y="211"/>
                      </a:lnTo>
                      <a:lnTo>
                        <a:pt x="4" y="179"/>
                      </a:lnTo>
                      <a:lnTo>
                        <a:pt x="0" y="146"/>
                      </a:lnTo>
                      <a:lnTo>
                        <a:pt x="6" y="114"/>
                      </a:lnTo>
                      <a:lnTo>
                        <a:pt x="18" y="86"/>
                      </a:lnTo>
                      <a:lnTo>
                        <a:pt x="40" y="58"/>
                      </a:lnTo>
                      <a:lnTo>
                        <a:pt x="68" y="36"/>
                      </a:lnTo>
                      <a:lnTo>
                        <a:pt x="104" y="18"/>
                      </a:lnTo>
                      <a:lnTo>
                        <a:pt x="146" y="6"/>
                      </a:lnTo>
                      <a:lnTo>
                        <a:pt x="1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96" name="Freeform 24">
                  <a:extLst>
                    <a:ext uri="{FF2B5EF4-FFF2-40B4-BE49-F238E27FC236}">
                      <a16:creationId xmlns="" xmlns:a16="http://schemas.microsoft.com/office/drawing/2014/main" id="{74D50B51-B242-4308-8DDB-8134A9B06DF2}"/>
                    </a:ext>
                  </a:extLst>
                </p:cNvPr>
                <p:cNvSpPr>
                  <a:spLocks noEditPoints="1"/>
                </p:cNvSpPr>
                <p:nvPr/>
              </p:nvSpPr>
              <p:spPr bwMode="auto">
                <a:xfrm>
                  <a:off x="4495801" y="663575"/>
                  <a:ext cx="1644650" cy="1646238"/>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98" name="Freeform 25">
                  <a:extLst>
                    <a:ext uri="{FF2B5EF4-FFF2-40B4-BE49-F238E27FC236}">
                      <a16:creationId xmlns="" xmlns:a16="http://schemas.microsoft.com/office/drawing/2014/main" id="{521427B9-6041-44A4-A58C-FF182E60FF54}"/>
                    </a:ext>
                  </a:extLst>
                </p:cNvPr>
                <p:cNvSpPr>
                  <a:spLocks/>
                </p:cNvSpPr>
                <p:nvPr/>
              </p:nvSpPr>
              <p:spPr bwMode="auto">
                <a:xfrm>
                  <a:off x="1058863" y="4329113"/>
                  <a:ext cx="1181100" cy="1538288"/>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00" name="Freeform 26">
                  <a:extLst>
                    <a:ext uri="{FF2B5EF4-FFF2-40B4-BE49-F238E27FC236}">
                      <a16:creationId xmlns="" xmlns:a16="http://schemas.microsoft.com/office/drawing/2014/main" id="{6C20082D-60DB-4749-8ACC-AF22854A0C9A}"/>
                    </a:ext>
                  </a:extLst>
                </p:cNvPr>
                <p:cNvSpPr>
                  <a:spLocks/>
                </p:cNvSpPr>
                <p:nvPr/>
              </p:nvSpPr>
              <p:spPr bwMode="auto">
                <a:xfrm>
                  <a:off x="2892426" y="3502025"/>
                  <a:ext cx="1181100" cy="2365375"/>
                </a:xfrm>
                <a:custGeom>
                  <a:avLst/>
                  <a:gdLst>
                    <a:gd name="T0" fmla="*/ 297 w 1489"/>
                    <a:gd name="T1" fmla="*/ 0 h 2980"/>
                    <a:gd name="T2" fmla="*/ 1192 w 1489"/>
                    <a:gd name="T3" fmla="*/ 0 h 2980"/>
                    <a:gd name="T4" fmla="*/ 1252 w 1489"/>
                    <a:gd name="T5" fmla="*/ 6 h 2980"/>
                    <a:gd name="T6" fmla="*/ 1307 w 1489"/>
                    <a:gd name="T7" fmla="*/ 24 h 2980"/>
                    <a:gd name="T8" fmla="*/ 1357 w 1489"/>
                    <a:gd name="T9" fmla="*/ 52 h 2980"/>
                    <a:gd name="T10" fmla="*/ 1403 w 1489"/>
                    <a:gd name="T11" fmla="*/ 88 h 2980"/>
                    <a:gd name="T12" fmla="*/ 1439 w 1489"/>
                    <a:gd name="T13" fmla="*/ 132 h 2980"/>
                    <a:gd name="T14" fmla="*/ 1467 w 1489"/>
                    <a:gd name="T15" fmla="*/ 181 h 2980"/>
                    <a:gd name="T16" fmla="*/ 1483 w 1489"/>
                    <a:gd name="T17" fmla="*/ 237 h 2980"/>
                    <a:gd name="T18" fmla="*/ 1489 w 1489"/>
                    <a:gd name="T19" fmla="*/ 297 h 2980"/>
                    <a:gd name="T20" fmla="*/ 1489 w 1489"/>
                    <a:gd name="T21" fmla="*/ 2681 h 2980"/>
                    <a:gd name="T22" fmla="*/ 1483 w 1489"/>
                    <a:gd name="T23" fmla="*/ 2743 h 2980"/>
                    <a:gd name="T24" fmla="*/ 1467 w 1489"/>
                    <a:gd name="T25" fmla="*/ 2799 h 2980"/>
                    <a:gd name="T26" fmla="*/ 1439 w 1489"/>
                    <a:gd name="T27" fmla="*/ 2848 h 2980"/>
                    <a:gd name="T28" fmla="*/ 1403 w 1489"/>
                    <a:gd name="T29" fmla="*/ 2892 h 2980"/>
                    <a:gd name="T30" fmla="*/ 1357 w 1489"/>
                    <a:gd name="T31" fmla="*/ 2928 h 2980"/>
                    <a:gd name="T32" fmla="*/ 1307 w 1489"/>
                    <a:gd name="T33" fmla="*/ 2956 h 2980"/>
                    <a:gd name="T34" fmla="*/ 1252 w 1489"/>
                    <a:gd name="T35" fmla="*/ 2974 h 2980"/>
                    <a:gd name="T36" fmla="*/ 1192 w 1489"/>
                    <a:gd name="T37" fmla="*/ 2980 h 2980"/>
                    <a:gd name="T38" fmla="*/ 297 w 1489"/>
                    <a:gd name="T39" fmla="*/ 2980 h 2980"/>
                    <a:gd name="T40" fmla="*/ 237 w 1489"/>
                    <a:gd name="T41" fmla="*/ 2974 h 2980"/>
                    <a:gd name="T42" fmla="*/ 181 w 1489"/>
                    <a:gd name="T43" fmla="*/ 2956 h 2980"/>
                    <a:gd name="T44" fmla="*/ 131 w 1489"/>
                    <a:gd name="T45" fmla="*/ 2928 h 2980"/>
                    <a:gd name="T46" fmla="*/ 88 w 1489"/>
                    <a:gd name="T47" fmla="*/ 2892 h 2980"/>
                    <a:gd name="T48" fmla="*/ 50 w 1489"/>
                    <a:gd name="T49" fmla="*/ 2848 h 2980"/>
                    <a:gd name="T50" fmla="*/ 24 w 1489"/>
                    <a:gd name="T51" fmla="*/ 2799 h 2980"/>
                    <a:gd name="T52" fmla="*/ 6 w 1489"/>
                    <a:gd name="T53" fmla="*/ 2743 h 2980"/>
                    <a:gd name="T54" fmla="*/ 0 w 1489"/>
                    <a:gd name="T55" fmla="*/ 2681 h 2980"/>
                    <a:gd name="T56" fmla="*/ 0 w 1489"/>
                    <a:gd name="T57" fmla="*/ 299 h 2980"/>
                    <a:gd name="T58" fmla="*/ 6 w 1489"/>
                    <a:gd name="T59" fmla="*/ 237 h 2980"/>
                    <a:gd name="T60" fmla="*/ 24 w 1489"/>
                    <a:gd name="T61" fmla="*/ 181 h 2980"/>
                    <a:gd name="T62" fmla="*/ 50 w 1489"/>
                    <a:gd name="T63" fmla="*/ 132 h 2980"/>
                    <a:gd name="T64" fmla="*/ 88 w 1489"/>
                    <a:gd name="T65" fmla="*/ 88 h 2980"/>
                    <a:gd name="T66" fmla="*/ 131 w 1489"/>
                    <a:gd name="T67" fmla="*/ 52 h 2980"/>
                    <a:gd name="T68" fmla="*/ 181 w 1489"/>
                    <a:gd name="T69" fmla="*/ 24 h 2980"/>
                    <a:gd name="T70" fmla="*/ 237 w 1489"/>
                    <a:gd name="T71" fmla="*/ 6 h 2980"/>
                    <a:gd name="T72" fmla="*/ 297 w 1489"/>
                    <a:gd name="T73" fmla="*/ 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2980">
                      <a:moveTo>
                        <a:pt x="297" y="0"/>
                      </a:moveTo>
                      <a:lnTo>
                        <a:pt x="1192" y="0"/>
                      </a:lnTo>
                      <a:lnTo>
                        <a:pt x="1252" y="6"/>
                      </a:lnTo>
                      <a:lnTo>
                        <a:pt x="1307" y="24"/>
                      </a:lnTo>
                      <a:lnTo>
                        <a:pt x="1357" y="52"/>
                      </a:lnTo>
                      <a:lnTo>
                        <a:pt x="1403" y="88"/>
                      </a:lnTo>
                      <a:lnTo>
                        <a:pt x="1439" y="132"/>
                      </a:lnTo>
                      <a:lnTo>
                        <a:pt x="1467" y="181"/>
                      </a:lnTo>
                      <a:lnTo>
                        <a:pt x="1483" y="237"/>
                      </a:lnTo>
                      <a:lnTo>
                        <a:pt x="1489" y="297"/>
                      </a:lnTo>
                      <a:lnTo>
                        <a:pt x="1489" y="2681"/>
                      </a:lnTo>
                      <a:lnTo>
                        <a:pt x="1483" y="2743"/>
                      </a:lnTo>
                      <a:lnTo>
                        <a:pt x="1467" y="2799"/>
                      </a:lnTo>
                      <a:lnTo>
                        <a:pt x="1439" y="2848"/>
                      </a:lnTo>
                      <a:lnTo>
                        <a:pt x="1403" y="2892"/>
                      </a:lnTo>
                      <a:lnTo>
                        <a:pt x="1357" y="2928"/>
                      </a:lnTo>
                      <a:lnTo>
                        <a:pt x="1307" y="2956"/>
                      </a:lnTo>
                      <a:lnTo>
                        <a:pt x="1252" y="2974"/>
                      </a:lnTo>
                      <a:lnTo>
                        <a:pt x="1192" y="2980"/>
                      </a:lnTo>
                      <a:lnTo>
                        <a:pt x="297" y="2980"/>
                      </a:lnTo>
                      <a:lnTo>
                        <a:pt x="237" y="2974"/>
                      </a:lnTo>
                      <a:lnTo>
                        <a:pt x="181" y="2956"/>
                      </a:lnTo>
                      <a:lnTo>
                        <a:pt x="131" y="2928"/>
                      </a:lnTo>
                      <a:lnTo>
                        <a:pt x="88" y="2892"/>
                      </a:lnTo>
                      <a:lnTo>
                        <a:pt x="50" y="2848"/>
                      </a:lnTo>
                      <a:lnTo>
                        <a:pt x="24" y="2799"/>
                      </a:lnTo>
                      <a:lnTo>
                        <a:pt x="6" y="2743"/>
                      </a:lnTo>
                      <a:lnTo>
                        <a:pt x="0" y="2681"/>
                      </a:lnTo>
                      <a:lnTo>
                        <a:pt x="0" y="299"/>
                      </a:lnTo>
                      <a:lnTo>
                        <a:pt x="6" y="237"/>
                      </a:lnTo>
                      <a:lnTo>
                        <a:pt x="24" y="181"/>
                      </a:lnTo>
                      <a:lnTo>
                        <a:pt x="50" y="132"/>
                      </a:lnTo>
                      <a:lnTo>
                        <a:pt x="88" y="88"/>
                      </a:lnTo>
                      <a:lnTo>
                        <a:pt x="131" y="52"/>
                      </a:lnTo>
                      <a:lnTo>
                        <a:pt x="181" y="24"/>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01" name="Freeform 27">
                  <a:extLst>
                    <a:ext uri="{FF2B5EF4-FFF2-40B4-BE49-F238E27FC236}">
                      <a16:creationId xmlns="" xmlns:a16="http://schemas.microsoft.com/office/drawing/2014/main" id="{3C08403B-F934-48E3-A73E-11F036F03574}"/>
                    </a:ext>
                  </a:extLst>
                </p:cNvPr>
                <p:cNvSpPr>
                  <a:spLocks/>
                </p:cNvSpPr>
                <p:nvPr/>
              </p:nvSpPr>
              <p:spPr bwMode="auto">
                <a:xfrm>
                  <a:off x="4725977" y="2555888"/>
                  <a:ext cx="1184277" cy="3311523"/>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02" name="Freeform 28">
                  <a:extLst>
                    <a:ext uri="{FF2B5EF4-FFF2-40B4-BE49-F238E27FC236}">
                      <a16:creationId xmlns="" xmlns:a16="http://schemas.microsoft.com/office/drawing/2014/main" id="{F113A592-D7C5-4958-A3A3-45AE83AA5362}"/>
                    </a:ext>
                  </a:extLst>
                </p:cNvPr>
                <p:cNvSpPr>
                  <a:spLocks/>
                </p:cNvSpPr>
                <p:nvPr/>
              </p:nvSpPr>
              <p:spPr bwMode="auto">
                <a:xfrm>
                  <a:off x="1000126" y="1754188"/>
                  <a:ext cx="3348038" cy="1984375"/>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grpSp>
        <p:nvGrpSpPr>
          <p:cNvPr id="103" name="4 Grupo"/>
          <p:cNvGrpSpPr/>
          <p:nvPr/>
        </p:nvGrpSpPr>
        <p:grpSpPr>
          <a:xfrm>
            <a:off x="9880274" y="550473"/>
            <a:ext cx="2046857" cy="1199182"/>
            <a:chOff x="9957480" y="5044187"/>
            <a:chExt cx="2046857" cy="1199183"/>
          </a:xfrm>
        </p:grpSpPr>
        <p:grpSp>
          <p:nvGrpSpPr>
            <p:cNvPr id="105" name="Group 3">
              <a:extLst>
                <a:ext uri="{FF2B5EF4-FFF2-40B4-BE49-F238E27FC236}">
                  <a16:creationId xmlns="" xmlns:a16="http://schemas.microsoft.com/office/drawing/2014/main" id="{DB3D41A9-A874-4198-92E2-BF9FFA2BEB4C}"/>
                </a:ext>
              </a:extLst>
            </p:cNvPr>
            <p:cNvGrpSpPr/>
            <p:nvPr/>
          </p:nvGrpSpPr>
          <p:grpSpPr>
            <a:xfrm>
              <a:off x="9957480" y="5044187"/>
              <a:ext cx="531730" cy="531730"/>
              <a:chOff x="1060566" y="1943691"/>
              <a:chExt cx="531730" cy="531730"/>
            </a:xfrm>
          </p:grpSpPr>
          <p:sp>
            <p:nvSpPr>
              <p:cNvPr id="107" name="Oval 193">
                <a:extLst>
                  <a:ext uri="{FF2B5EF4-FFF2-40B4-BE49-F238E27FC236}">
                    <a16:creationId xmlns="" xmlns:a16="http://schemas.microsoft.com/office/drawing/2014/main" id="{6AB737CD-69F1-4F41-A636-435FC3EB25C0}"/>
                  </a:ext>
                </a:extLst>
              </p:cNvPr>
              <p:cNvSpPr/>
              <p:nvPr/>
            </p:nvSpPr>
            <p:spPr>
              <a:xfrm>
                <a:off x="1060566" y="1943691"/>
                <a:ext cx="531730" cy="53173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108" name="Group 194">
                <a:extLst>
                  <a:ext uri="{FF2B5EF4-FFF2-40B4-BE49-F238E27FC236}">
                    <a16:creationId xmlns="" xmlns:a16="http://schemas.microsoft.com/office/drawing/2014/main" id="{58CF0266-3813-4A5C-93C7-7C7A51683CAE}"/>
                  </a:ext>
                </a:extLst>
              </p:cNvPr>
              <p:cNvGrpSpPr/>
              <p:nvPr/>
            </p:nvGrpSpPr>
            <p:grpSpPr>
              <a:xfrm>
                <a:off x="1211844" y="2078944"/>
                <a:ext cx="279100" cy="261224"/>
                <a:chOff x="765175" y="1228726"/>
                <a:chExt cx="5205413" cy="4872038"/>
              </a:xfrm>
              <a:solidFill>
                <a:schemeClr val="bg1"/>
              </a:solidFill>
            </p:grpSpPr>
            <p:sp>
              <p:nvSpPr>
                <p:cNvPr id="109" name="Freeform 6">
                  <a:extLst>
                    <a:ext uri="{FF2B5EF4-FFF2-40B4-BE49-F238E27FC236}">
                      <a16:creationId xmlns="" xmlns:a16="http://schemas.microsoft.com/office/drawing/2014/main" id="{68F53266-562F-460E-BA12-BE60306913A4}"/>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10" name="Freeform 7">
                  <a:extLst>
                    <a:ext uri="{FF2B5EF4-FFF2-40B4-BE49-F238E27FC236}">
                      <a16:creationId xmlns="" xmlns:a16="http://schemas.microsoft.com/office/drawing/2014/main" id="{DA1BCFC9-EC7F-4775-84A4-3547B780EFCA}"/>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11" name="Freeform 8">
                  <a:extLst>
                    <a:ext uri="{FF2B5EF4-FFF2-40B4-BE49-F238E27FC236}">
                      <a16:creationId xmlns="" xmlns:a16="http://schemas.microsoft.com/office/drawing/2014/main" id="{2B695D25-3F05-45E5-83CA-79B45A60A415}"/>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17" name="Freeform 9">
                  <a:extLst>
                    <a:ext uri="{FF2B5EF4-FFF2-40B4-BE49-F238E27FC236}">
                      <a16:creationId xmlns="" xmlns:a16="http://schemas.microsoft.com/office/drawing/2014/main" id="{E796B5FD-7A81-47A2-84AD-B91A05387FA6}"/>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sp>
          <p:nvSpPr>
            <p:cNvPr id="106" name="TextBox 9">
              <a:extLst>
                <a:ext uri="{FF2B5EF4-FFF2-40B4-BE49-F238E27FC236}">
                  <a16:creationId xmlns="" xmlns:a16="http://schemas.microsoft.com/office/drawing/2014/main" id="{0C86ED7C-4700-4DC5-83AE-0DE9E533A95C}"/>
                </a:ext>
              </a:extLst>
            </p:cNvPr>
            <p:cNvSpPr txBox="1"/>
            <p:nvPr/>
          </p:nvSpPr>
          <p:spPr>
            <a:xfrm>
              <a:off x="10567520" y="5135373"/>
              <a:ext cx="1436817" cy="1107997"/>
            </a:xfrm>
            <a:prstGeom prst="rect">
              <a:avLst/>
            </a:prstGeom>
            <a:noFill/>
          </p:spPr>
          <p:txBody>
            <a:bodyPr wrap="square" lIns="0" tIns="0" rIns="0" bIns="0" rtlCol="0">
              <a:spAutoFit/>
            </a:bodyPr>
            <a:lstStyle/>
            <a:p>
              <a:pPr algn="ctr"/>
              <a:r>
                <a:rPr lang="es-GT" sz="1800" b="1" dirty="0">
                  <a:solidFill>
                    <a:schemeClr val="tx1">
                      <a:lumMod val="75000"/>
                      <a:lumOff val="25000"/>
                    </a:schemeClr>
                  </a:solidFill>
                  <a:cs typeface="Arial" pitchFamily="34" charset="0"/>
                </a:rPr>
                <a:t>Ubicación Geográfica de los Beneficiarios</a:t>
              </a:r>
            </a:p>
          </p:txBody>
        </p:sp>
      </p:grpSp>
      <p:sp>
        <p:nvSpPr>
          <p:cNvPr id="118" name="Freeform 81">
            <a:extLst>
              <a:ext uri="{FF2B5EF4-FFF2-40B4-BE49-F238E27FC236}">
                <a16:creationId xmlns="" xmlns:a16="http://schemas.microsoft.com/office/drawing/2014/main" id="{CB88804D-45FD-4A18-962D-029355F03A2D}"/>
              </a:ext>
            </a:extLst>
          </p:cNvPr>
          <p:cNvSpPr>
            <a:spLocks noEditPoints="1"/>
          </p:cNvSpPr>
          <p:nvPr/>
        </p:nvSpPr>
        <p:spPr bwMode="auto">
          <a:xfrm>
            <a:off x="2593715" y="5053805"/>
            <a:ext cx="158164" cy="158164"/>
          </a:xfrm>
          <a:custGeom>
            <a:avLst/>
            <a:gdLst>
              <a:gd name="T0" fmla="*/ 65 w 84"/>
              <a:gd name="T1" fmla="*/ 0 h 84"/>
              <a:gd name="T2" fmla="*/ 56 w 84"/>
              <a:gd name="T3" fmla="*/ 10 h 84"/>
              <a:gd name="T4" fmla="*/ 46 w 84"/>
              <a:gd name="T5" fmla="*/ 8 h 84"/>
              <a:gd name="T6" fmla="*/ 16 w 84"/>
              <a:gd name="T7" fmla="*/ 38 h 84"/>
              <a:gd name="T8" fmla="*/ 18 w 84"/>
              <a:gd name="T9" fmla="*/ 48 h 84"/>
              <a:gd name="T10" fmla="*/ 1 w 84"/>
              <a:gd name="T11" fmla="*/ 65 h 84"/>
              <a:gd name="T12" fmla="*/ 0 w 84"/>
              <a:gd name="T13" fmla="*/ 66 h 84"/>
              <a:gd name="T14" fmla="*/ 0 w 84"/>
              <a:gd name="T15" fmla="*/ 82 h 84"/>
              <a:gd name="T16" fmla="*/ 2 w 84"/>
              <a:gd name="T17" fmla="*/ 84 h 84"/>
              <a:gd name="T18" fmla="*/ 18 w 84"/>
              <a:gd name="T19" fmla="*/ 84 h 84"/>
              <a:gd name="T20" fmla="*/ 19 w 84"/>
              <a:gd name="T21" fmla="*/ 83 h 84"/>
              <a:gd name="T22" fmla="*/ 36 w 84"/>
              <a:gd name="T23" fmla="*/ 66 h 84"/>
              <a:gd name="T24" fmla="*/ 46 w 84"/>
              <a:gd name="T25" fmla="*/ 68 h 84"/>
              <a:gd name="T26" fmla="*/ 76 w 84"/>
              <a:gd name="T27" fmla="*/ 38 h 84"/>
              <a:gd name="T28" fmla="*/ 74 w 84"/>
              <a:gd name="T29" fmla="*/ 28 h 84"/>
              <a:gd name="T30" fmla="*/ 84 w 84"/>
              <a:gd name="T31" fmla="*/ 19 h 84"/>
              <a:gd name="T32" fmla="*/ 65 w 84"/>
              <a:gd name="T33" fmla="*/ 0 h 84"/>
              <a:gd name="T34" fmla="*/ 14 w 84"/>
              <a:gd name="T35" fmla="*/ 72 h 84"/>
              <a:gd name="T36" fmla="*/ 12 w 84"/>
              <a:gd name="T37" fmla="*/ 70 h 84"/>
              <a:gd name="T38" fmla="*/ 14 w 84"/>
              <a:gd name="T39" fmla="*/ 68 h 84"/>
              <a:gd name="T40" fmla="*/ 16 w 84"/>
              <a:gd name="T41" fmla="*/ 70 h 84"/>
              <a:gd name="T42" fmla="*/ 14 w 84"/>
              <a:gd name="T43" fmla="*/ 72 h 84"/>
              <a:gd name="T44" fmla="*/ 20 w 84"/>
              <a:gd name="T45" fmla="*/ 66 h 84"/>
              <a:gd name="T46" fmla="*/ 18 w 84"/>
              <a:gd name="T47" fmla="*/ 64 h 84"/>
              <a:gd name="T48" fmla="*/ 20 w 84"/>
              <a:gd name="T49" fmla="*/ 62 h 84"/>
              <a:gd name="T50" fmla="*/ 22 w 84"/>
              <a:gd name="T51" fmla="*/ 64 h 84"/>
              <a:gd name="T52" fmla="*/ 20 w 84"/>
              <a:gd name="T53" fmla="*/ 66 h 84"/>
              <a:gd name="T54" fmla="*/ 46 w 84"/>
              <a:gd name="T55" fmla="*/ 64 h 84"/>
              <a:gd name="T56" fmla="*/ 20 w 84"/>
              <a:gd name="T57" fmla="*/ 38 h 84"/>
              <a:gd name="T58" fmla="*/ 46 w 84"/>
              <a:gd name="T59" fmla="*/ 12 h 84"/>
              <a:gd name="T60" fmla="*/ 72 w 84"/>
              <a:gd name="T61" fmla="*/ 38 h 84"/>
              <a:gd name="T62" fmla="*/ 46 w 84"/>
              <a:gd name="T63" fmla="*/ 6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84">
                <a:moveTo>
                  <a:pt x="65" y="0"/>
                </a:moveTo>
                <a:cubicBezTo>
                  <a:pt x="56" y="10"/>
                  <a:pt x="56" y="10"/>
                  <a:pt x="56" y="10"/>
                </a:cubicBezTo>
                <a:cubicBezTo>
                  <a:pt x="53" y="9"/>
                  <a:pt x="49" y="8"/>
                  <a:pt x="46" y="8"/>
                </a:cubicBezTo>
                <a:cubicBezTo>
                  <a:pt x="29" y="8"/>
                  <a:pt x="16" y="21"/>
                  <a:pt x="16" y="38"/>
                </a:cubicBezTo>
                <a:cubicBezTo>
                  <a:pt x="16" y="41"/>
                  <a:pt x="17" y="45"/>
                  <a:pt x="18" y="48"/>
                </a:cubicBezTo>
                <a:cubicBezTo>
                  <a:pt x="1" y="65"/>
                  <a:pt x="1" y="65"/>
                  <a:pt x="1" y="65"/>
                </a:cubicBezTo>
                <a:cubicBezTo>
                  <a:pt x="0" y="65"/>
                  <a:pt x="0" y="65"/>
                  <a:pt x="0" y="66"/>
                </a:cubicBezTo>
                <a:cubicBezTo>
                  <a:pt x="0" y="82"/>
                  <a:pt x="0" y="82"/>
                  <a:pt x="0" y="82"/>
                </a:cubicBezTo>
                <a:cubicBezTo>
                  <a:pt x="0" y="83"/>
                  <a:pt x="1" y="84"/>
                  <a:pt x="2" y="84"/>
                </a:cubicBezTo>
                <a:cubicBezTo>
                  <a:pt x="18" y="84"/>
                  <a:pt x="18" y="84"/>
                  <a:pt x="18" y="84"/>
                </a:cubicBezTo>
                <a:cubicBezTo>
                  <a:pt x="19" y="84"/>
                  <a:pt x="19" y="84"/>
                  <a:pt x="19" y="83"/>
                </a:cubicBezTo>
                <a:cubicBezTo>
                  <a:pt x="36" y="66"/>
                  <a:pt x="36" y="66"/>
                  <a:pt x="36" y="66"/>
                </a:cubicBezTo>
                <a:cubicBezTo>
                  <a:pt x="39" y="67"/>
                  <a:pt x="43" y="68"/>
                  <a:pt x="46" y="68"/>
                </a:cubicBezTo>
                <a:cubicBezTo>
                  <a:pt x="63" y="68"/>
                  <a:pt x="76" y="55"/>
                  <a:pt x="76" y="38"/>
                </a:cubicBezTo>
                <a:cubicBezTo>
                  <a:pt x="76" y="35"/>
                  <a:pt x="75" y="31"/>
                  <a:pt x="74" y="28"/>
                </a:cubicBezTo>
                <a:cubicBezTo>
                  <a:pt x="84" y="19"/>
                  <a:pt x="84" y="19"/>
                  <a:pt x="84" y="19"/>
                </a:cubicBezTo>
                <a:lnTo>
                  <a:pt x="65" y="0"/>
                </a:lnTo>
                <a:close/>
                <a:moveTo>
                  <a:pt x="14" y="72"/>
                </a:moveTo>
                <a:cubicBezTo>
                  <a:pt x="13" y="72"/>
                  <a:pt x="12" y="71"/>
                  <a:pt x="12" y="70"/>
                </a:cubicBezTo>
                <a:cubicBezTo>
                  <a:pt x="12" y="69"/>
                  <a:pt x="13" y="68"/>
                  <a:pt x="14" y="68"/>
                </a:cubicBezTo>
                <a:cubicBezTo>
                  <a:pt x="15" y="68"/>
                  <a:pt x="16" y="69"/>
                  <a:pt x="16" y="70"/>
                </a:cubicBezTo>
                <a:cubicBezTo>
                  <a:pt x="16" y="71"/>
                  <a:pt x="15" y="72"/>
                  <a:pt x="14" y="72"/>
                </a:cubicBezTo>
                <a:close/>
                <a:moveTo>
                  <a:pt x="20" y="66"/>
                </a:moveTo>
                <a:cubicBezTo>
                  <a:pt x="19" y="66"/>
                  <a:pt x="18" y="65"/>
                  <a:pt x="18" y="64"/>
                </a:cubicBezTo>
                <a:cubicBezTo>
                  <a:pt x="18" y="63"/>
                  <a:pt x="19" y="62"/>
                  <a:pt x="20" y="62"/>
                </a:cubicBezTo>
                <a:cubicBezTo>
                  <a:pt x="21" y="62"/>
                  <a:pt x="22" y="63"/>
                  <a:pt x="22" y="64"/>
                </a:cubicBezTo>
                <a:cubicBezTo>
                  <a:pt x="22" y="65"/>
                  <a:pt x="21" y="66"/>
                  <a:pt x="20" y="66"/>
                </a:cubicBezTo>
                <a:close/>
                <a:moveTo>
                  <a:pt x="46" y="64"/>
                </a:moveTo>
                <a:cubicBezTo>
                  <a:pt x="32" y="64"/>
                  <a:pt x="20" y="52"/>
                  <a:pt x="20" y="38"/>
                </a:cubicBezTo>
                <a:cubicBezTo>
                  <a:pt x="20" y="24"/>
                  <a:pt x="32" y="12"/>
                  <a:pt x="46" y="12"/>
                </a:cubicBezTo>
                <a:cubicBezTo>
                  <a:pt x="60" y="12"/>
                  <a:pt x="72" y="24"/>
                  <a:pt x="72" y="38"/>
                </a:cubicBezTo>
                <a:cubicBezTo>
                  <a:pt x="72" y="52"/>
                  <a:pt x="60" y="64"/>
                  <a:pt x="46" y="64"/>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399"/>
          </a:p>
        </p:txBody>
      </p:sp>
      <p:cxnSp>
        <p:nvCxnSpPr>
          <p:cNvPr id="121" name="Straight Connector 305">
            <a:extLst>
              <a:ext uri="{FF2B5EF4-FFF2-40B4-BE49-F238E27FC236}">
                <a16:creationId xmlns="" xmlns:a16="http://schemas.microsoft.com/office/drawing/2014/main" id="{3D895BCF-7147-4BC3-B42A-C69659CF1F27}"/>
              </a:ext>
            </a:extLst>
          </p:cNvPr>
          <p:cNvCxnSpPr>
            <a:cxnSpLocks/>
          </p:cNvCxnSpPr>
          <p:nvPr/>
        </p:nvCxnSpPr>
        <p:spPr>
          <a:xfrm flipH="1" flipV="1">
            <a:off x="9682875" y="463130"/>
            <a:ext cx="38218" cy="59035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Title 1">
            <a:extLst>
              <a:ext uri="{FF2B5EF4-FFF2-40B4-BE49-F238E27FC236}">
                <a16:creationId xmlns="" xmlns:a16="http://schemas.microsoft.com/office/drawing/2014/main" id="{555DC0C3-BCDA-48C0-A49A-2FF6F4CBFF48}"/>
              </a:ext>
            </a:extLst>
          </p:cNvPr>
          <p:cNvSpPr txBox="1">
            <a:spLocks/>
          </p:cNvSpPr>
          <p:nvPr/>
        </p:nvSpPr>
        <p:spPr>
          <a:xfrm>
            <a:off x="2751879" y="848648"/>
            <a:ext cx="6687343" cy="851328"/>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n-US" sz="1400" dirty="0" smtClean="0">
                <a:latin typeface="Ebrima" panose="02000000000000000000" pitchFamily="2" charset="0"/>
                <a:ea typeface="Ebrima" panose="02000000000000000000" pitchFamily="2" charset="0"/>
                <a:cs typeface="Ebrima" panose="02000000000000000000" pitchFamily="2" charset="0"/>
              </a:rPr>
              <a:t>DESCRIPCIÓN</a:t>
            </a:r>
          </a:p>
          <a:p>
            <a:pPr algn="just"/>
            <a:r>
              <a:rPr lang="es-MX" sz="1400" b="0" dirty="0" smtClean="0">
                <a:latin typeface="Ebrima" panose="02000000000000000000" pitchFamily="2" charset="0"/>
                <a:ea typeface="Ebrima" panose="02000000000000000000" pitchFamily="2" charset="0"/>
                <a:cs typeface="Ebrima" panose="02000000000000000000" pitchFamily="2" charset="0"/>
              </a:rPr>
              <a:t>”Reducción de </a:t>
            </a:r>
            <a:r>
              <a:rPr lang="es-MX" sz="1400" dirty="0" smtClean="0">
                <a:latin typeface="Ebrima" panose="02000000000000000000" pitchFamily="2" charset="0"/>
                <a:ea typeface="Ebrima" panose="02000000000000000000" pitchFamily="2" charset="0"/>
                <a:cs typeface="Ebrima" panose="02000000000000000000" pitchFamily="2" charset="0"/>
              </a:rPr>
              <a:t>la </a:t>
            </a:r>
            <a:r>
              <a:rPr lang="es-MX" sz="1400" u="sng" dirty="0" smtClean="0">
                <a:latin typeface="Ebrima" panose="02000000000000000000" pitchFamily="2" charset="0"/>
                <a:ea typeface="Ebrima" panose="02000000000000000000" pitchFamily="2" charset="0"/>
                <a:cs typeface="Ebrima" panose="02000000000000000000" pitchFamily="2" charset="0"/>
              </a:rPr>
              <a:t>tasa de homicidios </a:t>
            </a:r>
            <a:r>
              <a:rPr lang="es-MX" sz="1400" b="0" dirty="0" smtClean="0">
                <a:latin typeface="Ebrima" panose="02000000000000000000" pitchFamily="2" charset="0"/>
                <a:ea typeface="Ebrima" panose="02000000000000000000" pitchFamily="2" charset="0"/>
                <a:cs typeface="Ebrima" panose="02000000000000000000" pitchFamily="2" charset="0"/>
              </a:rPr>
              <a:t>y la tasa los </a:t>
            </a:r>
            <a:r>
              <a:rPr lang="es-MX" sz="1400" u="sng" dirty="0" smtClean="0">
                <a:latin typeface="Ebrima" panose="02000000000000000000" pitchFamily="2" charset="0"/>
                <a:ea typeface="Ebrima" panose="02000000000000000000" pitchFamily="2" charset="0"/>
                <a:cs typeface="Ebrima" panose="02000000000000000000" pitchFamily="2" charset="0"/>
              </a:rPr>
              <a:t>hechos delictivos </a:t>
            </a:r>
            <a:r>
              <a:rPr lang="es-MX" sz="1200" u="sng" dirty="0" smtClean="0">
                <a:latin typeface="Ebrima" panose="02000000000000000000" pitchFamily="2" charset="0"/>
                <a:ea typeface="Ebrima" panose="02000000000000000000" pitchFamily="2" charset="0"/>
                <a:cs typeface="Ebrima" panose="02000000000000000000" pitchFamily="2" charset="0"/>
              </a:rPr>
              <a:t>contra</a:t>
            </a:r>
            <a:r>
              <a:rPr lang="es-MX" sz="1400" u="sng" dirty="0" smtClean="0">
                <a:latin typeface="Ebrima" panose="02000000000000000000" pitchFamily="2" charset="0"/>
                <a:ea typeface="Ebrima" panose="02000000000000000000" pitchFamily="2" charset="0"/>
                <a:cs typeface="Ebrima" panose="02000000000000000000" pitchFamily="2" charset="0"/>
              </a:rPr>
              <a:t> el patrimonio</a:t>
            </a:r>
            <a:r>
              <a:rPr lang="es-MX" sz="1400" b="0" dirty="0" smtClean="0">
                <a:latin typeface="Ebrima" panose="02000000000000000000" pitchFamily="2" charset="0"/>
                <a:ea typeface="Ebrima" panose="02000000000000000000" pitchFamily="2" charset="0"/>
                <a:cs typeface="Ebrima" panose="02000000000000000000" pitchFamily="2" charset="0"/>
              </a:rPr>
              <a:t>, con relación al año 2018.</a:t>
            </a:r>
            <a:endParaRPr lang="en-US" sz="1400" b="0" dirty="0">
              <a:latin typeface="Ebrima" panose="02000000000000000000" pitchFamily="2" charset="0"/>
              <a:ea typeface="Ebrima" panose="02000000000000000000" pitchFamily="2" charset="0"/>
              <a:cs typeface="Ebrima" panose="02000000000000000000" pitchFamily="2" charset="0"/>
            </a:endParaRPr>
          </a:p>
        </p:txBody>
      </p:sp>
      <p:sp>
        <p:nvSpPr>
          <p:cNvPr id="123" name="19 Rectángulo redondeado"/>
          <p:cNvSpPr/>
          <p:nvPr/>
        </p:nvSpPr>
        <p:spPr>
          <a:xfrm>
            <a:off x="2526867" y="789058"/>
            <a:ext cx="7058921" cy="9258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399" dirty="0"/>
          </a:p>
        </p:txBody>
      </p:sp>
      <p:sp>
        <p:nvSpPr>
          <p:cNvPr id="124" name="Title 1">
            <a:extLst>
              <a:ext uri="{FF2B5EF4-FFF2-40B4-BE49-F238E27FC236}">
                <a16:creationId xmlns="" xmlns:a16="http://schemas.microsoft.com/office/drawing/2014/main" id="{555DC0C3-BCDA-48C0-A49A-2FF6F4CBFF48}"/>
              </a:ext>
            </a:extLst>
          </p:cNvPr>
          <p:cNvSpPr txBox="1">
            <a:spLocks/>
          </p:cNvSpPr>
          <p:nvPr/>
        </p:nvSpPr>
        <p:spPr>
          <a:xfrm>
            <a:off x="2416968" y="33013"/>
            <a:ext cx="7231696" cy="826044"/>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2000" dirty="0">
                <a:latin typeface="Ebrima" panose="02000000000000000000" pitchFamily="2" charset="0"/>
                <a:ea typeface="Ebrima" panose="02000000000000000000" pitchFamily="2" charset="0"/>
                <a:cs typeface="Ebrima" panose="02000000000000000000" pitchFamily="2" charset="0"/>
              </a:rPr>
              <a:t>III. Programa priorizado (programa 11</a:t>
            </a:r>
            <a:r>
              <a:rPr lang="es-GT" sz="2000" dirty="0" smtClean="0">
                <a:latin typeface="Ebrima" panose="02000000000000000000" pitchFamily="2" charset="0"/>
                <a:ea typeface="Ebrima" panose="02000000000000000000" pitchFamily="2" charset="0"/>
                <a:cs typeface="Ebrima" panose="02000000000000000000" pitchFamily="2" charset="0"/>
              </a:rPr>
              <a:t>)</a:t>
            </a:r>
          </a:p>
          <a:p>
            <a:pPr algn="ctr"/>
            <a:r>
              <a:rPr lang="es-GT" sz="2000" dirty="0" smtClean="0">
                <a:latin typeface="Ebrima" panose="02000000000000000000" pitchFamily="2" charset="0"/>
                <a:ea typeface="Ebrima" panose="02000000000000000000" pitchFamily="2" charset="0"/>
                <a:cs typeface="Ebrima" panose="02000000000000000000" pitchFamily="2" charset="0"/>
              </a:rPr>
              <a:t>“Servicios de Seguridad a las  Personas y su Patrimonio”</a:t>
            </a:r>
            <a:endParaRPr lang="en-US" sz="2000" dirty="0"/>
          </a:p>
        </p:txBody>
      </p:sp>
      <p:grpSp>
        <p:nvGrpSpPr>
          <p:cNvPr id="125" name="Group 3">
            <a:extLst>
              <a:ext uri="{FF2B5EF4-FFF2-40B4-BE49-F238E27FC236}">
                <a16:creationId xmlns="" xmlns:a16="http://schemas.microsoft.com/office/drawing/2014/main" id="{DB3D41A9-A874-4198-92E2-BF9FFA2BEB4C}"/>
              </a:ext>
            </a:extLst>
          </p:cNvPr>
          <p:cNvGrpSpPr/>
          <p:nvPr/>
        </p:nvGrpSpPr>
        <p:grpSpPr>
          <a:xfrm>
            <a:off x="9729866" y="4706338"/>
            <a:ext cx="531729" cy="531729"/>
            <a:chOff x="1060566" y="1943691"/>
            <a:chExt cx="531730" cy="531730"/>
          </a:xfrm>
        </p:grpSpPr>
        <p:sp>
          <p:nvSpPr>
            <p:cNvPr id="126" name="Oval 193">
              <a:extLst>
                <a:ext uri="{FF2B5EF4-FFF2-40B4-BE49-F238E27FC236}">
                  <a16:creationId xmlns="" xmlns:a16="http://schemas.microsoft.com/office/drawing/2014/main" id="{6AB737CD-69F1-4F41-A636-435FC3EB25C0}"/>
                </a:ext>
              </a:extLst>
            </p:cNvPr>
            <p:cNvSpPr/>
            <p:nvPr/>
          </p:nvSpPr>
          <p:spPr>
            <a:xfrm>
              <a:off x="1060566" y="1943691"/>
              <a:ext cx="531730" cy="5317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127" name="Group 194">
              <a:extLst>
                <a:ext uri="{FF2B5EF4-FFF2-40B4-BE49-F238E27FC236}">
                  <a16:creationId xmlns="" xmlns:a16="http://schemas.microsoft.com/office/drawing/2014/main" id="{58CF0266-3813-4A5C-93C7-7C7A51683CAE}"/>
                </a:ext>
              </a:extLst>
            </p:cNvPr>
            <p:cNvGrpSpPr/>
            <p:nvPr/>
          </p:nvGrpSpPr>
          <p:grpSpPr>
            <a:xfrm>
              <a:off x="1211844" y="2078944"/>
              <a:ext cx="279100" cy="261224"/>
              <a:chOff x="765175" y="1228726"/>
              <a:chExt cx="5205413" cy="4872038"/>
            </a:xfrm>
            <a:solidFill>
              <a:schemeClr val="bg1"/>
            </a:solidFill>
          </p:grpSpPr>
          <p:sp>
            <p:nvSpPr>
              <p:cNvPr id="137" name="Freeform 6">
                <a:extLst>
                  <a:ext uri="{FF2B5EF4-FFF2-40B4-BE49-F238E27FC236}">
                    <a16:creationId xmlns="" xmlns:a16="http://schemas.microsoft.com/office/drawing/2014/main" id="{68F53266-562F-460E-BA12-BE60306913A4}"/>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38" name="Freeform 7">
                <a:extLst>
                  <a:ext uri="{FF2B5EF4-FFF2-40B4-BE49-F238E27FC236}">
                    <a16:creationId xmlns="" xmlns:a16="http://schemas.microsoft.com/office/drawing/2014/main" id="{DA1BCFC9-EC7F-4775-84A4-3547B780EFCA}"/>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40" name="Freeform 8">
                <a:extLst>
                  <a:ext uri="{FF2B5EF4-FFF2-40B4-BE49-F238E27FC236}">
                    <a16:creationId xmlns="" xmlns:a16="http://schemas.microsoft.com/office/drawing/2014/main" id="{2B695D25-3F05-45E5-83CA-79B45A60A415}"/>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41" name="Freeform 9">
                <a:extLst>
                  <a:ext uri="{FF2B5EF4-FFF2-40B4-BE49-F238E27FC236}">
                    <a16:creationId xmlns="" xmlns:a16="http://schemas.microsoft.com/office/drawing/2014/main" id="{E796B5FD-7A81-47A2-84AD-B91A05387FA6}"/>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nvGrpSpPr>
          <p:cNvPr id="142" name="3 Grupo"/>
          <p:cNvGrpSpPr/>
          <p:nvPr/>
        </p:nvGrpSpPr>
        <p:grpSpPr>
          <a:xfrm>
            <a:off x="93790" y="4697074"/>
            <a:ext cx="5836046" cy="1921007"/>
            <a:chOff x="170368" y="4724034"/>
            <a:chExt cx="4500159" cy="1939752"/>
          </a:xfrm>
        </p:grpSpPr>
        <p:sp>
          <p:nvSpPr>
            <p:cNvPr id="145" name="TextBox 289">
              <a:extLst>
                <a:ext uri="{FF2B5EF4-FFF2-40B4-BE49-F238E27FC236}">
                  <a16:creationId xmlns="" xmlns:a16="http://schemas.microsoft.com/office/drawing/2014/main" id="{A5B21903-AAD7-43A8-90BF-40FE5DF4CBE2}"/>
                </a:ext>
              </a:extLst>
            </p:cNvPr>
            <p:cNvSpPr txBox="1"/>
            <p:nvPr/>
          </p:nvSpPr>
          <p:spPr>
            <a:xfrm>
              <a:off x="541623" y="5020022"/>
              <a:ext cx="2156345" cy="246221"/>
            </a:xfrm>
            <a:prstGeom prst="rect">
              <a:avLst/>
            </a:prstGeom>
            <a:noFill/>
          </p:spPr>
          <p:txBody>
            <a:bodyPr wrap="square" lIns="0" tIns="0" rIns="0" bIns="0" rtlCol="0">
              <a:spAutoFit/>
            </a:bodyPr>
            <a:lstStyle/>
            <a:p>
              <a:r>
                <a:rPr lang="es-GT" sz="16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¿A quién se entrega?</a:t>
              </a:r>
            </a:p>
          </p:txBody>
        </p:sp>
        <p:sp>
          <p:nvSpPr>
            <p:cNvPr id="146" name="92 Rectángulo"/>
            <p:cNvSpPr/>
            <p:nvPr/>
          </p:nvSpPr>
          <p:spPr>
            <a:xfrm>
              <a:off x="416161" y="5578442"/>
              <a:ext cx="4254366" cy="1085344"/>
            </a:xfrm>
            <a:prstGeom prst="rect">
              <a:avLst/>
            </a:prstGeom>
          </p:spPr>
          <p:txBody>
            <a:bodyPr wrap="square">
              <a:spAutoFit/>
            </a:bodyPr>
            <a:lstStyle/>
            <a:p>
              <a:r>
                <a:rPr lang="es-GT" sz="1600" dirty="0">
                  <a:latin typeface="Arial" panose="020B0604020202020204" pitchFamily="34" charset="0"/>
                  <a:cs typeface="Arial" panose="020B0604020202020204" pitchFamily="34" charset="0"/>
                </a:rPr>
                <a:t>Población Objetivo</a:t>
              </a:r>
              <a:r>
                <a:rPr lang="es-GT" sz="1600" dirty="0" smtClean="0">
                  <a:latin typeface="Arial" panose="020B0604020202020204" pitchFamily="34" charset="0"/>
                  <a:cs typeface="Arial" panose="020B0604020202020204" pitchFamily="34" charset="0"/>
                </a:rPr>
                <a:t>: </a:t>
              </a:r>
              <a:r>
                <a:rPr lang="es-GT" sz="1600" dirty="0">
                  <a:latin typeface="Arial" panose="020B0604020202020204" pitchFamily="34" charset="0"/>
                  <a:cs typeface="Arial" panose="020B0604020202020204" pitchFamily="34" charset="0"/>
                </a:rPr>
                <a:t>P</a:t>
              </a:r>
              <a:r>
                <a:rPr lang="es-GT" sz="1600" dirty="0" smtClean="0">
                  <a:latin typeface="Arial" panose="020B0604020202020204" pitchFamily="34" charset="0"/>
                  <a:cs typeface="Arial" panose="020B0604020202020204" pitchFamily="34" charset="0"/>
                </a:rPr>
                <a:t>oblación de Guatemala</a:t>
              </a:r>
              <a:endParaRPr lang="es-GT" sz="1600" dirty="0">
                <a:latin typeface="Arial" panose="020B0604020202020204" pitchFamily="34" charset="0"/>
                <a:cs typeface="Arial" panose="020B0604020202020204" pitchFamily="34" charset="0"/>
              </a:endParaRPr>
            </a:p>
            <a:p>
              <a:r>
                <a:rPr lang="es-GT" sz="1600" dirty="0" smtClean="0">
                  <a:latin typeface="Arial" panose="020B0604020202020204" pitchFamily="34" charset="0"/>
                  <a:cs typeface="Arial" panose="020B0604020202020204" pitchFamily="34" charset="0"/>
                </a:rPr>
                <a:t>Cantidad en millones: 17,689,642</a:t>
              </a:r>
              <a:endParaRPr lang="es-GT" sz="1600" dirty="0">
                <a:latin typeface="Arial" panose="020B0604020202020204" pitchFamily="34" charset="0"/>
                <a:cs typeface="Arial" panose="020B0604020202020204" pitchFamily="34" charset="0"/>
              </a:endParaRPr>
            </a:p>
            <a:p>
              <a:r>
                <a:rPr lang="es-GT" sz="1600" dirty="0">
                  <a:latin typeface="Arial" panose="020B0604020202020204" pitchFamily="34" charset="0"/>
                  <a:cs typeface="Arial" panose="020B0604020202020204" pitchFamily="34" charset="0"/>
                </a:rPr>
                <a:t>Población Beneficiada</a:t>
              </a:r>
              <a:r>
                <a:rPr lang="es-GT" sz="1600" dirty="0" smtClean="0">
                  <a:latin typeface="Arial" panose="020B0604020202020204" pitchFamily="34" charset="0"/>
                  <a:cs typeface="Arial" panose="020B0604020202020204" pitchFamily="34" charset="0"/>
                </a:rPr>
                <a:t>: 11 Departamentos Priorizados</a:t>
              </a:r>
              <a:endParaRPr lang="es-GT" sz="1600" dirty="0">
                <a:latin typeface="Arial" panose="020B0604020202020204" pitchFamily="34" charset="0"/>
                <a:cs typeface="Arial" panose="020B0604020202020204" pitchFamily="34" charset="0"/>
              </a:endParaRPr>
            </a:p>
            <a:p>
              <a:r>
                <a:rPr lang="es-GT" sz="1600" dirty="0" smtClean="0">
                  <a:latin typeface="Arial" panose="020B0604020202020204" pitchFamily="34" charset="0"/>
                  <a:cs typeface="Arial" panose="020B0604020202020204" pitchFamily="34" charset="0"/>
                </a:rPr>
                <a:t>Cantidad en millones: 8,247,429</a:t>
              </a:r>
              <a:endParaRPr lang="es-GT" sz="1600" dirty="0">
                <a:latin typeface="Arial" panose="020B0604020202020204" pitchFamily="34" charset="0"/>
                <a:cs typeface="Arial" panose="020B0604020202020204" pitchFamily="34" charset="0"/>
              </a:endParaRPr>
            </a:p>
          </p:txBody>
        </p:sp>
        <p:pic>
          <p:nvPicPr>
            <p:cNvPr id="147" name="93 Imagen"/>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70368" y="4724034"/>
              <a:ext cx="364490" cy="364490"/>
            </a:xfrm>
            <a:prstGeom prst="rect">
              <a:avLst/>
            </a:prstGeom>
          </p:spPr>
        </p:pic>
      </p:grpSp>
      <p:grpSp>
        <p:nvGrpSpPr>
          <p:cNvPr id="148" name="96 Grupo"/>
          <p:cNvGrpSpPr/>
          <p:nvPr/>
        </p:nvGrpSpPr>
        <p:grpSpPr>
          <a:xfrm>
            <a:off x="9948046" y="5211969"/>
            <a:ext cx="1936666" cy="1292662"/>
            <a:chOff x="10146976" y="5135372"/>
            <a:chExt cx="1936665" cy="1292662"/>
          </a:xfrm>
        </p:grpSpPr>
        <p:sp>
          <p:nvSpPr>
            <p:cNvPr id="149" name="Freeform 8">
              <a:extLst>
                <a:ext uri="{FF2B5EF4-FFF2-40B4-BE49-F238E27FC236}">
                  <a16:creationId xmlns="" xmlns:a16="http://schemas.microsoft.com/office/drawing/2014/main" id="{2B695D25-3F05-45E5-83CA-79B45A60A415}"/>
                </a:ext>
              </a:extLst>
            </p:cNvPr>
            <p:cNvSpPr>
              <a:spLocks/>
            </p:cNvSpPr>
            <p:nvPr/>
          </p:nvSpPr>
          <p:spPr bwMode="auto">
            <a:xfrm>
              <a:off x="10146976" y="5378182"/>
              <a:ext cx="76265" cy="16257"/>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50" name="TextBox 9">
              <a:extLst>
                <a:ext uri="{FF2B5EF4-FFF2-40B4-BE49-F238E27FC236}">
                  <a16:creationId xmlns="" xmlns:a16="http://schemas.microsoft.com/office/drawing/2014/main" id="{0C86ED7C-4700-4DC5-83AE-0DE9E533A95C}"/>
                </a:ext>
              </a:extLst>
            </p:cNvPr>
            <p:cNvSpPr txBox="1"/>
            <p:nvPr/>
          </p:nvSpPr>
          <p:spPr>
            <a:xfrm>
              <a:off x="10283038" y="5135372"/>
              <a:ext cx="1800603" cy="1292662"/>
            </a:xfrm>
            <a:prstGeom prst="rect">
              <a:avLst/>
            </a:prstGeom>
            <a:noFill/>
          </p:spPr>
          <p:txBody>
            <a:bodyPr wrap="square" lIns="0" tIns="0" rIns="0" bIns="0" rtlCol="0">
              <a:spAutoFit/>
            </a:bodyPr>
            <a:lstStyle/>
            <a:p>
              <a:pPr algn="ctr"/>
              <a:r>
                <a:rPr lang="es-GT" sz="1400" b="1" dirty="0">
                  <a:solidFill>
                    <a:schemeClr val="tx1">
                      <a:lumMod val="75000"/>
                      <a:lumOff val="25000"/>
                    </a:schemeClr>
                  </a:solidFill>
                  <a:cs typeface="Arial" pitchFamily="34" charset="0"/>
                </a:rPr>
                <a:t>Impacto Social Estimado (Reducción de </a:t>
              </a:r>
              <a:r>
                <a:rPr lang="es-GT" sz="1400" b="1" dirty="0" smtClean="0">
                  <a:solidFill>
                    <a:schemeClr val="tx1">
                      <a:lumMod val="75000"/>
                      <a:lumOff val="25000"/>
                    </a:schemeClr>
                  </a:solidFill>
                  <a:cs typeface="Arial" pitchFamily="34" charset="0"/>
                </a:rPr>
                <a:t>13 puntos de tasa la incidencia criminal respecto al año anterior)</a:t>
              </a:r>
              <a:endParaRPr lang="es-GT" sz="1400" b="1" dirty="0">
                <a:solidFill>
                  <a:schemeClr val="tx1">
                    <a:lumMod val="75000"/>
                    <a:lumOff val="25000"/>
                  </a:schemeClr>
                </a:solidFill>
                <a:cs typeface="Arial" pitchFamily="34" charset="0"/>
              </a:endParaRPr>
            </a:p>
          </p:txBody>
        </p:sp>
      </p:grpSp>
      <p:sp>
        <p:nvSpPr>
          <p:cNvPr id="57" name="TextBox 200">
            <a:extLst>
              <a:ext uri="{FF2B5EF4-FFF2-40B4-BE49-F238E27FC236}">
                <a16:creationId xmlns="" xmlns:a16="http://schemas.microsoft.com/office/drawing/2014/main" id="{1E0F72BB-82FC-462B-B324-7356B4FE613C}"/>
              </a:ext>
            </a:extLst>
          </p:cNvPr>
          <p:cNvSpPr txBox="1"/>
          <p:nvPr/>
        </p:nvSpPr>
        <p:spPr>
          <a:xfrm>
            <a:off x="5904951" y="5566320"/>
            <a:ext cx="1341764" cy="646331"/>
          </a:xfrm>
          <a:prstGeom prst="rect">
            <a:avLst/>
          </a:prstGeom>
          <a:noFill/>
        </p:spPr>
        <p:txBody>
          <a:bodyPr wrap="square" lIns="0" tIns="0" rIns="0" bIns="0" rtlCol="0">
            <a:spAutoFit/>
          </a:bodyPr>
          <a:lstStyle/>
          <a:p>
            <a:pPr algn="ctr"/>
            <a:r>
              <a:rPr lang="en-US" sz="1400" b="1" dirty="0">
                <a:solidFill>
                  <a:schemeClr val="tx1">
                    <a:lumMod val="75000"/>
                    <a:lumOff val="25000"/>
                  </a:schemeClr>
                </a:solidFill>
                <a:cs typeface="Arial" pitchFamily="34" charset="0"/>
              </a:rPr>
              <a:t>PRESUPUESTO </a:t>
            </a:r>
            <a:r>
              <a:rPr lang="en-US" sz="1400" b="1" dirty="0" smtClean="0">
                <a:solidFill>
                  <a:schemeClr val="tx1">
                    <a:lumMod val="75000"/>
                    <a:lumOff val="25000"/>
                  </a:schemeClr>
                </a:solidFill>
                <a:cs typeface="Arial" pitchFamily="34" charset="0"/>
              </a:rPr>
              <a:t>VIGENTE 2018 </a:t>
            </a:r>
            <a:r>
              <a:rPr lang="en-US" sz="1400" b="1" dirty="0">
                <a:solidFill>
                  <a:schemeClr val="tx1">
                    <a:lumMod val="75000"/>
                    <a:lumOff val="25000"/>
                  </a:schemeClr>
                </a:solidFill>
                <a:cs typeface="Arial" pitchFamily="34" charset="0"/>
              </a:rPr>
              <a:t>(En </a:t>
            </a:r>
            <a:r>
              <a:rPr lang="en-US" sz="1400" b="1" dirty="0" smtClean="0">
                <a:solidFill>
                  <a:schemeClr val="tx1">
                    <a:lumMod val="75000"/>
                    <a:lumOff val="25000"/>
                  </a:schemeClr>
                </a:solidFill>
                <a:cs typeface="Arial" pitchFamily="34" charset="0"/>
              </a:rPr>
              <a:t>Q millones)</a:t>
            </a:r>
            <a:endParaRPr lang="en-US" sz="1400" b="1" dirty="0">
              <a:solidFill>
                <a:schemeClr val="tx1">
                  <a:lumMod val="75000"/>
                  <a:lumOff val="25000"/>
                </a:schemeClr>
              </a:solidFill>
              <a:cs typeface="Arial" pitchFamily="34" charset="0"/>
            </a:endParaRPr>
          </a:p>
        </p:txBody>
      </p:sp>
      <p:sp>
        <p:nvSpPr>
          <p:cNvPr id="58" name="TextBox 201">
            <a:extLst>
              <a:ext uri="{FF2B5EF4-FFF2-40B4-BE49-F238E27FC236}">
                <a16:creationId xmlns="" xmlns:a16="http://schemas.microsoft.com/office/drawing/2014/main" id="{E568BBC2-CB29-4BC7-9E54-92644BCCE1BD}"/>
              </a:ext>
            </a:extLst>
          </p:cNvPr>
          <p:cNvSpPr txBox="1"/>
          <p:nvPr/>
        </p:nvSpPr>
        <p:spPr>
          <a:xfrm>
            <a:off x="5659752" y="6191861"/>
            <a:ext cx="1857283" cy="430887"/>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2800" dirty="0" smtClean="0">
                <a:solidFill>
                  <a:schemeClr val="accent2"/>
                </a:solidFill>
              </a:rPr>
              <a:t>4,013.0</a:t>
            </a:r>
            <a:endParaRPr lang="en-GB" sz="2800" dirty="0">
              <a:solidFill>
                <a:schemeClr val="accent2"/>
              </a:solidFill>
            </a:endParaRPr>
          </a:p>
        </p:txBody>
      </p:sp>
      <p:pic>
        <p:nvPicPr>
          <p:cNvPr id="59" name="Imagen 58"/>
          <p:cNvPicPr/>
          <p:nvPr/>
        </p:nvPicPr>
        <p:blipFill rotWithShape="1">
          <a:blip r:embed="rId4">
            <a:extLst>
              <a:ext uri="{28A0092B-C50C-407E-A947-70E740481C1C}">
                <a14:useLocalDpi xmlns:a14="http://schemas.microsoft.com/office/drawing/2010/main" val="0"/>
              </a:ext>
            </a:extLst>
          </a:blip>
          <a:srcRect l="1" t="6664" r="830" b="4140"/>
          <a:stretch/>
        </p:blipFill>
        <p:spPr bwMode="auto">
          <a:xfrm>
            <a:off x="9705544" y="1786665"/>
            <a:ext cx="2458959" cy="2114907"/>
          </a:xfrm>
          <a:prstGeom prst="rect">
            <a:avLst/>
          </a:prstGeom>
          <a:noFill/>
          <a:ln>
            <a:noFill/>
          </a:ln>
          <a:extLst>
            <a:ext uri="{53640926-AAD7-44D8-BBD7-CCE9431645EC}">
              <a14:shadowObscured xmlns:a14="http://schemas.microsoft.com/office/drawing/2010/main"/>
            </a:ext>
          </a:extLst>
        </p:spPr>
      </p:pic>
      <p:graphicFrame>
        <p:nvGraphicFramePr>
          <p:cNvPr id="60" name="Gráfico 59"/>
          <p:cNvGraphicFramePr>
            <a:graphicFrameLocks/>
          </p:cNvGraphicFramePr>
          <p:nvPr>
            <p:extLst>
              <p:ext uri="{D42A27DB-BD31-4B8C-83A1-F6EECF244321}">
                <p14:modId xmlns:p14="http://schemas.microsoft.com/office/powerpoint/2010/main" val="8261068"/>
              </p:ext>
            </p:extLst>
          </p:nvPr>
        </p:nvGraphicFramePr>
        <p:xfrm>
          <a:off x="2354447" y="1758708"/>
          <a:ext cx="3875195" cy="34742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2" name="Gráfico 61"/>
          <p:cNvGraphicFramePr>
            <a:graphicFrameLocks/>
          </p:cNvGraphicFramePr>
          <p:nvPr>
            <p:extLst>
              <p:ext uri="{D42A27DB-BD31-4B8C-83A1-F6EECF244321}">
                <p14:modId xmlns:p14="http://schemas.microsoft.com/office/powerpoint/2010/main" val="1793964140"/>
              </p:ext>
            </p:extLst>
          </p:nvPr>
        </p:nvGraphicFramePr>
        <p:xfrm>
          <a:off x="6276174" y="1718515"/>
          <a:ext cx="3405508" cy="3372761"/>
        </p:xfrm>
        <a:graphic>
          <a:graphicData uri="http://schemas.openxmlformats.org/drawingml/2006/chart">
            <c:chart xmlns:c="http://schemas.openxmlformats.org/drawingml/2006/chart" xmlns:r="http://schemas.openxmlformats.org/officeDocument/2006/relationships" r:id="rId6"/>
          </a:graphicData>
        </a:graphic>
      </p:graphicFrame>
      <p:cxnSp>
        <p:nvCxnSpPr>
          <p:cNvPr id="3" name="Conector recto 2"/>
          <p:cNvCxnSpPr/>
          <p:nvPr/>
        </p:nvCxnSpPr>
        <p:spPr>
          <a:xfrm>
            <a:off x="6229642" y="1815233"/>
            <a:ext cx="0" cy="3487561"/>
          </a:xfrm>
          <a:prstGeom prst="line">
            <a:avLst/>
          </a:prstGeom>
          <a:ln w="539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8651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38">
            <a:extLst>
              <a:ext uri="{FF2B5EF4-FFF2-40B4-BE49-F238E27FC236}">
                <a16:creationId xmlns="" xmlns:a16="http://schemas.microsoft.com/office/drawing/2014/main" id="{D8430F1F-B2B8-4057-8B9A-C4C05754F266}"/>
              </a:ext>
            </a:extLst>
          </p:cNvPr>
          <p:cNvSpPr/>
          <p:nvPr/>
        </p:nvSpPr>
        <p:spPr>
          <a:xfrm>
            <a:off x="63640" y="312762"/>
            <a:ext cx="3096345" cy="6428606"/>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93" name="Group 14">
            <a:extLst>
              <a:ext uri="{FF2B5EF4-FFF2-40B4-BE49-F238E27FC236}">
                <a16:creationId xmlns="" xmlns:a16="http://schemas.microsoft.com/office/drawing/2014/main" id="{5599ED10-924A-4ED5-804F-B04CD85D6640}"/>
              </a:ext>
            </a:extLst>
          </p:cNvPr>
          <p:cNvGrpSpPr/>
          <p:nvPr/>
        </p:nvGrpSpPr>
        <p:grpSpPr>
          <a:xfrm>
            <a:off x="201302" y="396834"/>
            <a:ext cx="2690280" cy="4337602"/>
            <a:chOff x="379970" y="967626"/>
            <a:chExt cx="2292853" cy="3969613"/>
          </a:xfrm>
        </p:grpSpPr>
        <p:grpSp>
          <p:nvGrpSpPr>
            <p:cNvPr id="94" name="Group 11">
              <a:extLst>
                <a:ext uri="{FF2B5EF4-FFF2-40B4-BE49-F238E27FC236}">
                  <a16:creationId xmlns="" xmlns:a16="http://schemas.microsoft.com/office/drawing/2014/main" id="{E12B17D2-FAF7-48D2-97AA-420AF6DA83DE}"/>
                </a:ext>
              </a:extLst>
            </p:cNvPr>
            <p:cNvGrpSpPr/>
            <p:nvPr/>
          </p:nvGrpSpPr>
          <p:grpSpPr>
            <a:xfrm>
              <a:off x="404049" y="967626"/>
              <a:ext cx="2268774" cy="1365414"/>
              <a:chOff x="404049" y="670964"/>
              <a:chExt cx="2268774" cy="1365414"/>
            </a:xfrm>
          </p:grpSpPr>
          <p:sp>
            <p:nvSpPr>
              <p:cNvPr id="103" name="TextBox 80"/>
              <p:cNvSpPr txBox="1"/>
              <p:nvPr/>
            </p:nvSpPr>
            <p:spPr>
              <a:xfrm>
                <a:off x="854124" y="1191381"/>
                <a:ext cx="1579322" cy="844997"/>
              </a:xfrm>
              <a:prstGeom prst="rect">
                <a:avLst/>
              </a:prstGeom>
              <a:noFill/>
            </p:spPr>
            <p:txBody>
              <a:bodyPr wrap="square" lIns="0" tIns="0" rIns="0" bIns="0" rtlCol="0">
                <a:spAutoFit/>
              </a:bodyPr>
              <a:lstStyle/>
              <a:p>
                <a:pPr algn="just"/>
                <a:r>
                  <a:rPr lang="es-MX" sz="1200"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Seguridad y justicia con equidad, pertinencia de pueblos maya, xinka, garífuna, social, sexual y etaria</a:t>
                </a:r>
                <a:endParaRPr lang="en-US" sz="1200"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endParaRPr>
              </a:p>
            </p:txBody>
          </p:sp>
          <p:sp>
            <p:nvSpPr>
              <p:cNvPr id="104" name="Freeform: Shape 40">
                <a:extLst>
                  <a:ext uri="{FF2B5EF4-FFF2-40B4-BE49-F238E27FC236}">
                    <a16:creationId xmlns="" xmlns:a16="http://schemas.microsoft.com/office/drawing/2014/main" id="{22B0D82B-B36E-49C0-AB3B-425AADE30200}"/>
                  </a:ext>
                </a:extLst>
              </p:cNvPr>
              <p:cNvSpPr/>
              <p:nvPr/>
            </p:nvSpPr>
            <p:spPr>
              <a:xfrm>
                <a:off x="404049" y="670964"/>
                <a:ext cx="2268774" cy="52715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2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Prioridad Estratégica K’ATUN 2032</a:t>
                </a:r>
              </a:p>
            </p:txBody>
          </p:sp>
        </p:grpSp>
        <p:grpSp>
          <p:nvGrpSpPr>
            <p:cNvPr id="99" name="Group 13">
              <a:extLst>
                <a:ext uri="{FF2B5EF4-FFF2-40B4-BE49-F238E27FC236}">
                  <a16:creationId xmlns="" xmlns:a16="http://schemas.microsoft.com/office/drawing/2014/main" id="{1FD5AC02-6ADB-4989-B27F-540305DD8A5F}"/>
                </a:ext>
              </a:extLst>
            </p:cNvPr>
            <p:cNvGrpSpPr/>
            <p:nvPr/>
          </p:nvGrpSpPr>
          <p:grpSpPr>
            <a:xfrm>
              <a:off x="433134" y="2382102"/>
              <a:ext cx="2210601" cy="813063"/>
              <a:chOff x="433134" y="2131121"/>
              <a:chExt cx="2210601" cy="813063"/>
            </a:xfrm>
          </p:grpSpPr>
          <p:sp>
            <p:nvSpPr>
              <p:cNvPr id="101" name="TextBox 86"/>
              <p:cNvSpPr txBox="1"/>
              <p:nvPr/>
            </p:nvSpPr>
            <p:spPr>
              <a:xfrm>
                <a:off x="782062" y="2437186"/>
                <a:ext cx="1792789" cy="506998"/>
              </a:xfrm>
              <a:prstGeom prst="rect">
                <a:avLst/>
              </a:prstGeom>
              <a:noFill/>
            </p:spPr>
            <p:txBody>
              <a:bodyPr wrap="square" lIns="0" tIns="0" rIns="0" bIns="0" rtlCol="0">
                <a:spAutoFit/>
              </a:bodyPr>
              <a:lstStyle/>
              <a:p>
                <a:endParaRPr lang="es-ES" sz="1200" dirty="0" smtClean="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endParaRPr>
              </a:p>
              <a:p>
                <a:r>
                  <a:rPr lang="es-ES" sz="1200" dirty="0" smtClean="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Apoyo </a:t>
                </a:r>
                <a:r>
                  <a:rPr lang="es-ES" sz="1200"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al Sector </a:t>
                </a:r>
                <a:r>
                  <a:rPr lang="es-ES" sz="1200" dirty="0" smtClean="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Seguridad</a:t>
                </a:r>
              </a:p>
              <a:p>
                <a:endParaRPr lang="en-US" sz="1200"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endParaRPr>
              </a:p>
            </p:txBody>
          </p:sp>
          <p:sp>
            <p:nvSpPr>
              <p:cNvPr id="102" name="Freeform: Shape 43">
                <a:extLst>
                  <a:ext uri="{FF2B5EF4-FFF2-40B4-BE49-F238E27FC236}">
                    <a16:creationId xmlns="" xmlns:a16="http://schemas.microsoft.com/office/drawing/2014/main" id="{4C7173C3-8810-4030-B08B-66DEA5D71564}"/>
                  </a:ext>
                </a:extLst>
              </p:cNvPr>
              <p:cNvSpPr/>
              <p:nvPr/>
            </p:nvSpPr>
            <p:spPr>
              <a:xfrm>
                <a:off x="433134" y="2131121"/>
                <a:ext cx="2210601"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Prioridad Presidencial</a:t>
                </a:r>
              </a:p>
            </p:txBody>
          </p:sp>
        </p:grpSp>
        <p:grpSp>
          <p:nvGrpSpPr>
            <p:cNvPr id="96" name="Group 12">
              <a:extLst>
                <a:ext uri="{FF2B5EF4-FFF2-40B4-BE49-F238E27FC236}">
                  <a16:creationId xmlns="" xmlns:a16="http://schemas.microsoft.com/office/drawing/2014/main" id="{750FB533-8946-49CE-B8F9-E04C188A4CC9}"/>
                </a:ext>
              </a:extLst>
            </p:cNvPr>
            <p:cNvGrpSpPr/>
            <p:nvPr/>
          </p:nvGrpSpPr>
          <p:grpSpPr>
            <a:xfrm>
              <a:off x="379970" y="4203846"/>
              <a:ext cx="2268773" cy="733393"/>
              <a:chOff x="379970" y="3998547"/>
              <a:chExt cx="2268773" cy="733393"/>
            </a:xfrm>
          </p:grpSpPr>
          <p:sp>
            <p:nvSpPr>
              <p:cNvPr id="97" name="TextBox 90"/>
              <p:cNvSpPr txBox="1"/>
              <p:nvPr/>
            </p:nvSpPr>
            <p:spPr>
              <a:xfrm>
                <a:off x="727893" y="4393941"/>
                <a:ext cx="1776189" cy="337999"/>
              </a:xfrm>
              <a:prstGeom prst="rect">
                <a:avLst/>
              </a:prstGeom>
              <a:noFill/>
            </p:spPr>
            <p:txBody>
              <a:bodyPr wrap="square" lIns="0" tIns="0" rIns="0" bIns="0" rtlCol="0">
                <a:spAutoFit/>
              </a:bodyPr>
              <a:lstStyle/>
              <a:p>
                <a:pPr algn="just"/>
                <a:r>
                  <a:rPr lang="es-GT" sz="1200"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Servicios </a:t>
                </a:r>
                <a:r>
                  <a:rPr lang="es-GT" sz="1200" dirty="0" smtClean="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de Seguridad  a  las Personas y su Patrimonio</a:t>
                </a:r>
                <a:endParaRPr lang="es-GT" sz="1200"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endParaRPr>
              </a:p>
            </p:txBody>
          </p:sp>
          <p:sp>
            <p:nvSpPr>
              <p:cNvPr id="98" name="Freeform: Shape 44">
                <a:extLst>
                  <a:ext uri="{FF2B5EF4-FFF2-40B4-BE49-F238E27FC236}">
                    <a16:creationId xmlns="" xmlns:a16="http://schemas.microsoft.com/office/drawing/2014/main" id="{B445C58A-7039-4579-852F-42244BE24AB8}"/>
                  </a:ext>
                </a:extLst>
              </p:cNvPr>
              <p:cNvSpPr/>
              <p:nvPr/>
            </p:nvSpPr>
            <p:spPr>
              <a:xfrm>
                <a:off x="379970" y="3998547"/>
                <a:ext cx="2268773"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Programa</a:t>
                </a:r>
                <a:endPar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endParaRPr>
              </a:p>
            </p:txBody>
          </p:sp>
        </p:grpSp>
      </p:grpSp>
      <p:sp>
        <p:nvSpPr>
          <p:cNvPr id="105" name="Title 1">
            <a:extLst>
              <a:ext uri="{FF2B5EF4-FFF2-40B4-BE49-F238E27FC236}">
                <a16:creationId xmlns="" xmlns:a16="http://schemas.microsoft.com/office/drawing/2014/main" id="{555DC0C3-BCDA-48C0-A49A-2FF6F4CBFF48}"/>
              </a:ext>
            </a:extLst>
          </p:cNvPr>
          <p:cNvSpPr>
            <a:spLocks noGrp="1"/>
          </p:cNvSpPr>
          <p:nvPr>
            <p:ph type="title"/>
          </p:nvPr>
        </p:nvSpPr>
        <p:spPr>
          <a:xfrm>
            <a:off x="3460389" y="731417"/>
            <a:ext cx="5181113" cy="977663"/>
          </a:xfrm>
        </p:spPr>
        <p:txBody>
          <a:bodyPr/>
          <a:lstStyle/>
          <a:p>
            <a:pPr algn="ctr"/>
            <a:r>
              <a:rPr lang="es-GT" sz="2000" dirty="0" smtClean="0"/>
              <a:t/>
            </a:r>
            <a:br>
              <a:rPr lang="es-GT" sz="2000" dirty="0" smtClean="0"/>
            </a:br>
            <a:r>
              <a:rPr lang="es-GT" sz="2000" dirty="0"/>
              <a:t/>
            </a:r>
            <a:br>
              <a:rPr lang="es-GT" sz="2000" dirty="0"/>
            </a:br>
            <a:r>
              <a:rPr lang="es-GT" sz="2000" dirty="0" smtClean="0"/>
              <a:t/>
            </a:r>
            <a:br>
              <a:rPr lang="es-GT" sz="2000" dirty="0" smtClean="0"/>
            </a:br>
            <a:endParaRPr lang="es-GT" sz="2000" dirty="0"/>
          </a:p>
        </p:txBody>
      </p:sp>
      <p:sp>
        <p:nvSpPr>
          <p:cNvPr id="106" name="Freeform: Shape 44">
            <a:extLst>
              <a:ext uri="{FF2B5EF4-FFF2-40B4-BE49-F238E27FC236}">
                <a16:creationId xmlns="" xmlns:a16="http://schemas.microsoft.com/office/drawing/2014/main" id="{B445C58A-7039-4579-852F-42244BE24AB8}"/>
              </a:ext>
            </a:extLst>
          </p:cNvPr>
          <p:cNvSpPr/>
          <p:nvPr/>
        </p:nvSpPr>
        <p:spPr>
          <a:xfrm>
            <a:off x="254151" y="2780928"/>
            <a:ext cx="2609177" cy="504056"/>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3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Meta Estratégica de Desarrollo</a:t>
            </a:r>
          </a:p>
        </p:txBody>
      </p:sp>
      <p:sp>
        <p:nvSpPr>
          <p:cNvPr id="107" name="TextBox 81"/>
          <p:cNvSpPr txBox="1"/>
          <p:nvPr/>
        </p:nvSpPr>
        <p:spPr>
          <a:xfrm>
            <a:off x="621804" y="3284984"/>
            <a:ext cx="2061345" cy="553998"/>
          </a:xfrm>
          <a:prstGeom prst="rect">
            <a:avLst/>
          </a:prstGeom>
          <a:noFill/>
        </p:spPr>
        <p:txBody>
          <a:bodyPr wrap="square" lIns="0" tIns="0" rIns="0" bIns="0" rtlCol="0">
            <a:spAutoFit/>
          </a:bodyPr>
          <a:lstStyle/>
          <a:p>
            <a:pPr algn="just"/>
            <a:r>
              <a:rPr lang="es-ES" sz="1200" dirty="0" smtClean="0">
                <a:latin typeface="Ebrima" panose="02000000000000000000" pitchFamily="2" charset="0"/>
                <a:ea typeface="Ebrima" panose="02000000000000000000" pitchFamily="2" charset="0"/>
                <a:cs typeface="Ebrima" panose="02000000000000000000" pitchFamily="2" charset="0"/>
              </a:rPr>
              <a:t>Garantizar una vida sana y promover el bienestar para todos en todas la edades</a:t>
            </a:r>
            <a:endParaRPr lang="en-US" sz="1200" dirty="0">
              <a:latin typeface="Ebrima" panose="02000000000000000000" pitchFamily="2" charset="0"/>
              <a:ea typeface="Ebrima" panose="02000000000000000000" pitchFamily="2" charset="0"/>
              <a:cs typeface="Ebrima" panose="02000000000000000000" pitchFamily="2" charset="0"/>
            </a:endParaRPr>
          </a:p>
        </p:txBody>
      </p:sp>
      <p:sp>
        <p:nvSpPr>
          <p:cNvPr id="108" name="Oval 135"/>
          <p:cNvSpPr/>
          <p:nvPr/>
        </p:nvSpPr>
        <p:spPr>
          <a:xfrm>
            <a:off x="441824" y="3356992"/>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solidFill>
                <a:schemeClr val="tx1">
                  <a:lumMod val="75000"/>
                  <a:lumOff val="25000"/>
                </a:schemeClr>
              </a:solidFill>
            </a:endParaRPr>
          </a:p>
        </p:txBody>
      </p:sp>
      <p:grpSp>
        <p:nvGrpSpPr>
          <p:cNvPr id="170" name="4 Grupo"/>
          <p:cNvGrpSpPr/>
          <p:nvPr/>
        </p:nvGrpSpPr>
        <p:grpSpPr>
          <a:xfrm>
            <a:off x="9780203" y="2026206"/>
            <a:ext cx="2311300" cy="1108208"/>
            <a:chOff x="9612388" y="5044187"/>
            <a:chExt cx="3018479" cy="1108208"/>
          </a:xfrm>
        </p:grpSpPr>
        <p:grpSp>
          <p:nvGrpSpPr>
            <p:cNvPr id="171" name="Group 3">
              <a:extLst>
                <a:ext uri="{FF2B5EF4-FFF2-40B4-BE49-F238E27FC236}">
                  <a16:creationId xmlns="" xmlns:a16="http://schemas.microsoft.com/office/drawing/2014/main" id="{DB3D41A9-A874-4198-92E2-BF9FFA2BEB4C}"/>
                </a:ext>
              </a:extLst>
            </p:cNvPr>
            <p:cNvGrpSpPr/>
            <p:nvPr/>
          </p:nvGrpSpPr>
          <p:grpSpPr>
            <a:xfrm>
              <a:off x="9957480" y="5044187"/>
              <a:ext cx="531730" cy="531730"/>
              <a:chOff x="1060566" y="1943691"/>
              <a:chExt cx="531730" cy="531730"/>
            </a:xfrm>
          </p:grpSpPr>
          <p:sp>
            <p:nvSpPr>
              <p:cNvPr id="174" name="Oval 193">
                <a:extLst>
                  <a:ext uri="{FF2B5EF4-FFF2-40B4-BE49-F238E27FC236}">
                    <a16:creationId xmlns="" xmlns:a16="http://schemas.microsoft.com/office/drawing/2014/main" id="{6AB737CD-69F1-4F41-A636-435FC3EB25C0}"/>
                  </a:ext>
                </a:extLst>
              </p:cNvPr>
              <p:cNvSpPr/>
              <p:nvPr/>
            </p:nvSpPr>
            <p:spPr>
              <a:xfrm>
                <a:off x="1060566" y="1943691"/>
                <a:ext cx="531730" cy="53173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175" name="Group 194">
                <a:extLst>
                  <a:ext uri="{FF2B5EF4-FFF2-40B4-BE49-F238E27FC236}">
                    <a16:creationId xmlns="" xmlns:a16="http://schemas.microsoft.com/office/drawing/2014/main" id="{58CF0266-3813-4A5C-93C7-7C7A51683CAE}"/>
                  </a:ext>
                </a:extLst>
              </p:cNvPr>
              <p:cNvGrpSpPr/>
              <p:nvPr/>
            </p:nvGrpSpPr>
            <p:grpSpPr>
              <a:xfrm>
                <a:off x="1211844" y="2078944"/>
                <a:ext cx="279100" cy="261224"/>
                <a:chOff x="765175" y="1228726"/>
                <a:chExt cx="5205413" cy="4872038"/>
              </a:xfrm>
              <a:solidFill>
                <a:schemeClr val="bg1"/>
              </a:solidFill>
            </p:grpSpPr>
            <p:sp>
              <p:nvSpPr>
                <p:cNvPr id="176" name="Freeform 6">
                  <a:extLst>
                    <a:ext uri="{FF2B5EF4-FFF2-40B4-BE49-F238E27FC236}">
                      <a16:creationId xmlns="" xmlns:a16="http://schemas.microsoft.com/office/drawing/2014/main" id="{68F53266-562F-460E-BA12-BE60306913A4}"/>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77" name="Freeform 7">
                  <a:extLst>
                    <a:ext uri="{FF2B5EF4-FFF2-40B4-BE49-F238E27FC236}">
                      <a16:creationId xmlns="" xmlns:a16="http://schemas.microsoft.com/office/drawing/2014/main" id="{DA1BCFC9-EC7F-4775-84A4-3547B780EFCA}"/>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86" name="Freeform 8">
                  <a:extLst>
                    <a:ext uri="{FF2B5EF4-FFF2-40B4-BE49-F238E27FC236}">
                      <a16:creationId xmlns="" xmlns:a16="http://schemas.microsoft.com/office/drawing/2014/main" id="{2B695D25-3F05-45E5-83CA-79B45A60A415}"/>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99" name="Freeform 9">
                  <a:extLst>
                    <a:ext uri="{FF2B5EF4-FFF2-40B4-BE49-F238E27FC236}">
                      <a16:creationId xmlns="" xmlns:a16="http://schemas.microsoft.com/office/drawing/2014/main" id="{E796B5FD-7A81-47A2-84AD-B91A05387FA6}"/>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sp>
          <p:nvSpPr>
            <p:cNvPr id="172" name="TextBox 211">
              <a:extLst>
                <a:ext uri="{FF2B5EF4-FFF2-40B4-BE49-F238E27FC236}">
                  <a16:creationId xmlns="" xmlns:a16="http://schemas.microsoft.com/office/drawing/2014/main" id="{F9C7077D-CE0A-4833-9371-B1389B3D18B7}"/>
                </a:ext>
              </a:extLst>
            </p:cNvPr>
            <p:cNvSpPr txBox="1"/>
            <p:nvPr/>
          </p:nvSpPr>
          <p:spPr>
            <a:xfrm>
              <a:off x="9612388" y="5598397"/>
              <a:ext cx="3018479" cy="553998"/>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just">
                <a:lnSpc>
                  <a:spcPct val="150000"/>
                </a:lnSpc>
              </a:pPr>
              <a:r>
                <a:rPr lang="en-GB" dirty="0" smtClean="0">
                  <a:solidFill>
                    <a:schemeClr val="accent3"/>
                  </a:solidFill>
                </a:rPr>
                <a:t>Población Guatemala:  17,689,642</a:t>
              </a:r>
              <a:endParaRPr lang="en-GB" dirty="0">
                <a:solidFill>
                  <a:schemeClr val="accent3"/>
                </a:solidFill>
              </a:endParaRPr>
            </a:p>
            <a:p>
              <a:pPr algn="just">
                <a:lnSpc>
                  <a:spcPct val="150000"/>
                </a:lnSpc>
              </a:pPr>
              <a:r>
                <a:rPr lang="en-GB" dirty="0" smtClean="0">
                  <a:solidFill>
                    <a:schemeClr val="accent3"/>
                  </a:solidFill>
                </a:rPr>
                <a:t>Personal Policial: 40,195</a:t>
              </a:r>
              <a:endParaRPr lang="en-GB" dirty="0">
                <a:solidFill>
                  <a:schemeClr val="accent3"/>
                </a:solidFill>
              </a:endParaRPr>
            </a:p>
          </p:txBody>
        </p:sp>
        <p:sp>
          <p:nvSpPr>
            <p:cNvPr id="173" name="TextBox 9">
              <a:extLst>
                <a:ext uri="{FF2B5EF4-FFF2-40B4-BE49-F238E27FC236}">
                  <a16:creationId xmlns="" xmlns:a16="http://schemas.microsoft.com/office/drawing/2014/main" id="{0C86ED7C-4700-4DC5-83AE-0DE9E533A95C}"/>
                </a:ext>
              </a:extLst>
            </p:cNvPr>
            <p:cNvSpPr txBox="1"/>
            <p:nvPr/>
          </p:nvSpPr>
          <p:spPr>
            <a:xfrm>
              <a:off x="10600918" y="5049850"/>
              <a:ext cx="1770528" cy="523220"/>
            </a:xfrm>
            <a:prstGeom prst="rect">
              <a:avLst/>
            </a:prstGeom>
            <a:noFill/>
          </p:spPr>
          <p:txBody>
            <a:bodyPr wrap="square" lIns="0" tIns="0" rIns="0" bIns="0" rtlCol="0">
              <a:spAutoFit/>
            </a:bodyPr>
            <a:lstStyle/>
            <a:p>
              <a:pPr algn="ctr"/>
              <a:r>
                <a:rPr lang="en-GB" sz="1600" b="1" dirty="0">
                  <a:solidFill>
                    <a:schemeClr val="tx1">
                      <a:lumMod val="75000"/>
                      <a:lumOff val="25000"/>
                    </a:schemeClr>
                  </a:solidFill>
                  <a:cs typeface="Arial" pitchFamily="34" charset="0"/>
                </a:rPr>
                <a:t>BENEFICIARIOS</a:t>
              </a:r>
              <a:r>
                <a:rPr lang="en-GB" sz="1800" b="1" dirty="0">
                  <a:solidFill>
                    <a:schemeClr val="tx1">
                      <a:lumMod val="75000"/>
                      <a:lumOff val="25000"/>
                    </a:schemeClr>
                  </a:solidFill>
                  <a:cs typeface="Arial" pitchFamily="34" charset="0"/>
                </a:rPr>
                <a:t> </a:t>
              </a:r>
              <a:r>
                <a:rPr lang="en-GB" sz="1600" b="1" dirty="0">
                  <a:solidFill>
                    <a:schemeClr val="tx1">
                      <a:lumMod val="75000"/>
                      <a:lumOff val="25000"/>
                    </a:schemeClr>
                  </a:solidFill>
                  <a:cs typeface="Arial" pitchFamily="34" charset="0"/>
                </a:rPr>
                <a:t>TOTALES</a:t>
              </a:r>
              <a:endParaRPr lang="en-IN" sz="1600" b="1" dirty="0">
                <a:solidFill>
                  <a:schemeClr val="tx1">
                    <a:lumMod val="75000"/>
                    <a:lumOff val="25000"/>
                  </a:schemeClr>
                </a:solidFill>
                <a:cs typeface="Arial" pitchFamily="34" charset="0"/>
              </a:endParaRPr>
            </a:p>
          </p:txBody>
        </p:sp>
      </p:grpSp>
      <p:sp>
        <p:nvSpPr>
          <p:cNvPr id="200" name="Freeform 81">
            <a:extLst>
              <a:ext uri="{FF2B5EF4-FFF2-40B4-BE49-F238E27FC236}">
                <a16:creationId xmlns="" xmlns:a16="http://schemas.microsoft.com/office/drawing/2014/main" id="{CB88804D-45FD-4A18-962D-029355F03A2D}"/>
              </a:ext>
            </a:extLst>
          </p:cNvPr>
          <p:cNvSpPr>
            <a:spLocks noEditPoints="1"/>
          </p:cNvSpPr>
          <p:nvPr/>
        </p:nvSpPr>
        <p:spPr bwMode="auto">
          <a:xfrm>
            <a:off x="2593715" y="5053805"/>
            <a:ext cx="158164" cy="158164"/>
          </a:xfrm>
          <a:custGeom>
            <a:avLst/>
            <a:gdLst>
              <a:gd name="T0" fmla="*/ 65 w 84"/>
              <a:gd name="T1" fmla="*/ 0 h 84"/>
              <a:gd name="T2" fmla="*/ 56 w 84"/>
              <a:gd name="T3" fmla="*/ 10 h 84"/>
              <a:gd name="T4" fmla="*/ 46 w 84"/>
              <a:gd name="T5" fmla="*/ 8 h 84"/>
              <a:gd name="T6" fmla="*/ 16 w 84"/>
              <a:gd name="T7" fmla="*/ 38 h 84"/>
              <a:gd name="T8" fmla="*/ 18 w 84"/>
              <a:gd name="T9" fmla="*/ 48 h 84"/>
              <a:gd name="T10" fmla="*/ 1 w 84"/>
              <a:gd name="T11" fmla="*/ 65 h 84"/>
              <a:gd name="T12" fmla="*/ 0 w 84"/>
              <a:gd name="T13" fmla="*/ 66 h 84"/>
              <a:gd name="T14" fmla="*/ 0 w 84"/>
              <a:gd name="T15" fmla="*/ 82 h 84"/>
              <a:gd name="T16" fmla="*/ 2 w 84"/>
              <a:gd name="T17" fmla="*/ 84 h 84"/>
              <a:gd name="T18" fmla="*/ 18 w 84"/>
              <a:gd name="T19" fmla="*/ 84 h 84"/>
              <a:gd name="T20" fmla="*/ 19 w 84"/>
              <a:gd name="T21" fmla="*/ 83 h 84"/>
              <a:gd name="T22" fmla="*/ 36 w 84"/>
              <a:gd name="T23" fmla="*/ 66 h 84"/>
              <a:gd name="T24" fmla="*/ 46 w 84"/>
              <a:gd name="T25" fmla="*/ 68 h 84"/>
              <a:gd name="T26" fmla="*/ 76 w 84"/>
              <a:gd name="T27" fmla="*/ 38 h 84"/>
              <a:gd name="T28" fmla="*/ 74 w 84"/>
              <a:gd name="T29" fmla="*/ 28 h 84"/>
              <a:gd name="T30" fmla="*/ 84 w 84"/>
              <a:gd name="T31" fmla="*/ 19 h 84"/>
              <a:gd name="T32" fmla="*/ 65 w 84"/>
              <a:gd name="T33" fmla="*/ 0 h 84"/>
              <a:gd name="T34" fmla="*/ 14 w 84"/>
              <a:gd name="T35" fmla="*/ 72 h 84"/>
              <a:gd name="T36" fmla="*/ 12 w 84"/>
              <a:gd name="T37" fmla="*/ 70 h 84"/>
              <a:gd name="T38" fmla="*/ 14 w 84"/>
              <a:gd name="T39" fmla="*/ 68 h 84"/>
              <a:gd name="T40" fmla="*/ 16 w 84"/>
              <a:gd name="T41" fmla="*/ 70 h 84"/>
              <a:gd name="T42" fmla="*/ 14 w 84"/>
              <a:gd name="T43" fmla="*/ 72 h 84"/>
              <a:gd name="T44" fmla="*/ 20 w 84"/>
              <a:gd name="T45" fmla="*/ 66 h 84"/>
              <a:gd name="T46" fmla="*/ 18 w 84"/>
              <a:gd name="T47" fmla="*/ 64 h 84"/>
              <a:gd name="T48" fmla="*/ 20 w 84"/>
              <a:gd name="T49" fmla="*/ 62 h 84"/>
              <a:gd name="T50" fmla="*/ 22 w 84"/>
              <a:gd name="T51" fmla="*/ 64 h 84"/>
              <a:gd name="T52" fmla="*/ 20 w 84"/>
              <a:gd name="T53" fmla="*/ 66 h 84"/>
              <a:gd name="T54" fmla="*/ 46 w 84"/>
              <a:gd name="T55" fmla="*/ 64 h 84"/>
              <a:gd name="T56" fmla="*/ 20 w 84"/>
              <a:gd name="T57" fmla="*/ 38 h 84"/>
              <a:gd name="T58" fmla="*/ 46 w 84"/>
              <a:gd name="T59" fmla="*/ 12 h 84"/>
              <a:gd name="T60" fmla="*/ 72 w 84"/>
              <a:gd name="T61" fmla="*/ 38 h 84"/>
              <a:gd name="T62" fmla="*/ 46 w 84"/>
              <a:gd name="T63" fmla="*/ 6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84">
                <a:moveTo>
                  <a:pt x="65" y="0"/>
                </a:moveTo>
                <a:cubicBezTo>
                  <a:pt x="56" y="10"/>
                  <a:pt x="56" y="10"/>
                  <a:pt x="56" y="10"/>
                </a:cubicBezTo>
                <a:cubicBezTo>
                  <a:pt x="53" y="9"/>
                  <a:pt x="49" y="8"/>
                  <a:pt x="46" y="8"/>
                </a:cubicBezTo>
                <a:cubicBezTo>
                  <a:pt x="29" y="8"/>
                  <a:pt x="16" y="21"/>
                  <a:pt x="16" y="38"/>
                </a:cubicBezTo>
                <a:cubicBezTo>
                  <a:pt x="16" y="41"/>
                  <a:pt x="17" y="45"/>
                  <a:pt x="18" y="48"/>
                </a:cubicBezTo>
                <a:cubicBezTo>
                  <a:pt x="1" y="65"/>
                  <a:pt x="1" y="65"/>
                  <a:pt x="1" y="65"/>
                </a:cubicBezTo>
                <a:cubicBezTo>
                  <a:pt x="0" y="65"/>
                  <a:pt x="0" y="65"/>
                  <a:pt x="0" y="66"/>
                </a:cubicBezTo>
                <a:cubicBezTo>
                  <a:pt x="0" y="82"/>
                  <a:pt x="0" y="82"/>
                  <a:pt x="0" y="82"/>
                </a:cubicBezTo>
                <a:cubicBezTo>
                  <a:pt x="0" y="83"/>
                  <a:pt x="1" y="84"/>
                  <a:pt x="2" y="84"/>
                </a:cubicBezTo>
                <a:cubicBezTo>
                  <a:pt x="18" y="84"/>
                  <a:pt x="18" y="84"/>
                  <a:pt x="18" y="84"/>
                </a:cubicBezTo>
                <a:cubicBezTo>
                  <a:pt x="19" y="84"/>
                  <a:pt x="19" y="84"/>
                  <a:pt x="19" y="83"/>
                </a:cubicBezTo>
                <a:cubicBezTo>
                  <a:pt x="36" y="66"/>
                  <a:pt x="36" y="66"/>
                  <a:pt x="36" y="66"/>
                </a:cubicBezTo>
                <a:cubicBezTo>
                  <a:pt x="39" y="67"/>
                  <a:pt x="43" y="68"/>
                  <a:pt x="46" y="68"/>
                </a:cubicBezTo>
                <a:cubicBezTo>
                  <a:pt x="63" y="68"/>
                  <a:pt x="76" y="55"/>
                  <a:pt x="76" y="38"/>
                </a:cubicBezTo>
                <a:cubicBezTo>
                  <a:pt x="76" y="35"/>
                  <a:pt x="75" y="31"/>
                  <a:pt x="74" y="28"/>
                </a:cubicBezTo>
                <a:cubicBezTo>
                  <a:pt x="84" y="19"/>
                  <a:pt x="84" y="19"/>
                  <a:pt x="84" y="19"/>
                </a:cubicBezTo>
                <a:lnTo>
                  <a:pt x="65" y="0"/>
                </a:lnTo>
                <a:close/>
                <a:moveTo>
                  <a:pt x="14" y="72"/>
                </a:moveTo>
                <a:cubicBezTo>
                  <a:pt x="13" y="72"/>
                  <a:pt x="12" y="71"/>
                  <a:pt x="12" y="70"/>
                </a:cubicBezTo>
                <a:cubicBezTo>
                  <a:pt x="12" y="69"/>
                  <a:pt x="13" y="68"/>
                  <a:pt x="14" y="68"/>
                </a:cubicBezTo>
                <a:cubicBezTo>
                  <a:pt x="15" y="68"/>
                  <a:pt x="16" y="69"/>
                  <a:pt x="16" y="70"/>
                </a:cubicBezTo>
                <a:cubicBezTo>
                  <a:pt x="16" y="71"/>
                  <a:pt x="15" y="72"/>
                  <a:pt x="14" y="72"/>
                </a:cubicBezTo>
                <a:close/>
                <a:moveTo>
                  <a:pt x="20" y="66"/>
                </a:moveTo>
                <a:cubicBezTo>
                  <a:pt x="19" y="66"/>
                  <a:pt x="18" y="65"/>
                  <a:pt x="18" y="64"/>
                </a:cubicBezTo>
                <a:cubicBezTo>
                  <a:pt x="18" y="63"/>
                  <a:pt x="19" y="62"/>
                  <a:pt x="20" y="62"/>
                </a:cubicBezTo>
                <a:cubicBezTo>
                  <a:pt x="21" y="62"/>
                  <a:pt x="22" y="63"/>
                  <a:pt x="22" y="64"/>
                </a:cubicBezTo>
                <a:cubicBezTo>
                  <a:pt x="22" y="65"/>
                  <a:pt x="21" y="66"/>
                  <a:pt x="20" y="66"/>
                </a:cubicBezTo>
                <a:close/>
                <a:moveTo>
                  <a:pt x="46" y="64"/>
                </a:moveTo>
                <a:cubicBezTo>
                  <a:pt x="32" y="64"/>
                  <a:pt x="20" y="52"/>
                  <a:pt x="20" y="38"/>
                </a:cubicBezTo>
                <a:cubicBezTo>
                  <a:pt x="20" y="24"/>
                  <a:pt x="32" y="12"/>
                  <a:pt x="46" y="12"/>
                </a:cubicBezTo>
                <a:cubicBezTo>
                  <a:pt x="60" y="12"/>
                  <a:pt x="72" y="24"/>
                  <a:pt x="72" y="38"/>
                </a:cubicBezTo>
                <a:cubicBezTo>
                  <a:pt x="72" y="52"/>
                  <a:pt x="60" y="64"/>
                  <a:pt x="46" y="64"/>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399"/>
          </a:p>
        </p:txBody>
      </p:sp>
      <p:sp>
        <p:nvSpPr>
          <p:cNvPr id="202" name="Title 1">
            <a:extLst>
              <a:ext uri="{FF2B5EF4-FFF2-40B4-BE49-F238E27FC236}">
                <a16:creationId xmlns="" xmlns:a16="http://schemas.microsoft.com/office/drawing/2014/main" id="{555DC0C3-BCDA-48C0-A49A-2FF6F4CBFF48}"/>
              </a:ext>
            </a:extLst>
          </p:cNvPr>
          <p:cNvSpPr txBox="1">
            <a:spLocks/>
          </p:cNvSpPr>
          <p:nvPr/>
        </p:nvSpPr>
        <p:spPr>
          <a:xfrm>
            <a:off x="3224493" y="1973847"/>
            <a:ext cx="6175740" cy="3886066"/>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n-US" sz="1600" dirty="0">
                <a:solidFill>
                  <a:schemeClr val="tx1"/>
                </a:solidFill>
                <a:latin typeface="Ebrima" panose="02000000000000000000" pitchFamily="2" charset="0"/>
                <a:ea typeface="Ebrima" panose="02000000000000000000" pitchFamily="2" charset="0"/>
                <a:cs typeface="Ebrima" panose="02000000000000000000" pitchFamily="2" charset="0"/>
              </a:rPr>
              <a:t>DESCRIPCIÓN</a:t>
            </a:r>
          </a:p>
          <a:p>
            <a:pPr marL="342900" indent="-342900" algn="just">
              <a:buAutoNum type="arabicPeriod"/>
            </a:pPr>
            <a:r>
              <a:rPr lang="es-ES" sz="1400" b="0" dirty="0" smtClean="0">
                <a:solidFill>
                  <a:schemeClr val="tx1"/>
                </a:solidFill>
                <a:latin typeface="Arial" panose="020B0604020202020204" pitchFamily="34" charset="0"/>
                <a:ea typeface="Times New Roman" panose="02020603050405020304" pitchFamily="18" charset="0"/>
                <a:cs typeface="+mn-cs"/>
              </a:rPr>
              <a:t>Se tiene contemplado la construcción de </a:t>
            </a:r>
            <a:r>
              <a:rPr lang="es-MX" sz="1400" b="0" dirty="0" smtClean="0">
                <a:solidFill>
                  <a:schemeClr val="tx1"/>
                </a:solidFill>
                <a:latin typeface="Arial" panose="020B0604020202020204" pitchFamily="34" charset="0"/>
                <a:ea typeface="Times New Roman" panose="02020603050405020304" pitchFamily="18" charset="0"/>
                <a:cs typeface="+mn-cs"/>
              </a:rPr>
              <a:t>21 Proyectos de infraestructura para la Policía </a:t>
            </a:r>
            <a:r>
              <a:rPr lang="es-MX" sz="1400" b="0" dirty="0">
                <a:solidFill>
                  <a:schemeClr val="tx1"/>
                </a:solidFill>
                <a:latin typeface="Arial" panose="020B0604020202020204" pitchFamily="34" charset="0"/>
                <a:ea typeface="Times New Roman" panose="02020603050405020304" pitchFamily="18" charset="0"/>
                <a:cs typeface="+mn-cs"/>
              </a:rPr>
              <a:t>Nacional </a:t>
            </a:r>
            <a:r>
              <a:rPr lang="es-MX" sz="1400" b="0" dirty="0" smtClean="0">
                <a:solidFill>
                  <a:schemeClr val="tx1"/>
                </a:solidFill>
                <a:latin typeface="Arial" panose="020B0604020202020204" pitchFamily="34" charset="0"/>
                <a:ea typeface="Times New Roman" panose="02020603050405020304" pitchFamily="18" charset="0"/>
                <a:cs typeface="+mn-cs"/>
              </a:rPr>
              <a:t>Civil, con un costo aproximado de Q.110 millones. </a:t>
            </a:r>
          </a:p>
          <a:p>
            <a:pPr algn="just"/>
            <a:endParaRPr lang="es-MX" sz="1400" b="0" dirty="0" smtClean="0">
              <a:solidFill>
                <a:schemeClr val="tx1"/>
              </a:solidFill>
              <a:latin typeface="Arial" panose="020B0604020202020204" pitchFamily="34" charset="0"/>
              <a:ea typeface="Times New Roman" panose="02020603050405020304" pitchFamily="18" charset="0"/>
              <a:cs typeface="+mn-cs"/>
            </a:endParaRPr>
          </a:p>
          <a:p>
            <a:pPr marL="342900" indent="-342900" algn="just">
              <a:buAutoNum type="arabicPeriod"/>
            </a:pPr>
            <a:r>
              <a:rPr lang="es-MX" sz="1400" b="0" dirty="0" smtClean="0">
                <a:solidFill>
                  <a:schemeClr val="tx1"/>
                </a:solidFill>
                <a:latin typeface="Arial" panose="020B0604020202020204" pitchFamily="34" charset="0"/>
                <a:ea typeface="Times New Roman" panose="02020603050405020304" pitchFamily="18" charset="0"/>
                <a:cs typeface="+mn-cs"/>
              </a:rPr>
              <a:t>uniformes tipo comando, uniformes tácticos, botas tácticas, gorras, chaquetas, capas impermeables, trajes impermeables para motoristas, zapatos, uniformes de gala, armas de fuego, chalecos antibalas, escudos blindados, cascos blindados, equipos anti-traumas, bombas de sonido y gas, lanzadores de gas, grilletes, batones y tonfas, linternas tácticas, mochilas tácticas, maletines tácticos, cinturones,  municiones, con costo promedio de Q 474 millones anuales</a:t>
            </a:r>
          </a:p>
          <a:p>
            <a:pPr algn="just"/>
            <a:endParaRPr lang="es-MX" sz="1400" b="0" dirty="0" smtClean="0">
              <a:solidFill>
                <a:schemeClr val="tx1"/>
              </a:solidFill>
              <a:latin typeface="Arial" panose="020B0604020202020204" pitchFamily="34" charset="0"/>
              <a:ea typeface="Times New Roman" panose="02020603050405020304" pitchFamily="18" charset="0"/>
              <a:cs typeface="+mn-cs"/>
            </a:endParaRPr>
          </a:p>
          <a:p>
            <a:pPr marL="342900" indent="-342900" algn="just">
              <a:buAutoNum type="arabicPeriod"/>
            </a:pPr>
            <a:r>
              <a:rPr lang="es-MX" sz="1400" b="0" dirty="0" smtClean="0">
                <a:solidFill>
                  <a:schemeClr val="tx1"/>
                </a:solidFill>
                <a:latin typeface="Arial" panose="020B0604020202020204" pitchFamily="34" charset="0"/>
                <a:ea typeface="Times New Roman" panose="02020603050405020304" pitchFamily="18" charset="0"/>
                <a:cs typeface="+mn-cs"/>
              </a:rPr>
              <a:t>Incorporación de 3,000 nuevos agentes de PNC, que </a:t>
            </a:r>
            <a:r>
              <a:rPr lang="es-MX" sz="1400" b="0" dirty="0">
                <a:solidFill>
                  <a:schemeClr val="tx1"/>
                </a:solidFill>
                <a:latin typeface="Arial" panose="020B0604020202020204" pitchFamily="34" charset="0"/>
                <a:ea typeface="Times New Roman" panose="02020603050405020304" pitchFamily="18" charset="0"/>
                <a:cs typeface="+mn-cs"/>
              </a:rPr>
              <a:t>implica una inversión de Q. </a:t>
            </a:r>
            <a:r>
              <a:rPr lang="es-MX" sz="1400" b="0" dirty="0" smtClean="0">
                <a:solidFill>
                  <a:schemeClr val="tx1"/>
                </a:solidFill>
                <a:latin typeface="Arial" panose="020B0604020202020204" pitchFamily="34" charset="0"/>
                <a:ea typeface="Times New Roman" panose="02020603050405020304" pitchFamily="18" charset="0"/>
                <a:cs typeface="+mn-cs"/>
              </a:rPr>
              <a:t>351.6 millones anuales que </a:t>
            </a:r>
            <a:r>
              <a:rPr lang="es-MX" sz="1400" b="0" dirty="0">
                <a:solidFill>
                  <a:schemeClr val="tx1"/>
                </a:solidFill>
                <a:latin typeface="Arial" panose="020B0604020202020204" pitchFamily="34" charset="0"/>
                <a:ea typeface="Times New Roman" panose="02020603050405020304" pitchFamily="18" charset="0"/>
                <a:cs typeface="+mn-cs"/>
              </a:rPr>
              <a:t>incluye su formación y salario mensual. </a:t>
            </a:r>
            <a:endParaRPr lang="es-MX" sz="1400" b="0" dirty="0" smtClean="0">
              <a:solidFill>
                <a:schemeClr val="tx1"/>
              </a:solidFill>
              <a:latin typeface="Arial" panose="020B0604020202020204" pitchFamily="34" charset="0"/>
              <a:ea typeface="Times New Roman" panose="02020603050405020304" pitchFamily="18" charset="0"/>
              <a:cs typeface="+mn-cs"/>
            </a:endParaRPr>
          </a:p>
          <a:p>
            <a:pPr algn="just"/>
            <a:endParaRPr lang="es-MX" sz="1400" b="0" dirty="0" smtClean="0">
              <a:solidFill>
                <a:schemeClr val="tx1"/>
              </a:solidFill>
              <a:latin typeface="Arial" panose="020B0604020202020204" pitchFamily="34" charset="0"/>
              <a:ea typeface="Times New Roman" panose="02020603050405020304" pitchFamily="18" charset="0"/>
              <a:cs typeface="+mn-cs"/>
            </a:endParaRPr>
          </a:p>
          <a:p>
            <a:pPr marL="342900" indent="-342900" algn="just">
              <a:buAutoNum type="arabicPeriod"/>
            </a:pPr>
            <a:r>
              <a:rPr lang="es-MX" sz="1400" b="0" dirty="0" smtClean="0">
                <a:solidFill>
                  <a:schemeClr val="tx1"/>
                </a:solidFill>
                <a:latin typeface="Arial" panose="020B0604020202020204" pitchFamily="34" charset="0"/>
                <a:ea typeface="Times New Roman" panose="02020603050405020304" pitchFamily="18" charset="0"/>
                <a:cs typeface="+mn-cs"/>
              </a:rPr>
              <a:t>Incremento </a:t>
            </a:r>
            <a:r>
              <a:rPr lang="es-MX" sz="1400" b="0" dirty="0">
                <a:solidFill>
                  <a:schemeClr val="tx1"/>
                </a:solidFill>
                <a:latin typeface="Arial" panose="020B0604020202020204" pitchFamily="34" charset="0"/>
                <a:ea typeface="Times New Roman" panose="02020603050405020304" pitchFamily="18" charset="0"/>
                <a:cs typeface="+mn-cs"/>
              </a:rPr>
              <a:t>al bono de </a:t>
            </a:r>
            <a:r>
              <a:rPr lang="es-MX" sz="1400" b="0" dirty="0" smtClean="0">
                <a:solidFill>
                  <a:schemeClr val="tx1"/>
                </a:solidFill>
                <a:latin typeface="Arial" panose="020B0604020202020204" pitchFamily="34" charset="0"/>
                <a:ea typeface="Times New Roman" panose="02020603050405020304" pitchFamily="18" charset="0"/>
                <a:cs typeface="+mn-cs"/>
              </a:rPr>
              <a:t>antigüedad policial </a:t>
            </a:r>
            <a:r>
              <a:rPr lang="es-MX" sz="1400" b="0" dirty="0">
                <a:solidFill>
                  <a:schemeClr val="tx1"/>
                </a:solidFill>
                <a:latin typeface="Arial" panose="020B0604020202020204" pitchFamily="34" charset="0"/>
                <a:ea typeface="Times New Roman" panose="02020603050405020304" pitchFamily="18" charset="0"/>
                <a:cs typeface="+mn-cs"/>
              </a:rPr>
              <a:t>de Q.40.00 a Q.200.00 por cada dos años de </a:t>
            </a:r>
            <a:r>
              <a:rPr lang="es-MX" sz="1400" b="0" dirty="0" smtClean="0">
                <a:solidFill>
                  <a:schemeClr val="tx1"/>
                </a:solidFill>
                <a:latin typeface="Arial" panose="020B0604020202020204" pitchFamily="34" charset="0"/>
                <a:ea typeface="Times New Roman" panose="02020603050405020304" pitchFamily="18" charset="0"/>
                <a:cs typeface="+mn-cs"/>
              </a:rPr>
              <a:t>servicio, para un </a:t>
            </a:r>
            <a:r>
              <a:rPr lang="es-MX" sz="1400" b="0" dirty="0">
                <a:solidFill>
                  <a:schemeClr val="tx1"/>
                </a:solidFill>
                <a:latin typeface="Arial" panose="020B0604020202020204" pitchFamily="34" charset="0"/>
                <a:ea typeface="Times New Roman" panose="02020603050405020304" pitchFamily="18" charset="0"/>
                <a:cs typeface="+mn-cs"/>
              </a:rPr>
              <a:t>monto de </a:t>
            </a:r>
            <a:r>
              <a:rPr lang="es-MX" sz="1400" b="0" dirty="0" smtClean="0">
                <a:solidFill>
                  <a:schemeClr val="tx1"/>
                </a:solidFill>
                <a:latin typeface="Arial" panose="020B0604020202020204" pitchFamily="34" charset="0"/>
                <a:ea typeface="Times New Roman" panose="02020603050405020304" pitchFamily="18" charset="0"/>
                <a:cs typeface="+mn-cs"/>
              </a:rPr>
              <a:t>Q.235 millones anuales.</a:t>
            </a:r>
          </a:p>
          <a:p>
            <a:pPr algn="just"/>
            <a:endParaRPr lang="es-MX" sz="1600" b="0" dirty="0" smtClean="0">
              <a:solidFill>
                <a:schemeClr val="tx1"/>
              </a:solidFill>
              <a:latin typeface="Arial" panose="020B0604020202020204" pitchFamily="34" charset="0"/>
              <a:ea typeface="Times New Roman" panose="02020603050405020304" pitchFamily="18" charset="0"/>
              <a:cs typeface="+mn-cs"/>
            </a:endParaRPr>
          </a:p>
          <a:p>
            <a:pPr marL="342900" indent="-342900" algn="just">
              <a:buAutoNum type="arabicPeriod"/>
            </a:pPr>
            <a:endParaRPr lang="en-US" sz="1600" b="0" dirty="0">
              <a:solidFill>
                <a:schemeClr val="tx1"/>
              </a:solidFill>
              <a:latin typeface="Arial" panose="020B0604020202020204" pitchFamily="34" charset="0"/>
              <a:ea typeface="Times New Roman" panose="02020603050405020304" pitchFamily="18" charset="0"/>
              <a:cs typeface="+mn-cs"/>
            </a:endParaRPr>
          </a:p>
        </p:txBody>
      </p:sp>
      <p:sp>
        <p:nvSpPr>
          <p:cNvPr id="203" name="19 Rectángulo redondeado"/>
          <p:cNvSpPr/>
          <p:nvPr/>
        </p:nvSpPr>
        <p:spPr>
          <a:xfrm>
            <a:off x="2971037" y="1615089"/>
            <a:ext cx="6689856" cy="41429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1200" dirty="0"/>
          </a:p>
        </p:txBody>
      </p:sp>
      <p:sp>
        <p:nvSpPr>
          <p:cNvPr id="204" name="Oval 135"/>
          <p:cNvSpPr/>
          <p:nvPr/>
        </p:nvSpPr>
        <p:spPr>
          <a:xfrm>
            <a:off x="477788" y="980728"/>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205" name="Oval 135"/>
          <p:cNvSpPr/>
          <p:nvPr/>
        </p:nvSpPr>
        <p:spPr>
          <a:xfrm>
            <a:off x="477788" y="2492896"/>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215" name="Oval 135"/>
          <p:cNvSpPr/>
          <p:nvPr/>
        </p:nvSpPr>
        <p:spPr>
          <a:xfrm>
            <a:off x="405780" y="4401120"/>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216" name="TextBox 90"/>
          <p:cNvSpPr txBox="1"/>
          <p:nvPr/>
        </p:nvSpPr>
        <p:spPr>
          <a:xfrm>
            <a:off x="621804" y="5229200"/>
            <a:ext cx="2583794" cy="1938992"/>
          </a:xfrm>
          <a:prstGeom prst="rect">
            <a:avLst/>
          </a:prstGeom>
          <a:noFill/>
        </p:spPr>
        <p:txBody>
          <a:bodyPr wrap="square" lIns="0" tIns="0" rIns="0" bIns="0" rtlCol="0">
            <a:spAutoFit/>
          </a:bodyPr>
          <a:lstStyle/>
          <a:p>
            <a:pPr algn="just">
              <a:lnSpc>
                <a:spcPct val="150000"/>
              </a:lnSpc>
            </a:pPr>
            <a:r>
              <a:rPr lang="es-ES" sz="1200" dirty="0" smtClean="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Servicios de Seguridad Policial</a:t>
            </a:r>
          </a:p>
          <a:p>
            <a:pPr algn="just">
              <a:lnSpc>
                <a:spcPct val="150000"/>
              </a:lnSpc>
            </a:pPr>
            <a:r>
              <a:rPr lang="es-ES" sz="1200" dirty="0" smtClean="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Formación y Especialización</a:t>
            </a:r>
          </a:p>
          <a:p>
            <a:pPr algn="just">
              <a:lnSpc>
                <a:spcPct val="150000"/>
              </a:lnSpc>
            </a:pPr>
            <a:r>
              <a:rPr lang="es-ES" sz="1200" dirty="0" smtClean="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Servicios de Investigación Criminal</a:t>
            </a:r>
          </a:p>
          <a:p>
            <a:pPr algn="just">
              <a:lnSpc>
                <a:spcPct val="150000"/>
              </a:lnSpc>
            </a:pPr>
            <a:r>
              <a:rPr lang="es-ES" sz="1200" dirty="0" smtClean="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Combate a la Narcoactividad</a:t>
            </a:r>
          </a:p>
          <a:p>
            <a:pPr algn="just">
              <a:lnSpc>
                <a:spcPct val="150000"/>
              </a:lnSpc>
            </a:pPr>
            <a:r>
              <a:rPr lang="es-ES" sz="1200" dirty="0" smtClean="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Prevención del Delito y la Violencia</a:t>
            </a:r>
          </a:p>
          <a:p>
            <a:pPr algn="just">
              <a:lnSpc>
                <a:spcPct val="150000"/>
              </a:lnSpc>
            </a:pPr>
            <a:endParaRPr lang="es-ES" sz="1200" dirty="0" smtClean="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endParaRPr>
          </a:p>
          <a:p>
            <a:pPr algn="just">
              <a:lnSpc>
                <a:spcPct val="150000"/>
              </a:lnSpc>
            </a:pPr>
            <a:endParaRPr lang="en-US" sz="1200"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endParaRPr>
          </a:p>
        </p:txBody>
      </p:sp>
      <p:sp>
        <p:nvSpPr>
          <p:cNvPr id="217" name="Freeform: Shape 44">
            <a:extLst>
              <a:ext uri="{FF2B5EF4-FFF2-40B4-BE49-F238E27FC236}">
                <a16:creationId xmlns="" xmlns:a16="http://schemas.microsoft.com/office/drawing/2014/main" id="{B445C58A-7039-4579-852F-42244BE24AB8}"/>
              </a:ext>
            </a:extLst>
          </p:cNvPr>
          <p:cNvSpPr/>
          <p:nvPr/>
        </p:nvSpPr>
        <p:spPr>
          <a:xfrm>
            <a:off x="189756" y="4848377"/>
            <a:ext cx="2742056" cy="452831"/>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Producto</a:t>
            </a:r>
            <a:r>
              <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a:t>
            </a: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subproducto</a:t>
            </a:r>
            <a:endPar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endParaRPr>
          </a:p>
        </p:txBody>
      </p:sp>
      <p:sp>
        <p:nvSpPr>
          <p:cNvPr id="218" name="Oval 135"/>
          <p:cNvSpPr/>
          <p:nvPr/>
        </p:nvSpPr>
        <p:spPr>
          <a:xfrm>
            <a:off x="405780" y="5301208"/>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219" name="Title 1">
            <a:extLst>
              <a:ext uri="{FF2B5EF4-FFF2-40B4-BE49-F238E27FC236}">
                <a16:creationId xmlns="" xmlns:a16="http://schemas.microsoft.com/office/drawing/2014/main" id="{555DC0C3-BCDA-48C0-A49A-2FF6F4CBFF48}"/>
              </a:ext>
            </a:extLst>
          </p:cNvPr>
          <p:cNvSpPr txBox="1">
            <a:spLocks/>
          </p:cNvSpPr>
          <p:nvPr/>
        </p:nvSpPr>
        <p:spPr>
          <a:xfrm>
            <a:off x="3436113" y="223613"/>
            <a:ext cx="5181113" cy="522664"/>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2000" dirty="0">
                <a:latin typeface="Ebrima" panose="02000000000000000000" pitchFamily="2" charset="0"/>
                <a:ea typeface="Ebrima" panose="02000000000000000000" pitchFamily="2" charset="0"/>
                <a:cs typeface="Ebrima" panose="02000000000000000000" pitchFamily="2" charset="0"/>
              </a:rPr>
              <a:t>IV. Proyectos Estratégicos</a:t>
            </a:r>
            <a:endParaRPr lang="en-US" sz="2000" dirty="0"/>
          </a:p>
        </p:txBody>
      </p:sp>
      <p:grpSp>
        <p:nvGrpSpPr>
          <p:cNvPr id="3" name="Grupo 2"/>
          <p:cNvGrpSpPr/>
          <p:nvPr/>
        </p:nvGrpSpPr>
        <p:grpSpPr>
          <a:xfrm>
            <a:off x="9831185" y="3361999"/>
            <a:ext cx="2260318" cy="1565405"/>
            <a:chOff x="9694072" y="2885956"/>
            <a:chExt cx="2505154" cy="1788968"/>
          </a:xfrm>
        </p:grpSpPr>
        <p:sp>
          <p:nvSpPr>
            <p:cNvPr id="222" name="TextBox 211">
              <a:extLst>
                <a:ext uri="{FF2B5EF4-FFF2-40B4-BE49-F238E27FC236}">
                  <a16:creationId xmlns="" xmlns:a16="http://schemas.microsoft.com/office/drawing/2014/main" id="{F9C7077D-CE0A-4833-9371-B1389B3D18B7}"/>
                </a:ext>
              </a:extLst>
            </p:cNvPr>
            <p:cNvSpPr txBox="1"/>
            <p:nvPr/>
          </p:nvSpPr>
          <p:spPr>
            <a:xfrm>
              <a:off x="9694072" y="3971461"/>
              <a:ext cx="2505154" cy="703463"/>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2000" dirty="0" smtClean="0">
                  <a:solidFill>
                    <a:schemeClr val="accent3"/>
                  </a:solidFill>
                </a:rPr>
                <a:t>Funcionamiento e</a:t>
              </a:r>
            </a:p>
            <a:p>
              <a:pPr algn="ctr"/>
              <a:r>
                <a:rPr lang="en-GB" sz="2000" dirty="0" smtClean="0">
                  <a:solidFill>
                    <a:schemeClr val="accent3"/>
                  </a:solidFill>
                </a:rPr>
                <a:t>Inversión</a:t>
              </a:r>
              <a:endParaRPr lang="en-GB" sz="2000" dirty="0">
                <a:solidFill>
                  <a:schemeClr val="accent3"/>
                </a:solidFill>
              </a:endParaRPr>
            </a:p>
          </p:txBody>
        </p:sp>
        <p:sp>
          <p:nvSpPr>
            <p:cNvPr id="223" name="TextBox 9">
              <a:extLst>
                <a:ext uri="{FF2B5EF4-FFF2-40B4-BE49-F238E27FC236}">
                  <a16:creationId xmlns="" xmlns:a16="http://schemas.microsoft.com/office/drawing/2014/main" id="{0C86ED7C-4700-4DC5-83AE-0DE9E533A95C}"/>
                </a:ext>
              </a:extLst>
            </p:cNvPr>
            <p:cNvSpPr txBox="1"/>
            <p:nvPr/>
          </p:nvSpPr>
          <p:spPr>
            <a:xfrm>
              <a:off x="10507606" y="2977143"/>
              <a:ext cx="1436818" cy="844156"/>
            </a:xfrm>
            <a:prstGeom prst="rect">
              <a:avLst/>
            </a:prstGeom>
            <a:noFill/>
          </p:spPr>
          <p:txBody>
            <a:bodyPr wrap="square" lIns="0" tIns="0" rIns="0" bIns="0" rtlCol="0">
              <a:spAutoFit/>
            </a:bodyPr>
            <a:lstStyle/>
            <a:p>
              <a:pPr algn="ctr"/>
              <a:r>
                <a:rPr lang="en-GB" sz="1600" b="1" dirty="0">
                  <a:solidFill>
                    <a:schemeClr val="tx1">
                      <a:lumMod val="75000"/>
                      <a:lumOff val="25000"/>
                    </a:schemeClr>
                  </a:solidFill>
                  <a:cs typeface="Arial" pitchFamily="34" charset="0"/>
                </a:rPr>
                <a:t>CLASIFICACIÓN POR TIPO DE  GASTO</a:t>
              </a:r>
              <a:endParaRPr lang="en-IN" sz="1600" b="1" dirty="0">
                <a:solidFill>
                  <a:schemeClr val="tx1">
                    <a:lumMod val="75000"/>
                    <a:lumOff val="25000"/>
                  </a:schemeClr>
                </a:solidFill>
                <a:cs typeface="Arial" pitchFamily="34" charset="0"/>
              </a:endParaRPr>
            </a:p>
          </p:txBody>
        </p:sp>
        <p:grpSp>
          <p:nvGrpSpPr>
            <p:cNvPr id="228" name="Group 3">
              <a:extLst>
                <a:ext uri="{FF2B5EF4-FFF2-40B4-BE49-F238E27FC236}">
                  <a16:creationId xmlns="" xmlns:a16="http://schemas.microsoft.com/office/drawing/2014/main" id="{DB3D41A9-A874-4198-92E2-BF9FFA2BEB4C}"/>
                </a:ext>
              </a:extLst>
            </p:cNvPr>
            <p:cNvGrpSpPr/>
            <p:nvPr/>
          </p:nvGrpSpPr>
          <p:grpSpPr>
            <a:xfrm>
              <a:off x="9904443" y="2885956"/>
              <a:ext cx="531729" cy="531729"/>
              <a:chOff x="1060566" y="1943691"/>
              <a:chExt cx="531730" cy="531730"/>
            </a:xfrm>
          </p:grpSpPr>
          <p:sp>
            <p:nvSpPr>
              <p:cNvPr id="229" name="Oval 193">
                <a:extLst>
                  <a:ext uri="{FF2B5EF4-FFF2-40B4-BE49-F238E27FC236}">
                    <a16:creationId xmlns="" xmlns:a16="http://schemas.microsoft.com/office/drawing/2014/main" id="{6AB737CD-69F1-4F41-A636-435FC3EB25C0}"/>
                  </a:ext>
                </a:extLst>
              </p:cNvPr>
              <p:cNvSpPr/>
              <p:nvPr/>
            </p:nvSpPr>
            <p:spPr>
              <a:xfrm>
                <a:off x="1060566" y="1943691"/>
                <a:ext cx="531730" cy="5317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230" name="Group 194">
                <a:extLst>
                  <a:ext uri="{FF2B5EF4-FFF2-40B4-BE49-F238E27FC236}">
                    <a16:creationId xmlns="" xmlns:a16="http://schemas.microsoft.com/office/drawing/2014/main" id="{58CF0266-3813-4A5C-93C7-7C7A51683CAE}"/>
                  </a:ext>
                </a:extLst>
              </p:cNvPr>
              <p:cNvGrpSpPr/>
              <p:nvPr/>
            </p:nvGrpSpPr>
            <p:grpSpPr>
              <a:xfrm>
                <a:off x="1211844" y="2078944"/>
                <a:ext cx="279100" cy="261224"/>
                <a:chOff x="765174" y="1228726"/>
                <a:chExt cx="5205411" cy="4872038"/>
              </a:xfrm>
              <a:solidFill>
                <a:schemeClr val="bg1"/>
              </a:solidFill>
            </p:grpSpPr>
            <p:sp>
              <p:nvSpPr>
                <p:cNvPr id="231" name="Freeform 6">
                  <a:extLst>
                    <a:ext uri="{FF2B5EF4-FFF2-40B4-BE49-F238E27FC236}">
                      <a16:creationId xmlns="" xmlns:a16="http://schemas.microsoft.com/office/drawing/2014/main" id="{68F53266-562F-460E-BA12-BE60306913A4}"/>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232" name="Freeform 7">
                  <a:extLst>
                    <a:ext uri="{FF2B5EF4-FFF2-40B4-BE49-F238E27FC236}">
                      <a16:creationId xmlns="" xmlns:a16="http://schemas.microsoft.com/office/drawing/2014/main" id="{DA1BCFC9-EC7F-4775-84A4-3547B780EFCA}"/>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233" name="Freeform 8">
                  <a:extLst>
                    <a:ext uri="{FF2B5EF4-FFF2-40B4-BE49-F238E27FC236}">
                      <a16:creationId xmlns="" xmlns:a16="http://schemas.microsoft.com/office/drawing/2014/main" id="{2B695D25-3F05-45E5-83CA-79B45A60A415}"/>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234" name="Freeform 9">
                  <a:extLst>
                    <a:ext uri="{FF2B5EF4-FFF2-40B4-BE49-F238E27FC236}">
                      <a16:creationId xmlns="" xmlns:a16="http://schemas.microsoft.com/office/drawing/2014/main" id="{E796B5FD-7A81-47A2-84AD-B91A05387FA6}"/>
                    </a:ext>
                  </a:extLst>
                </p:cNvPr>
                <p:cNvSpPr>
                  <a:spLocks noEditPoints="1"/>
                </p:cNvSpPr>
                <p:nvPr/>
              </p:nvSpPr>
              <p:spPr bwMode="auto">
                <a:xfrm>
                  <a:off x="765174" y="1228726"/>
                  <a:ext cx="5205411"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grpSp>
        <p:nvGrpSpPr>
          <p:cNvPr id="2" name="Grupo 1"/>
          <p:cNvGrpSpPr/>
          <p:nvPr/>
        </p:nvGrpSpPr>
        <p:grpSpPr>
          <a:xfrm>
            <a:off x="9741510" y="5229200"/>
            <a:ext cx="2311300" cy="1150651"/>
            <a:chOff x="9614719" y="4912940"/>
            <a:chExt cx="2577703" cy="708937"/>
          </a:xfrm>
        </p:grpSpPr>
        <p:grpSp>
          <p:nvGrpSpPr>
            <p:cNvPr id="235" name="Group 298">
              <a:extLst>
                <a:ext uri="{FF2B5EF4-FFF2-40B4-BE49-F238E27FC236}">
                  <a16:creationId xmlns="" xmlns:a16="http://schemas.microsoft.com/office/drawing/2014/main" id="{A5C91CD4-542D-49E6-A605-64D1D2B33A42}"/>
                </a:ext>
              </a:extLst>
            </p:cNvPr>
            <p:cNvGrpSpPr/>
            <p:nvPr/>
          </p:nvGrpSpPr>
          <p:grpSpPr>
            <a:xfrm>
              <a:off x="9614719" y="4912940"/>
              <a:ext cx="2577703" cy="320155"/>
              <a:chOff x="9062519" y="1142200"/>
              <a:chExt cx="2577703" cy="320154"/>
            </a:xfrm>
          </p:grpSpPr>
          <p:grpSp>
            <p:nvGrpSpPr>
              <p:cNvPr id="236" name="Group 283">
                <a:extLst>
                  <a:ext uri="{FF2B5EF4-FFF2-40B4-BE49-F238E27FC236}">
                    <a16:creationId xmlns="" xmlns:a16="http://schemas.microsoft.com/office/drawing/2014/main" id="{79D5D393-9AEC-467A-8182-6C37FFD147E4}"/>
                  </a:ext>
                </a:extLst>
              </p:cNvPr>
              <p:cNvGrpSpPr/>
              <p:nvPr/>
            </p:nvGrpSpPr>
            <p:grpSpPr>
              <a:xfrm>
                <a:off x="9062519" y="1142200"/>
                <a:ext cx="266339" cy="320154"/>
                <a:chOff x="3024188" y="2184403"/>
                <a:chExt cx="4329112" cy="5203820"/>
              </a:xfrm>
              <a:solidFill>
                <a:schemeClr val="accent2"/>
              </a:solidFill>
            </p:grpSpPr>
            <p:sp>
              <p:nvSpPr>
                <p:cNvPr id="238" name="Freeform 55">
                  <a:extLst>
                    <a:ext uri="{FF2B5EF4-FFF2-40B4-BE49-F238E27FC236}">
                      <a16:creationId xmlns="" xmlns:a16="http://schemas.microsoft.com/office/drawing/2014/main" id="{21C121FE-7A5B-4EA1-AF77-585C83B1B6DC}"/>
                    </a:ext>
                  </a:extLst>
                </p:cNvPr>
                <p:cNvSpPr>
                  <a:spLocks noEditPoints="1"/>
                </p:cNvSpPr>
                <p:nvPr/>
              </p:nvSpPr>
              <p:spPr bwMode="auto">
                <a:xfrm>
                  <a:off x="3024188" y="2184403"/>
                  <a:ext cx="4329112" cy="5203820"/>
                </a:xfrm>
                <a:custGeom>
                  <a:avLst/>
                  <a:gdLst>
                    <a:gd name="T0" fmla="*/ 439 w 5454"/>
                    <a:gd name="T1" fmla="*/ 1146 h 6556"/>
                    <a:gd name="T2" fmla="*/ 393 w 5454"/>
                    <a:gd name="T3" fmla="*/ 1178 h 6556"/>
                    <a:gd name="T4" fmla="*/ 375 w 5454"/>
                    <a:gd name="T5" fmla="*/ 1234 h 6556"/>
                    <a:gd name="T6" fmla="*/ 379 w 5454"/>
                    <a:gd name="T7" fmla="*/ 6118 h 6556"/>
                    <a:gd name="T8" fmla="*/ 413 w 5454"/>
                    <a:gd name="T9" fmla="*/ 6163 h 6556"/>
                    <a:gd name="T10" fmla="*/ 469 w 5454"/>
                    <a:gd name="T11" fmla="*/ 6181 h 6556"/>
                    <a:gd name="T12" fmla="*/ 4121 w 5454"/>
                    <a:gd name="T13" fmla="*/ 6177 h 6556"/>
                    <a:gd name="T14" fmla="*/ 4167 w 5454"/>
                    <a:gd name="T15" fmla="*/ 6143 h 6556"/>
                    <a:gd name="T16" fmla="*/ 4185 w 5454"/>
                    <a:gd name="T17" fmla="*/ 6088 h 6556"/>
                    <a:gd name="T18" fmla="*/ 1363 w 5454"/>
                    <a:gd name="T19" fmla="*/ 5791 h 6556"/>
                    <a:gd name="T20" fmla="*/ 1215 w 5454"/>
                    <a:gd name="T21" fmla="*/ 5767 h 6556"/>
                    <a:gd name="T22" fmla="*/ 1085 w 5454"/>
                    <a:gd name="T23" fmla="*/ 5699 h 6556"/>
                    <a:gd name="T24" fmla="*/ 983 w 5454"/>
                    <a:gd name="T25" fmla="*/ 5597 h 6556"/>
                    <a:gd name="T26" fmla="*/ 918 w 5454"/>
                    <a:gd name="T27" fmla="*/ 5470 h 6556"/>
                    <a:gd name="T28" fmla="*/ 894 w 5454"/>
                    <a:gd name="T29" fmla="*/ 5322 h 6556"/>
                    <a:gd name="T30" fmla="*/ 469 w 5454"/>
                    <a:gd name="T31" fmla="*/ 1140 h 6556"/>
                    <a:gd name="T32" fmla="*/ 1333 w 5454"/>
                    <a:gd name="T33" fmla="*/ 379 h 6556"/>
                    <a:gd name="T34" fmla="*/ 1287 w 5454"/>
                    <a:gd name="T35" fmla="*/ 413 h 6556"/>
                    <a:gd name="T36" fmla="*/ 1269 w 5454"/>
                    <a:gd name="T37" fmla="*/ 468 h 6556"/>
                    <a:gd name="T38" fmla="*/ 1273 w 5454"/>
                    <a:gd name="T39" fmla="*/ 5352 h 6556"/>
                    <a:gd name="T40" fmla="*/ 1307 w 5454"/>
                    <a:gd name="T41" fmla="*/ 5398 h 6556"/>
                    <a:gd name="T42" fmla="*/ 1363 w 5454"/>
                    <a:gd name="T43" fmla="*/ 5416 h 6556"/>
                    <a:gd name="T44" fmla="*/ 5015 w 5454"/>
                    <a:gd name="T45" fmla="*/ 5412 h 6556"/>
                    <a:gd name="T46" fmla="*/ 5061 w 5454"/>
                    <a:gd name="T47" fmla="*/ 5378 h 6556"/>
                    <a:gd name="T48" fmla="*/ 5079 w 5454"/>
                    <a:gd name="T49" fmla="*/ 5322 h 6556"/>
                    <a:gd name="T50" fmla="*/ 5075 w 5454"/>
                    <a:gd name="T51" fmla="*/ 439 h 6556"/>
                    <a:gd name="T52" fmla="*/ 5041 w 5454"/>
                    <a:gd name="T53" fmla="*/ 393 h 6556"/>
                    <a:gd name="T54" fmla="*/ 4985 w 5454"/>
                    <a:gd name="T55" fmla="*/ 375 h 6556"/>
                    <a:gd name="T56" fmla="*/ 1363 w 5454"/>
                    <a:gd name="T57" fmla="*/ 0 h 6556"/>
                    <a:gd name="T58" fmla="*/ 5061 w 5454"/>
                    <a:gd name="T59" fmla="*/ 6 h 6556"/>
                    <a:gd name="T60" fmla="*/ 5201 w 5454"/>
                    <a:gd name="T61" fmla="*/ 52 h 6556"/>
                    <a:gd name="T62" fmla="*/ 5316 w 5454"/>
                    <a:gd name="T63" fmla="*/ 138 h 6556"/>
                    <a:gd name="T64" fmla="*/ 5402 w 5454"/>
                    <a:gd name="T65" fmla="*/ 253 h 6556"/>
                    <a:gd name="T66" fmla="*/ 5448 w 5454"/>
                    <a:gd name="T67" fmla="*/ 393 h 6556"/>
                    <a:gd name="T68" fmla="*/ 5454 w 5454"/>
                    <a:gd name="T69" fmla="*/ 5322 h 6556"/>
                    <a:gd name="T70" fmla="*/ 5430 w 5454"/>
                    <a:gd name="T71" fmla="*/ 5470 h 6556"/>
                    <a:gd name="T72" fmla="*/ 5362 w 5454"/>
                    <a:gd name="T73" fmla="*/ 5597 h 6556"/>
                    <a:gd name="T74" fmla="*/ 5263 w 5454"/>
                    <a:gd name="T75" fmla="*/ 5699 h 6556"/>
                    <a:gd name="T76" fmla="*/ 5133 w 5454"/>
                    <a:gd name="T77" fmla="*/ 5767 h 6556"/>
                    <a:gd name="T78" fmla="*/ 4985 w 5454"/>
                    <a:gd name="T79" fmla="*/ 5791 h 6556"/>
                    <a:gd name="T80" fmla="*/ 4560 w 5454"/>
                    <a:gd name="T81" fmla="*/ 6088 h 6556"/>
                    <a:gd name="T82" fmla="*/ 4536 w 5454"/>
                    <a:gd name="T83" fmla="*/ 6235 h 6556"/>
                    <a:gd name="T84" fmla="*/ 4469 w 5454"/>
                    <a:gd name="T85" fmla="*/ 6365 h 6556"/>
                    <a:gd name="T86" fmla="*/ 4369 w 5454"/>
                    <a:gd name="T87" fmla="*/ 6466 h 6556"/>
                    <a:gd name="T88" fmla="*/ 4239 w 5454"/>
                    <a:gd name="T89" fmla="*/ 6532 h 6556"/>
                    <a:gd name="T90" fmla="*/ 4092 w 5454"/>
                    <a:gd name="T91" fmla="*/ 6556 h 6556"/>
                    <a:gd name="T92" fmla="*/ 393 w 5454"/>
                    <a:gd name="T93" fmla="*/ 6550 h 6556"/>
                    <a:gd name="T94" fmla="*/ 253 w 5454"/>
                    <a:gd name="T95" fmla="*/ 6504 h 6556"/>
                    <a:gd name="T96" fmla="*/ 138 w 5454"/>
                    <a:gd name="T97" fmla="*/ 6419 h 6556"/>
                    <a:gd name="T98" fmla="*/ 52 w 5454"/>
                    <a:gd name="T99" fmla="*/ 6303 h 6556"/>
                    <a:gd name="T100" fmla="*/ 6 w 5454"/>
                    <a:gd name="T101" fmla="*/ 6163 h 6556"/>
                    <a:gd name="T102" fmla="*/ 0 w 5454"/>
                    <a:gd name="T103" fmla="*/ 1234 h 6556"/>
                    <a:gd name="T104" fmla="*/ 24 w 5454"/>
                    <a:gd name="T105" fmla="*/ 1086 h 6556"/>
                    <a:gd name="T106" fmla="*/ 90 w 5454"/>
                    <a:gd name="T107" fmla="*/ 959 h 6556"/>
                    <a:gd name="T108" fmla="*/ 192 w 5454"/>
                    <a:gd name="T109" fmla="*/ 857 h 6556"/>
                    <a:gd name="T110" fmla="*/ 321 w 5454"/>
                    <a:gd name="T111" fmla="*/ 791 h 6556"/>
                    <a:gd name="T112" fmla="*/ 469 w 5454"/>
                    <a:gd name="T113" fmla="*/ 767 h 6556"/>
                    <a:gd name="T114" fmla="*/ 894 w 5454"/>
                    <a:gd name="T115" fmla="*/ 468 h 6556"/>
                    <a:gd name="T116" fmla="*/ 918 w 5454"/>
                    <a:gd name="T117" fmla="*/ 321 h 6556"/>
                    <a:gd name="T118" fmla="*/ 983 w 5454"/>
                    <a:gd name="T119" fmla="*/ 191 h 6556"/>
                    <a:gd name="T120" fmla="*/ 1085 w 5454"/>
                    <a:gd name="T121" fmla="*/ 92 h 6556"/>
                    <a:gd name="T122" fmla="*/ 1215 w 5454"/>
                    <a:gd name="T123" fmla="*/ 24 h 6556"/>
                    <a:gd name="T124" fmla="*/ 1363 w 5454"/>
                    <a:gd name="T125"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54" h="6556">
                      <a:moveTo>
                        <a:pt x="469" y="1140"/>
                      </a:moveTo>
                      <a:lnTo>
                        <a:pt x="439" y="1146"/>
                      </a:lnTo>
                      <a:lnTo>
                        <a:pt x="413" y="1158"/>
                      </a:lnTo>
                      <a:lnTo>
                        <a:pt x="393" y="1178"/>
                      </a:lnTo>
                      <a:lnTo>
                        <a:pt x="379" y="1204"/>
                      </a:lnTo>
                      <a:lnTo>
                        <a:pt x="375" y="1234"/>
                      </a:lnTo>
                      <a:lnTo>
                        <a:pt x="375" y="6088"/>
                      </a:lnTo>
                      <a:lnTo>
                        <a:pt x="379" y="6118"/>
                      </a:lnTo>
                      <a:lnTo>
                        <a:pt x="393" y="6143"/>
                      </a:lnTo>
                      <a:lnTo>
                        <a:pt x="413" y="6163"/>
                      </a:lnTo>
                      <a:lnTo>
                        <a:pt x="439" y="6177"/>
                      </a:lnTo>
                      <a:lnTo>
                        <a:pt x="469" y="6181"/>
                      </a:lnTo>
                      <a:lnTo>
                        <a:pt x="4092" y="6181"/>
                      </a:lnTo>
                      <a:lnTo>
                        <a:pt x="4121" y="6177"/>
                      </a:lnTo>
                      <a:lnTo>
                        <a:pt x="4147" y="6163"/>
                      </a:lnTo>
                      <a:lnTo>
                        <a:pt x="4167" y="6143"/>
                      </a:lnTo>
                      <a:lnTo>
                        <a:pt x="4181" y="6118"/>
                      </a:lnTo>
                      <a:lnTo>
                        <a:pt x="4185" y="6088"/>
                      </a:lnTo>
                      <a:lnTo>
                        <a:pt x="4185" y="5791"/>
                      </a:lnTo>
                      <a:lnTo>
                        <a:pt x="1363" y="5791"/>
                      </a:lnTo>
                      <a:lnTo>
                        <a:pt x="1287" y="5785"/>
                      </a:lnTo>
                      <a:lnTo>
                        <a:pt x="1215" y="5767"/>
                      </a:lnTo>
                      <a:lnTo>
                        <a:pt x="1147" y="5737"/>
                      </a:lnTo>
                      <a:lnTo>
                        <a:pt x="1085" y="5699"/>
                      </a:lnTo>
                      <a:lnTo>
                        <a:pt x="1031" y="5653"/>
                      </a:lnTo>
                      <a:lnTo>
                        <a:pt x="983" y="5597"/>
                      </a:lnTo>
                      <a:lnTo>
                        <a:pt x="946" y="5537"/>
                      </a:lnTo>
                      <a:lnTo>
                        <a:pt x="918" y="5470"/>
                      </a:lnTo>
                      <a:lnTo>
                        <a:pt x="900" y="5398"/>
                      </a:lnTo>
                      <a:lnTo>
                        <a:pt x="894" y="5322"/>
                      </a:lnTo>
                      <a:lnTo>
                        <a:pt x="894" y="1140"/>
                      </a:lnTo>
                      <a:lnTo>
                        <a:pt x="469" y="1140"/>
                      </a:lnTo>
                      <a:close/>
                      <a:moveTo>
                        <a:pt x="1363" y="375"/>
                      </a:moveTo>
                      <a:lnTo>
                        <a:pt x="1333" y="379"/>
                      </a:lnTo>
                      <a:lnTo>
                        <a:pt x="1307" y="393"/>
                      </a:lnTo>
                      <a:lnTo>
                        <a:pt x="1287" y="413"/>
                      </a:lnTo>
                      <a:lnTo>
                        <a:pt x="1273" y="439"/>
                      </a:lnTo>
                      <a:lnTo>
                        <a:pt x="1269" y="468"/>
                      </a:lnTo>
                      <a:lnTo>
                        <a:pt x="1269" y="5322"/>
                      </a:lnTo>
                      <a:lnTo>
                        <a:pt x="1273" y="5352"/>
                      </a:lnTo>
                      <a:lnTo>
                        <a:pt x="1287" y="5378"/>
                      </a:lnTo>
                      <a:lnTo>
                        <a:pt x="1307" y="5398"/>
                      </a:lnTo>
                      <a:lnTo>
                        <a:pt x="1333" y="5412"/>
                      </a:lnTo>
                      <a:lnTo>
                        <a:pt x="1363" y="5416"/>
                      </a:lnTo>
                      <a:lnTo>
                        <a:pt x="4985" y="5416"/>
                      </a:lnTo>
                      <a:lnTo>
                        <a:pt x="5015" y="5412"/>
                      </a:lnTo>
                      <a:lnTo>
                        <a:pt x="5041" y="5398"/>
                      </a:lnTo>
                      <a:lnTo>
                        <a:pt x="5061" y="5378"/>
                      </a:lnTo>
                      <a:lnTo>
                        <a:pt x="5075" y="5352"/>
                      </a:lnTo>
                      <a:lnTo>
                        <a:pt x="5079" y="5322"/>
                      </a:lnTo>
                      <a:lnTo>
                        <a:pt x="5079" y="468"/>
                      </a:lnTo>
                      <a:lnTo>
                        <a:pt x="5075" y="439"/>
                      </a:lnTo>
                      <a:lnTo>
                        <a:pt x="5061" y="413"/>
                      </a:lnTo>
                      <a:lnTo>
                        <a:pt x="5041" y="393"/>
                      </a:lnTo>
                      <a:lnTo>
                        <a:pt x="5015" y="379"/>
                      </a:lnTo>
                      <a:lnTo>
                        <a:pt x="4985" y="375"/>
                      </a:lnTo>
                      <a:lnTo>
                        <a:pt x="1363" y="375"/>
                      </a:lnTo>
                      <a:close/>
                      <a:moveTo>
                        <a:pt x="1363" y="0"/>
                      </a:moveTo>
                      <a:lnTo>
                        <a:pt x="4985" y="0"/>
                      </a:lnTo>
                      <a:lnTo>
                        <a:pt x="5061" y="6"/>
                      </a:lnTo>
                      <a:lnTo>
                        <a:pt x="5133" y="24"/>
                      </a:lnTo>
                      <a:lnTo>
                        <a:pt x="5201" y="52"/>
                      </a:lnTo>
                      <a:lnTo>
                        <a:pt x="5263" y="92"/>
                      </a:lnTo>
                      <a:lnTo>
                        <a:pt x="5316" y="138"/>
                      </a:lnTo>
                      <a:lnTo>
                        <a:pt x="5362" y="191"/>
                      </a:lnTo>
                      <a:lnTo>
                        <a:pt x="5402" y="253"/>
                      </a:lnTo>
                      <a:lnTo>
                        <a:pt x="5430" y="321"/>
                      </a:lnTo>
                      <a:lnTo>
                        <a:pt x="5448" y="393"/>
                      </a:lnTo>
                      <a:lnTo>
                        <a:pt x="5454" y="468"/>
                      </a:lnTo>
                      <a:lnTo>
                        <a:pt x="5454" y="5322"/>
                      </a:lnTo>
                      <a:lnTo>
                        <a:pt x="5448" y="5398"/>
                      </a:lnTo>
                      <a:lnTo>
                        <a:pt x="5430" y="5470"/>
                      </a:lnTo>
                      <a:lnTo>
                        <a:pt x="5402" y="5537"/>
                      </a:lnTo>
                      <a:lnTo>
                        <a:pt x="5362" y="5597"/>
                      </a:lnTo>
                      <a:lnTo>
                        <a:pt x="5316" y="5653"/>
                      </a:lnTo>
                      <a:lnTo>
                        <a:pt x="5263" y="5699"/>
                      </a:lnTo>
                      <a:lnTo>
                        <a:pt x="5201" y="5737"/>
                      </a:lnTo>
                      <a:lnTo>
                        <a:pt x="5133" y="5767"/>
                      </a:lnTo>
                      <a:lnTo>
                        <a:pt x="5061" y="5785"/>
                      </a:lnTo>
                      <a:lnTo>
                        <a:pt x="4985" y="5791"/>
                      </a:lnTo>
                      <a:lnTo>
                        <a:pt x="4560" y="5791"/>
                      </a:lnTo>
                      <a:lnTo>
                        <a:pt x="4560" y="6088"/>
                      </a:lnTo>
                      <a:lnTo>
                        <a:pt x="4554" y="6163"/>
                      </a:lnTo>
                      <a:lnTo>
                        <a:pt x="4536" y="6235"/>
                      </a:lnTo>
                      <a:lnTo>
                        <a:pt x="4508" y="6303"/>
                      </a:lnTo>
                      <a:lnTo>
                        <a:pt x="4469" y="6365"/>
                      </a:lnTo>
                      <a:lnTo>
                        <a:pt x="4423" y="6419"/>
                      </a:lnTo>
                      <a:lnTo>
                        <a:pt x="4369" y="6466"/>
                      </a:lnTo>
                      <a:lnTo>
                        <a:pt x="4307" y="6504"/>
                      </a:lnTo>
                      <a:lnTo>
                        <a:pt x="4239" y="6532"/>
                      </a:lnTo>
                      <a:lnTo>
                        <a:pt x="4167" y="6550"/>
                      </a:lnTo>
                      <a:lnTo>
                        <a:pt x="4092" y="6556"/>
                      </a:lnTo>
                      <a:lnTo>
                        <a:pt x="469" y="6556"/>
                      </a:lnTo>
                      <a:lnTo>
                        <a:pt x="393" y="6550"/>
                      </a:lnTo>
                      <a:lnTo>
                        <a:pt x="321" y="6532"/>
                      </a:lnTo>
                      <a:lnTo>
                        <a:pt x="253" y="6504"/>
                      </a:lnTo>
                      <a:lnTo>
                        <a:pt x="192" y="6466"/>
                      </a:lnTo>
                      <a:lnTo>
                        <a:pt x="138" y="6419"/>
                      </a:lnTo>
                      <a:lnTo>
                        <a:pt x="90" y="6365"/>
                      </a:lnTo>
                      <a:lnTo>
                        <a:pt x="52" y="6303"/>
                      </a:lnTo>
                      <a:lnTo>
                        <a:pt x="24" y="6235"/>
                      </a:lnTo>
                      <a:lnTo>
                        <a:pt x="6" y="6163"/>
                      </a:lnTo>
                      <a:lnTo>
                        <a:pt x="0" y="6088"/>
                      </a:lnTo>
                      <a:lnTo>
                        <a:pt x="0" y="1234"/>
                      </a:lnTo>
                      <a:lnTo>
                        <a:pt x="6" y="1158"/>
                      </a:lnTo>
                      <a:lnTo>
                        <a:pt x="24" y="1086"/>
                      </a:lnTo>
                      <a:lnTo>
                        <a:pt x="52" y="1019"/>
                      </a:lnTo>
                      <a:lnTo>
                        <a:pt x="90" y="959"/>
                      </a:lnTo>
                      <a:lnTo>
                        <a:pt x="138" y="903"/>
                      </a:lnTo>
                      <a:lnTo>
                        <a:pt x="192" y="857"/>
                      </a:lnTo>
                      <a:lnTo>
                        <a:pt x="253" y="819"/>
                      </a:lnTo>
                      <a:lnTo>
                        <a:pt x="321" y="791"/>
                      </a:lnTo>
                      <a:lnTo>
                        <a:pt x="393" y="773"/>
                      </a:lnTo>
                      <a:lnTo>
                        <a:pt x="469" y="767"/>
                      </a:lnTo>
                      <a:lnTo>
                        <a:pt x="894" y="767"/>
                      </a:lnTo>
                      <a:lnTo>
                        <a:pt x="894" y="468"/>
                      </a:lnTo>
                      <a:lnTo>
                        <a:pt x="900" y="393"/>
                      </a:lnTo>
                      <a:lnTo>
                        <a:pt x="918" y="321"/>
                      </a:lnTo>
                      <a:lnTo>
                        <a:pt x="946" y="253"/>
                      </a:lnTo>
                      <a:lnTo>
                        <a:pt x="983" y="191"/>
                      </a:lnTo>
                      <a:lnTo>
                        <a:pt x="1031" y="138"/>
                      </a:lnTo>
                      <a:lnTo>
                        <a:pt x="1085" y="92"/>
                      </a:lnTo>
                      <a:lnTo>
                        <a:pt x="1147" y="52"/>
                      </a:lnTo>
                      <a:lnTo>
                        <a:pt x="1215" y="24"/>
                      </a:lnTo>
                      <a:lnTo>
                        <a:pt x="1287" y="6"/>
                      </a:lnTo>
                      <a:lnTo>
                        <a:pt x="1363"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239" name="Freeform 56">
                  <a:extLst>
                    <a:ext uri="{FF2B5EF4-FFF2-40B4-BE49-F238E27FC236}">
                      <a16:creationId xmlns="" xmlns:a16="http://schemas.microsoft.com/office/drawing/2014/main" id="{01578422-F87F-406F-B6A9-25C85F90BD9C}"/>
                    </a:ext>
                  </a:extLst>
                </p:cNvPr>
                <p:cNvSpPr>
                  <a:spLocks/>
                </p:cNvSpPr>
                <p:nvPr/>
              </p:nvSpPr>
              <p:spPr bwMode="auto">
                <a:xfrm>
                  <a:off x="4305302" y="3106741"/>
                  <a:ext cx="2476503" cy="296846"/>
                </a:xfrm>
                <a:custGeom>
                  <a:avLst/>
                  <a:gdLst>
                    <a:gd name="T0" fmla="*/ 187 w 3120"/>
                    <a:gd name="T1" fmla="*/ 0 h 375"/>
                    <a:gd name="T2" fmla="*/ 2932 w 3120"/>
                    <a:gd name="T3" fmla="*/ 0 h 375"/>
                    <a:gd name="T4" fmla="*/ 2974 w 3120"/>
                    <a:gd name="T5" fmla="*/ 4 h 375"/>
                    <a:gd name="T6" fmla="*/ 3014 w 3120"/>
                    <a:gd name="T7" fmla="*/ 18 h 375"/>
                    <a:gd name="T8" fmla="*/ 3050 w 3120"/>
                    <a:gd name="T9" fmla="*/ 42 h 375"/>
                    <a:gd name="T10" fmla="*/ 3078 w 3120"/>
                    <a:gd name="T11" fmla="*/ 70 h 375"/>
                    <a:gd name="T12" fmla="*/ 3100 w 3120"/>
                    <a:gd name="T13" fmla="*/ 104 h 375"/>
                    <a:gd name="T14" fmla="*/ 3114 w 3120"/>
                    <a:gd name="T15" fmla="*/ 144 h 375"/>
                    <a:gd name="T16" fmla="*/ 3120 w 3120"/>
                    <a:gd name="T17" fmla="*/ 187 h 375"/>
                    <a:gd name="T18" fmla="*/ 3114 w 3120"/>
                    <a:gd name="T19" fmla="*/ 229 h 375"/>
                    <a:gd name="T20" fmla="*/ 3100 w 3120"/>
                    <a:gd name="T21" fmla="*/ 269 h 375"/>
                    <a:gd name="T22" fmla="*/ 3078 w 3120"/>
                    <a:gd name="T23" fmla="*/ 303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3 h 375"/>
                    <a:gd name="T42" fmla="*/ 20 w 3120"/>
                    <a:gd name="T43" fmla="*/ 269 h 375"/>
                    <a:gd name="T44" fmla="*/ 6 w 3120"/>
                    <a:gd name="T45" fmla="*/ 229 h 375"/>
                    <a:gd name="T46" fmla="*/ 0 w 3120"/>
                    <a:gd name="T47" fmla="*/ 187 h 375"/>
                    <a:gd name="T48" fmla="*/ 6 w 3120"/>
                    <a:gd name="T49" fmla="*/ 144 h 375"/>
                    <a:gd name="T50" fmla="*/ 20 w 3120"/>
                    <a:gd name="T51" fmla="*/ 104 h 375"/>
                    <a:gd name="T52" fmla="*/ 42 w 3120"/>
                    <a:gd name="T53" fmla="*/ 70 h 375"/>
                    <a:gd name="T54" fmla="*/ 70 w 3120"/>
                    <a:gd name="T55" fmla="*/ 42 h 375"/>
                    <a:gd name="T56" fmla="*/ 106 w 3120"/>
                    <a:gd name="T57" fmla="*/ 18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18"/>
                      </a:lnTo>
                      <a:lnTo>
                        <a:pt x="3050" y="42"/>
                      </a:lnTo>
                      <a:lnTo>
                        <a:pt x="3078" y="70"/>
                      </a:lnTo>
                      <a:lnTo>
                        <a:pt x="3100" y="104"/>
                      </a:lnTo>
                      <a:lnTo>
                        <a:pt x="3114" y="144"/>
                      </a:lnTo>
                      <a:lnTo>
                        <a:pt x="3120" y="187"/>
                      </a:lnTo>
                      <a:lnTo>
                        <a:pt x="3114" y="229"/>
                      </a:lnTo>
                      <a:lnTo>
                        <a:pt x="3100" y="269"/>
                      </a:lnTo>
                      <a:lnTo>
                        <a:pt x="3078" y="303"/>
                      </a:lnTo>
                      <a:lnTo>
                        <a:pt x="3050" y="333"/>
                      </a:lnTo>
                      <a:lnTo>
                        <a:pt x="3014" y="355"/>
                      </a:lnTo>
                      <a:lnTo>
                        <a:pt x="2974" y="369"/>
                      </a:lnTo>
                      <a:lnTo>
                        <a:pt x="2932" y="375"/>
                      </a:lnTo>
                      <a:lnTo>
                        <a:pt x="187" y="375"/>
                      </a:lnTo>
                      <a:lnTo>
                        <a:pt x="143" y="369"/>
                      </a:lnTo>
                      <a:lnTo>
                        <a:pt x="106" y="355"/>
                      </a:lnTo>
                      <a:lnTo>
                        <a:pt x="70" y="333"/>
                      </a:lnTo>
                      <a:lnTo>
                        <a:pt x="42" y="303"/>
                      </a:lnTo>
                      <a:lnTo>
                        <a:pt x="20" y="269"/>
                      </a:lnTo>
                      <a:lnTo>
                        <a:pt x="6" y="229"/>
                      </a:lnTo>
                      <a:lnTo>
                        <a:pt x="0" y="187"/>
                      </a:lnTo>
                      <a:lnTo>
                        <a:pt x="6" y="144"/>
                      </a:lnTo>
                      <a:lnTo>
                        <a:pt x="20" y="104"/>
                      </a:lnTo>
                      <a:lnTo>
                        <a:pt x="42" y="70"/>
                      </a:lnTo>
                      <a:lnTo>
                        <a:pt x="70" y="42"/>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240" name="Freeform 57">
                  <a:extLst>
                    <a:ext uri="{FF2B5EF4-FFF2-40B4-BE49-F238E27FC236}">
                      <a16:creationId xmlns="" xmlns:a16="http://schemas.microsoft.com/office/drawing/2014/main" id="{0D2314F3-8016-4B68-BF40-DF10C8C0FCA5}"/>
                    </a:ext>
                  </a:extLst>
                </p:cNvPr>
                <p:cNvSpPr>
                  <a:spLocks/>
                </p:cNvSpPr>
                <p:nvPr/>
              </p:nvSpPr>
              <p:spPr bwMode="auto">
                <a:xfrm>
                  <a:off x="4305302" y="3813172"/>
                  <a:ext cx="2476503" cy="296846"/>
                </a:xfrm>
                <a:custGeom>
                  <a:avLst/>
                  <a:gdLst>
                    <a:gd name="T0" fmla="*/ 187 w 3120"/>
                    <a:gd name="T1" fmla="*/ 0 h 375"/>
                    <a:gd name="T2" fmla="*/ 2932 w 3120"/>
                    <a:gd name="T3" fmla="*/ 0 h 375"/>
                    <a:gd name="T4" fmla="*/ 2974 w 3120"/>
                    <a:gd name="T5" fmla="*/ 6 h 375"/>
                    <a:gd name="T6" fmla="*/ 3014 w 3120"/>
                    <a:gd name="T7" fmla="*/ 20 h 375"/>
                    <a:gd name="T8" fmla="*/ 3050 w 3120"/>
                    <a:gd name="T9" fmla="*/ 42 h 375"/>
                    <a:gd name="T10" fmla="*/ 3078 w 3120"/>
                    <a:gd name="T11" fmla="*/ 72 h 375"/>
                    <a:gd name="T12" fmla="*/ 3100 w 3120"/>
                    <a:gd name="T13" fmla="*/ 106 h 375"/>
                    <a:gd name="T14" fmla="*/ 3114 w 3120"/>
                    <a:gd name="T15" fmla="*/ 146 h 375"/>
                    <a:gd name="T16" fmla="*/ 3120 w 3120"/>
                    <a:gd name="T17" fmla="*/ 187 h 375"/>
                    <a:gd name="T18" fmla="*/ 3114 w 3120"/>
                    <a:gd name="T19" fmla="*/ 231 h 375"/>
                    <a:gd name="T20" fmla="*/ 3100 w 3120"/>
                    <a:gd name="T21" fmla="*/ 271 h 375"/>
                    <a:gd name="T22" fmla="*/ 3078 w 3120"/>
                    <a:gd name="T23" fmla="*/ 305 h 375"/>
                    <a:gd name="T24" fmla="*/ 3050 w 3120"/>
                    <a:gd name="T25" fmla="*/ 333 h 375"/>
                    <a:gd name="T26" fmla="*/ 3014 w 3120"/>
                    <a:gd name="T27" fmla="*/ 357 h 375"/>
                    <a:gd name="T28" fmla="*/ 2974 w 3120"/>
                    <a:gd name="T29" fmla="*/ 371 h 375"/>
                    <a:gd name="T30" fmla="*/ 2932 w 3120"/>
                    <a:gd name="T31" fmla="*/ 375 h 375"/>
                    <a:gd name="T32" fmla="*/ 187 w 3120"/>
                    <a:gd name="T33" fmla="*/ 375 h 375"/>
                    <a:gd name="T34" fmla="*/ 143 w 3120"/>
                    <a:gd name="T35" fmla="*/ 371 h 375"/>
                    <a:gd name="T36" fmla="*/ 106 w 3120"/>
                    <a:gd name="T37" fmla="*/ 357 h 375"/>
                    <a:gd name="T38" fmla="*/ 70 w 3120"/>
                    <a:gd name="T39" fmla="*/ 335 h 375"/>
                    <a:gd name="T40" fmla="*/ 42 w 3120"/>
                    <a:gd name="T41" fmla="*/ 305 h 375"/>
                    <a:gd name="T42" fmla="*/ 20 w 3120"/>
                    <a:gd name="T43" fmla="*/ 271 h 375"/>
                    <a:gd name="T44" fmla="*/ 6 w 3120"/>
                    <a:gd name="T45" fmla="*/ 231 h 375"/>
                    <a:gd name="T46" fmla="*/ 0 w 3120"/>
                    <a:gd name="T47" fmla="*/ 187 h 375"/>
                    <a:gd name="T48" fmla="*/ 6 w 3120"/>
                    <a:gd name="T49" fmla="*/ 146 h 375"/>
                    <a:gd name="T50" fmla="*/ 20 w 3120"/>
                    <a:gd name="T51" fmla="*/ 106 h 375"/>
                    <a:gd name="T52" fmla="*/ 42 w 3120"/>
                    <a:gd name="T53" fmla="*/ 72 h 375"/>
                    <a:gd name="T54" fmla="*/ 70 w 3120"/>
                    <a:gd name="T55" fmla="*/ 42 h 375"/>
                    <a:gd name="T56" fmla="*/ 106 w 3120"/>
                    <a:gd name="T57" fmla="*/ 20 h 375"/>
                    <a:gd name="T58" fmla="*/ 143 w 3120"/>
                    <a:gd name="T59" fmla="*/ 6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6"/>
                      </a:lnTo>
                      <a:lnTo>
                        <a:pt x="3014" y="20"/>
                      </a:lnTo>
                      <a:lnTo>
                        <a:pt x="3050" y="42"/>
                      </a:lnTo>
                      <a:lnTo>
                        <a:pt x="3078" y="72"/>
                      </a:lnTo>
                      <a:lnTo>
                        <a:pt x="3100" y="106"/>
                      </a:lnTo>
                      <a:lnTo>
                        <a:pt x="3114" y="146"/>
                      </a:lnTo>
                      <a:lnTo>
                        <a:pt x="3120" y="187"/>
                      </a:lnTo>
                      <a:lnTo>
                        <a:pt x="3114" y="231"/>
                      </a:lnTo>
                      <a:lnTo>
                        <a:pt x="3100" y="271"/>
                      </a:lnTo>
                      <a:lnTo>
                        <a:pt x="3078" y="305"/>
                      </a:lnTo>
                      <a:lnTo>
                        <a:pt x="3050" y="333"/>
                      </a:lnTo>
                      <a:lnTo>
                        <a:pt x="3014" y="357"/>
                      </a:lnTo>
                      <a:lnTo>
                        <a:pt x="2974" y="371"/>
                      </a:lnTo>
                      <a:lnTo>
                        <a:pt x="2932" y="375"/>
                      </a:lnTo>
                      <a:lnTo>
                        <a:pt x="187" y="375"/>
                      </a:lnTo>
                      <a:lnTo>
                        <a:pt x="143" y="371"/>
                      </a:lnTo>
                      <a:lnTo>
                        <a:pt x="106" y="357"/>
                      </a:lnTo>
                      <a:lnTo>
                        <a:pt x="70" y="335"/>
                      </a:lnTo>
                      <a:lnTo>
                        <a:pt x="42" y="305"/>
                      </a:lnTo>
                      <a:lnTo>
                        <a:pt x="20" y="271"/>
                      </a:lnTo>
                      <a:lnTo>
                        <a:pt x="6" y="231"/>
                      </a:lnTo>
                      <a:lnTo>
                        <a:pt x="0" y="187"/>
                      </a:lnTo>
                      <a:lnTo>
                        <a:pt x="6" y="146"/>
                      </a:lnTo>
                      <a:lnTo>
                        <a:pt x="20" y="106"/>
                      </a:lnTo>
                      <a:lnTo>
                        <a:pt x="42" y="72"/>
                      </a:lnTo>
                      <a:lnTo>
                        <a:pt x="70" y="42"/>
                      </a:lnTo>
                      <a:lnTo>
                        <a:pt x="106" y="20"/>
                      </a:lnTo>
                      <a:lnTo>
                        <a:pt x="143" y="6"/>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241" name="Freeform 58">
                  <a:extLst>
                    <a:ext uri="{FF2B5EF4-FFF2-40B4-BE49-F238E27FC236}">
                      <a16:creationId xmlns="" xmlns:a16="http://schemas.microsoft.com/office/drawing/2014/main" id="{AD51CE9C-2A1E-4B54-814C-DC2E9F888C6D}"/>
                    </a:ext>
                  </a:extLst>
                </p:cNvPr>
                <p:cNvSpPr>
                  <a:spLocks/>
                </p:cNvSpPr>
                <p:nvPr/>
              </p:nvSpPr>
              <p:spPr bwMode="auto">
                <a:xfrm>
                  <a:off x="4305302" y="4519603"/>
                  <a:ext cx="2476503" cy="296846"/>
                </a:xfrm>
                <a:custGeom>
                  <a:avLst/>
                  <a:gdLst>
                    <a:gd name="T0" fmla="*/ 187 w 3120"/>
                    <a:gd name="T1" fmla="*/ 0 h 375"/>
                    <a:gd name="T2" fmla="*/ 2932 w 3120"/>
                    <a:gd name="T3" fmla="*/ 0 h 375"/>
                    <a:gd name="T4" fmla="*/ 2974 w 3120"/>
                    <a:gd name="T5" fmla="*/ 4 h 375"/>
                    <a:gd name="T6" fmla="*/ 3014 w 3120"/>
                    <a:gd name="T7" fmla="*/ 20 h 375"/>
                    <a:gd name="T8" fmla="*/ 3050 w 3120"/>
                    <a:gd name="T9" fmla="*/ 42 h 375"/>
                    <a:gd name="T10" fmla="*/ 3078 w 3120"/>
                    <a:gd name="T11" fmla="*/ 70 h 375"/>
                    <a:gd name="T12" fmla="*/ 3100 w 3120"/>
                    <a:gd name="T13" fmla="*/ 106 h 375"/>
                    <a:gd name="T14" fmla="*/ 3114 w 3120"/>
                    <a:gd name="T15" fmla="*/ 144 h 375"/>
                    <a:gd name="T16" fmla="*/ 3120 w 3120"/>
                    <a:gd name="T17" fmla="*/ 188 h 375"/>
                    <a:gd name="T18" fmla="*/ 3114 w 3120"/>
                    <a:gd name="T19" fmla="*/ 229 h 375"/>
                    <a:gd name="T20" fmla="*/ 3100 w 3120"/>
                    <a:gd name="T21" fmla="*/ 269 h 375"/>
                    <a:gd name="T22" fmla="*/ 3078 w 3120"/>
                    <a:gd name="T23" fmla="*/ 305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5 h 375"/>
                    <a:gd name="T42" fmla="*/ 20 w 3120"/>
                    <a:gd name="T43" fmla="*/ 269 h 375"/>
                    <a:gd name="T44" fmla="*/ 6 w 3120"/>
                    <a:gd name="T45" fmla="*/ 229 h 375"/>
                    <a:gd name="T46" fmla="*/ 0 w 3120"/>
                    <a:gd name="T47" fmla="*/ 188 h 375"/>
                    <a:gd name="T48" fmla="*/ 6 w 3120"/>
                    <a:gd name="T49" fmla="*/ 144 h 375"/>
                    <a:gd name="T50" fmla="*/ 20 w 3120"/>
                    <a:gd name="T51" fmla="*/ 106 h 375"/>
                    <a:gd name="T52" fmla="*/ 42 w 3120"/>
                    <a:gd name="T53" fmla="*/ 70 h 375"/>
                    <a:gd name="T54" fmla="*/ 70 w 3120"/>
                    <a:gd name="T55" fmla="*/ 42 h 375"/>
                    <a:gd name="T56" fmla="*/ 106 w 3120"/>
                    <a:gd name="T57" fmla="*/ 20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20"/>
                      </a:lnTo>
                      <a:lnTo>
                        <a:pt x="3050" y="42"/>
                      </a:lnTo>
                      <a:lnTo>
                        <a:pt x="3078" y="70"/>
                      </a:lnTo>
                      <a:lnTo>
                        <a:pt x="3100" y="106"/>
                      </a:lnTo>
                      <a:lnTo>
                        <a:pt x="3114" y="144"/>
                      </a:lnTo>
                      <a:lnTo>
                        <a:pt x="3120" y="188"/>
                      </a:lnTo>
                      <a:lnTo>
                        <a:pt x="3114" y="229"/>
                      </a:lnTo>
                      <a:lnTo>
                        <a:pt x="3100" y="269"/>
                      </a:lnTo>
                      <a:lnTo>
                        <a:pt x="3078" y="305"/>
                      </a:lnTo>
                      <a:lnTo>
                        <a:pt x="3050" y="333"/>
                      </a:lnTo>
                      <a:lnTo>
                        <a:pt x="3014" y="355"/>
                      </a:lnTo>
                      <a:lnTo>
                        <a:pt x="2974" y="369"/>
                      </a:lnTo>
                      <a:lnTo>
                        <a:pt x="2932" y="375"/>
                      </a:lnTo>
                      <a:lnTo>
                        <a:pt x="187" y="375"/>
                      </a:lnTo>
                      <a:lnTo>
                        <a:pt x="143" y="369"/>
                      </a:lnTo>
                      <a:lnTo>
                        <a:pt x="106" y="355"/>
                      </a:lnTo>
                      <a:lnTo>
                        <a:pt x="70" y="333"/>
                      </a:lnTo>
                      <a:lnTo>
                        <a:pt x="42" y="305"/>
                      </a:lnTo>
                      <a:lnTo>
                        <a:pt x="20" y="269"/>
                      </a:lnTo>
                      <a:lnTo>
                        <a:pt x="6" y="229"/>
                      </a:lnTo>
                      <a:lnTo>
                        <a:pt x="0" y="188"/>
                      </a:lnTo>
                      <a:lnTo>
                        <a:pt x="6" y="144"/>
                      </a:lnTo>
                      <a:lnTo>
                        <a:pt x="20" y="106"/>
                      </a:lnTo>
                      <a:lnTo>
                        <a:pt x="42" y="70"/>
                      </a:lnTo>
                      <a:lnTo>
                        <a:pt x="70" y="42"/>
                      </a:lnTo>
                      <a:lnTo>
                        <a:pt x="106" y="20"/>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242" name="Freeform 59">
                  <a:extLst>
                    <a:ext uri="{FF2B5EF4-FFF2-40B4-BE49-F238E27FC236}">
                      <a16:creationId xmlns="" xmlns:a16="http://schemas.microsoft.com/office/drawing/2014/main" id="{6B5BBFC3-043D-4CFC-B0E5-1244A074FDA2}"/>
                    </a:ext>
                  </a:extLst>
                </p:cNvPr>
                <p:cNvSpPr>
                  <a:spLocks/>
                </p:cNvSpPr>
                <p:nvPr/>
              </p:nvSpPr>
              <p:spPr bwMode="auto">
                <a:xfrm>
                  <a:off x="4305302" y="5227629"/>
                  <a:ext cx="2476503" cy="295285"/>
                </a:xfrm>
                <a:custGeom>
                  <a:avLst/>
                  <a:gdLst>
                    <a:gd name="T0" fmla="*/ 187 w 3120"/>
                    <a:gd name="T1" fmla="*/ 0 h 373"/>
                    <a:gd name="T2" fmla="*/ 2932 w 3120"/>
                    <a:gd name="T3" fmla="*/ 0 h 373"/>
                    <a:gd name="T4" fmla="*/ 2974 w 3120"/>
                    <a:gd name="T5" fmla="*/ 4 h 373"/>
                    <a:gd name="T6" fmla="*/ 3014 w 3120"/>
                    <a:gd name="T7" fmla="*/ 18 h 373"/>
                    <a:gd name="T8" fmla="*/ 3050 w 3120"/>
                    <a:gd name="T9" fmla="*/ 40 h 373"/>
                    <a:gd name="T10" fmla="*/ 3078 w 3120"/>
                    <a:gd name="T11" fmla="*/ 70 h 373"/>
                    <a:gd name="T12" fmla="*/ 3100 w 3120"/>
                    <a:gd name="T13" fmla="*/ 104 h 373"/>
                    <a:gd name="T14" fmla="*/ 3114 w 3120"/>
                    <a:gd name="T15" fmla="*/ 144 h 373"/>
                    <a:gd name="T16" fmla="*/ 3120 w 3120"/>
                    <a:gd name="T17" fmla="*/ 186 h 373"/>
                    <a:gd name="T18" fmla="*/ 3114 w 3120"/>
                    <a:gd name="T19" fmla="*/ 229 h 373"/>
                    <a:gd name="T20" fmla="*/ 3100 w 3120"/>
                    <a:gd name="T21" fmla="*/ 269 h 373"/>
                    <a:gd name="T22" fmla="*/ 3078 w 3120"/>
                    <a:gd name="T23" fmla="*/ 303 h 373"/>
                    <a:gd name="T24" fmla="*/ 3050 w 3120"/>
                    <a:gd name="T25" fmla="*/ 333 h 373"/>
                    <a:gd name="T26" fmla="*/ 3014 w 3120"/>
                    <a:gd name="T27" fmla="*/ 355 h 373"/>
                    <a:gd name="T28" fmla="*/ 2974 w 3120"/>
                    <a:gd name="T29" fmla="*/ 369 h 373"/>
                    <a:gd name="T30" fmla="*/ 2932 w 3120"/>
                    <a:gd name="T31" fmla="*/ 373 h 373"/>
                    <a:gd name="T32" fmla="*/ 187 w 3120"/>
                    <a:gd name="T33" fmla="*/ 373 h 373"/>
                    <a:gd name="T34" fmla="*/ 143 w 3120"/>
                    <a:gd name="T35" fmla="*/ 369 h 373"/>
                    <a:gd name="T36" fmla="*/ 106 w 3120"/>
                    <a:gd name="T37" fmla="*/ 355 h 373"/>
                    <a:gd name="T38" fmla="*/ 70 w 3120"/>
                    <a:gd name="T39" fmla="*/ 333 h 373"/>
                    <a:gd name="T40" fmla="*/ 42 w 3120"/>
                    <a:gd name="T41" fmla="*/ 303 h 373"/>
                    <a:gd name="T42" fmla="*/ 20 w 3120"/>
                    <a:gd name="T43" fmla="*/ 269 h 373"/>
                    <a:gd name="T44" fmla="*/ 6 w 3120"/>
                    <a:gd name="T45" fmla="*/ 229 h 373"/>
                    <a:gd name="T46" fmla="*/ 0 w 3120"/>
                    <a:gd name="T47" fmla="*/ 186 h 373"/>
                    <a:gd name="T48" fmla="*/ 6 w 3120"/>
                    <a:gd name="T49" fmla="*/ 144 h 373"/>
                    <a:gd name="T50" fmla="*/ 20 w 3120"/>
                    <a:gd name="T51" fmla="*/ 104 h 373"/>
                    <a:gd name="T52" fmla="*/ 42 w 3120"/>
                    <a:gd name="T53" fmla="*/ 70 h 373"/>
                    <a:gd name="T54" fmla="*/ 70 w 3120"/>
                    <a:gd name="T55" fmla="*/ 40 h 373"/>
                    <a:gd name="T56" fmla="*/ 106 w 3120"/>
                    <a:gd name="T57" fmla="*/ 18 h 373"/>
                    <a:gd name="T58" fmla="*/ 143 w 3120"/>
                    <a:gd name="T59" fmla="*/ 4 h 373"/>
                    <a:gd name="T60" fmla="*/ 187 w 3120"/>
                    <a:gd name="T6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3">
                      <a:moveTo>
                        <a:pt x="187" y="0"/>
                      </a:moveTo>
                      <a:lnTo>
                        <a:pt x="2932" y="0"/>
                      </a:lnTo>
                      <a:lnTo>
                        <a:pt x="2974" y="4"/>
                      </a:lnTo>
                      <a:lnTo>
                        <a:pt x="3014" y="18"/>
                      </a:lnTo>
                      <a:lnTo>
                        <a:pt x="3050" y="40"/>
                      </a:lnTo>
                      <a:lnTo>
                        <a:pt x="3078" y="70"/>
                      </a:lnTo>
                      <a:lnTo>
                        <a:pt x="3100" y="104"/>
                      </a:lnTo>
                      <a:lnTo>
                        <a:pt x="3114" y="144"/>
                      </a:lnTo>
                      <a:lnTo>
                        <a:pt x="3120" y="186"/>
                      </a:lnTo>
                      <a:lnTo>
                        <a:pt x="3114" y="229"/>
                      </a:lnTo>
                      <a:lnTo>
                        <a:pt x="3100" y="269"/>
                      </a:lnTo>
                      <a:lnTo>
                        <a:pt x="3078" y="303"/>
                      </a:lnTo>
                      <a:lnTo>
                        <a:pt x="3050" y="333"/>
                      </a:lnTo>
                      <a:lnTo>
                        <a:pt x="3014" y="355"/>
                      </a:lnTo>
                      <a:lnTo>
                        <a:pt x="2974" y="369"/>
                      </a:lnTo>
                      <a:lnTo>
                        <a:pt x="2932" y="373"/>
                      </a:lnTo>
                      <a:lnTo>
                        <a:pt x="187" y="373"/>
                      </a:lnTo>
                      <a:lnTo>
                        <a:pt x="143" y="369"/>
                      </a:lnTo>
                      <a:lnTo>
                        <a:pt x="106" y="355"/>
                      </a:lnTo>
                      <a:lnTo>
                        <a:pt x="70" y="333"/>
                      </a:lnTo>
                      <a:lnTo>
                        <a:pt x="42" y="303"/>
                      </a:lnTo>
                      <a:lnTo>
                        <a:pt x="20" y="269"/>
                      </a:lnTo>
                      <a:lnTo>
                        <a:pt x="6" y="229"/>
                      </a:lnTo>
                      <a:lnTo>
                        <a:pt x="0" y="186"/>
                      </a:lnTo>
                      <a:lnTo>
                        <a:pt x="6" y="144"/>
                      </a:lnTo>
                      <a:lnTo>
                        <a:pt x="20" y="104"/>
                      </a:lnTo>
                      <a:lnTo>
                        <a:pt x="42" y="70"/>
                      </a:lnTo>
                      <a:lnTo>
                        <a:pt x="70" y="40"/>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grpSp>
          <p:sp>
            <p:nvSpPr>
              <p:cNvPr id="237" name="TextBox 289">
                <a:extLst>
                  <a:ext uri="{FF2B5EF4-FFF2-40B4-BE49-F238E27FC236}">
                    <a16:creationId xmlns="" xmlns:a16="http://schemas.microsoft.com/office/drawing/2014/main" id="{A5B21903-AAD7-43A8-90BF-40FE5DF4CBE2}"/>
                  </a:ext>
                </a:extLst>
              </p:cNvPr>
              <p:cNvSpPr txBox="1"/>
              <p:nvPr/>
            </p:nvSpPr>
            <p:spPr>
              <a:xfrm>
                <a:off x="9483879" y="1194554"/>
                <a:ext cx="2156343" cy="246220"/>
              </a:xfrm>
              <a:prstGeom prst="rect">
                <a:avLst/>
              </a:prstGeom>
              <a:noFill/>
            </p:spPr>
            <p:txBody>
              <a:bodyPr wrap="square" lIns="0" tIns="0" rIns="0" bIns="0" rtlCol="0">
                <a:spAutoFit/>
              </a:bodyPr>
              <a:lstStyle/>
              <a:p>
                <a:r>
                  <a:rPr lang="es-GT" sz="16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Fecha de Inicio </a:t>
                </a:r>
              </a:p>
            </p:txBody>
          </p:sp>
        </p:grpSp>
        <p:sp>
          <p:nvSpPr>
            <p:cNvPr id="243" name="TextBox 201">
              <a:extLst>
                <a:ext uri="{FF2B5EF4-FFF2-40B4-BE49-F238E27FC236}">
                  <a16:creationId xmlns="" xmlns:a16="http://schemas.microsoft.com/office/drawing/2014/main" id="{E568BBC2-CB29-4BC7-9E54-92644BCCE1BD}"/>
                </a:ext>
              </a:extLst>
            </p:cNvPr>
            <p:cNvSpPr txBox="1"/>
            <p:nvPr/>
          </p:nvSpPr>
          <p:spPr>
            <a:xfrm>
              <a:off x="9634635" y="5314100"/>
              <a:ext cx="2491072" cy="307777"/>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2000" dirty="0" smtClean="0">
                  <a:solidFill>
                    <a:schemeClr val="accent2"/>
                  </a:solidFill>
                </a:rPr>
                <a:t>Primer semestre 2019</a:t>
              </a:r>
              <a:endParaRPr lang="en-GB" sz="2000" dirty="0">
                <a:solidFill>
                  <a:schemeClr val="accent2"/>
                </a:solidFill>
              </a:endParaRPr>
            </a:p>
          </p:txBody>
        </p:sp>
      </p:grpSp>
      <p:sp>
        <p:nvSpPr>
          <p:cNvPr id="244" name="Rectángulo 243"/>
          <p:cNvSpPr/>
          <p:nvPr/>
        </p:nvSpPr>
        <p:spPr>
          <a:xfrm>
            <a:off x="3078849" y="621676"/>
            <a:ext cx="5938387" cy="954107"/>
          </a:xfrm>
          <a:prstGeom prst="rect">
            <a:avLst/>
          </a:prstGeom>
        </p:spPr>
        <p:txBody>
          <a:bodyPr wrap="square">
            <a:spAutoFit/>
          </a:bodyPr>
          <a:lstStyle/>
          <a:p>
            <a:pPr marL="342900" indent="-342900" algn="just">
              <a:buAutoNum type="arabicPeriod"/>
            </a:pPr>
            <a:r>
              <a:rPr lang="es-ES" sz="1400" dirty="0" smtClean="0">
                <a:latin typeface="Arial" panose="020B0604020202020204" pitchFamily="34" charset="0"/>
                <a:ea typeface="Times New Roman" panose="02020603050405020304" pitchFamily="18" charset="0"/>
                <a:cs typeface="Arial" panose="020B0604020202020204" pitchFamily="34" charset="0"/>
              </a:rPr>
              <a:t>Construcción de 21 sedes policiales</a:t>
            </a:r>
          </a:p>
          <a:p>
            <a:pPr marL="342900" indent="-342900" algn="just">
              <a:buAutoNum type="arabicPeriod"/>
            </a:pPr>
            <a:r>
              <a:rPr lang="es-ES" sz="1400" dirty="0" smtClean="0">
                <a:latin typeface="Arial" panose="020B0604020202020204" pitchFamily="34" charset="0"/>
                <a:ea typeface="Times New Roman" panose="02020603050405020304" pitchFamily="18" charset="0"/>
                <a:cs typeface="Arial" panose="020B0604020202020204" pitchFamily="34" charset="0"/>
              </a:rPr>
              <a:t>Uniformidad y Equipamiento del personal policial</a:t>
            </a:r>
          </a:p>
          <a:p>
            <a:pPr marL="342900" indent="-342900" algn="just">
              <a:buAutoNum type="arabicPeriod"/>
            </a:pPr>
            <a:r>
              <a:rPr lang="es-GT" sz="1400" dirty="0" smtClean="0">
                <a:latin typeface="Arial" panose="020B0604020202020204" pitchFamily="34" charset="0"/>
                <a:ea typeface="Times New Roman" panose="02020603050405020304" pitchFamily="18" charset="0"/>
                <a:cs typeface="Arial" panose="020B0604020202020204" pitchFamily="34" charset="0"/>
              </a:rPr>
              <a:t>Graduación de 3,000 nuevos agentes</a:t>
            </a:r>
          </a:p>
          <a:p>
            <a:pPr marL="342900" indent="-342900" algn="just">
              <a:buAutoNum type="arabicPeriod"/>
            </a:pPr>
            <a:r>
              <a:rPr lang="es-GT" sz="1400" dirty="0" smtClean="0">
                <a:latin typeface="Arial" panose="020B0604020202020204" pitchFamily="34" charset="0"/>
                <a:ea typeface="Times New Roman" panose="02020603050405020304" pitchFamily="18" charset="0"/>
                <a:cs typeface="Arial" panose="020B0604020202020204" pitchFamily="34" charset="0"/>
              </a:rPr>
              <a:t>Dignificación salarial para el personal policial</a:t>
            </a:r>
            <a:endParaRPr lang="es-GT" sz="1400" dirty="0">
              <a:latin typeface="Arial" panose="020B0604020202020204" pitchFamily="34" charset="0"/>
              <a:ea typeface="Times New Roman" panose="02020603050405020304" pitchFamily="18" charset="0"/>
              <a:cs typeface="Arial" panose="020B0604020202020204" pitchFamily="34" charset="0"/>
            </a:endParaRPr>
          </a:p>
        </p:txBody>
      </p:sp>
      <p:sp>
        <p:nvSpPr>
          <p:cNvPr id="86" name="Oval 135"/>
          <p:cNvSpPr/>
          <p:nvPr/>
        </p:nvSpPr>
        <p:spPr>
          <a:xfrm>
            <a:off x="405780" y="5589240"/>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87" name="Oval 135"/>
          <p:cNvSpPr/>
          <p:nvPr/>
        </p:nvSpPr>
        <p:spPr>
          <a:xfrm>
            <a:off x="405780" y="5841280"/>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88" name="Oval 135"/>
          <p:cNvSpPr/>
          <p:nvPr/>
        </p:nvSpPr>
        <p:spPr>
          <a:xfrm>
            <a:off x="405780" y="6129312"/>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89" name="Oval 135"/>
          <p:cNvSpPr/>
          <p:nvPr/>
        </p:nvSpPr>
        <p:spPr>
          <a:xfrm>
            <a:off x="405780" y="6417344"/>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pic>
        <p:nvPicPr>
          <p:cNvPr id="4" name="Imagen 3"/>
          <p:cNvPicPr>
            <a:picLocks noChangeAspect="1"/>
          </p:cNvPicPr>
          <p:nvPr/>
        </p:nvPicPr>
        <p:blipFill>
          <a:blip r:embed="rId3"/>
          <a:stretch>
            <a:fillRect/>
          </a:stretch>
        </p:blipFill>
        <p:spPr>
          <a:xfrm>
            <a:off x="9314444" y="50858"/>
            <a:ext cx="1112536" cy="2203338"/>
          </a:xfrm>
          <a:prstGeom prst="rect">
            <a:avLst/>
          </a:prstGeom>
        </p:spPr>
      </p:pic>
      <p:grpSp>
        <p:nvGrpSpPr>
          <p:cNvPr id="9" name="Grupo 8"/>
          <p:cNvGrpSpPr/>
          <p:nvPr/>
        </p:nvGrpSpPr>
        <p:grpSpPr>
          <a:xfrm>
            <a:off x="10283400" y="312940"/>
            <a:ext cx="1785322" cy="1482357"/>
            <a:chOff x="6724700" y="790879"/>
            <a:chExt cx="1752758" cy="1348707"/>
          </a:xfrm>
        </p:grpSpPr>
        <p:pic>
          <p:nvPicPr>
            <p:cNvPr id="5" name="Imagen 4"/>
            <p:cNvPicPr>
              <a:picLocks noChangeAspect="1"/>
            </p:cNvPicPr>
            <p:nvPr/>
          </p:nvPicPr>
          <p:blipFill>
            <a:blip r:embed="rId4"/>
            <a:stretch>
              <a:fillRect/>
            </a:stretch>
          </p:blipFill>
          <p:spPr>
            <a:xfrm>
              <a:off x="7598088" y="1468259"/>
              <a:ext cx="879370" cy="581193"/>
            </a:xfrm>
            <a:prstGeom prst="rect">
              <a:avLst/>
            </a:prstGeom>
          </p:spPr>
        </p:pic>
        <p:pic>
          <p:nvPicPr>
            <p:cNvPr id="6" name="Imagen 5"/>
            <p:cNvPicPr>
              <a:picLocks noChangeAspect="1"/>
            </p:cNvPicPr>
            <p:nvPr/>
          </p:nvPicPr>
          <p:blipFill>
            <a:blip r:embed="rId5"/>
            <a:stretch>
              <a:fillRect/>
            </a:stretch>
          </p:blipFill>
          <p:spPr>
            <a:xfrm>
              <a:off x="6782154" y="824082"/>
              <a:ext cx="800455" cy="705401"/>
            </a:xfrm>
            <a:prstGeom prst="rect">
              <a:avLst/>
            </a:prstGeom>
          </p:spPr>
        </p:pic>
        <p:pic>
          <p:nvPicPr>
            <p:cNvPr id="7" name="Imagen 6"/>
            <p:cNvPicPr>
              <a:picLocks noChangeAspect="1"/>
            </p:cNvPicPr>
            <p:nvPr/>
          </p:nvPicPr>
          <p:blipFill>
            <a:blip r:embed="rId6"/>
            <a:stretch>
              <a:fillRect/>
            </a:stretch>
          </p:blipFill>
          <p:spPr>
            <a:xfrm>
              <a:off x="7676949" y="790879"/>
              <a:ext cx="703780" cy="521506"/>
            </a:xfrm>
            <a:prstGeom prst="rect">
              <a:avLst/>
            </a:prstGeom>
          </p:spPr>
        </p:pic>
        <p:pic>
          <p:nvPicPr>
            <p:cNvPr id="8" name="Imagen 7"/>
            <p:cNvPicPr>
              <a:picLocks noChangeAspect="1"/>
            </p:cNvPicPr>
            <p:nvPr/>
          </p:nvPicPr>
          <p:blipFill>
            <a:blip r:embed="rId7"/>
            <a:stretch>
              <a:fillRect/>
            </a:stretch>
          </p:blipFill>
          <p:spPr>
            <a:xfrm>
              <a:off x="6724700" y="1411758"/>
              <a:ext cx="953895" cy="727828"/>
            </a:xfrm>
            <a:prstGeom prst="rect">
              <a:avLst/>
            </a:prstGeom>
          </p:spPr>
        </p:pic>
      </p:grpSp>
    </p:spTree>
    <p:extLst>
      <p:ext uri="{BB962C8B-B14F-4D97-AF65-F5344CB8AC3E}">
        <p14:creationId xmlns:p14="http://schemas.microsoft.com/office/powerpoint/2010/main" val="3370693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38">
            <a:extLst>
              <a:ext uri="{FF2B5EF4-FFF2-40B4-BE49-F238E27FC236}">
                <a16:creationId xmlns="" xmlns:a16="http://schemas.microsoft.com/office/drawing/2014/main" id="{D8430F1F-B2B8-4057-8B9A-C4C05754F266}"/>
              </a:ext>
            </a:extLst>
          </p:cNvPr>
          <p:cNvSpPr/>
          <p:nvPr/>
        </p:nvSpPr>
        <p:spPr>
          <a:xfrm>
            <a:off x="117749" y="441119"/>
            <a:ext cx="3096345" cy="6048672"/>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93" name="Group 14">
            <a:extLst>
              <a:ext uri="{FF2B5EF4-FFF2-40B4-BE49-F238E27FC236}">
                <a16:creationId xmlns="" xmlns:a16="http://schemas.microsoft.com/office/drawing/2014/main" id="{5599ED10-924A-4ED5-804F-B04CD85D6640}"/>
              </a:ext>
            </a:extLst>
          </p:cNvPr>
          <p:cNvGrpSpPr/>
          <p:nvPr/>
        </p:nvGrpSpPr>
        <p:grpSpPr>
          <a:xfrm>
            <a:off x="201302" y="494687"/>
            <a:ext cx="2845501" cy="4738408"/>
            <a:chOff x="379970" y="1057178"/>
            <a:chExt cx="2354363" cy="4336416"/>
          </a:xfrm>
        </p:grpSpPr>
        <p:grpSp>
          <p:nvGrpSpPr>
            <p:cNvPr id="94" name="Group 11">
              <a:extLst>
                <a:ext uri="{FF2B5EF4-FFF2-40B4-BE49-F238E27FC236}">
                  <a16:creationId xmlns="" xmlns:a16="http://schemas.microsoft.com/office/drawing/2014/main" id="{E12B17D2-FAF7-48D2-97AA-420AF6DA83DE}"/>
                </a:ext>
              </a:extLst>
            </p:cNvPr>
            <p:cNvGrpSpPr/>
            <p:nvPr/>
          </p:nvGrpSpPr>
          <p:grpSpPr>
            <a:xfrm>
              <a:off x="418793" y="1057178"/>
              <a:ext cx="2268774" cy="1451664"/>
              <a:chOff x="418793" y="760516"/>
              <a:chExt cx="2268774" cy="1451664"/>
            </a:xfrm>
          </p:grpSpPr>
          <p:sp>
            <p:nvSpPr>
              <p:cNvPr id="103" name="TextBox 80"/>
              <p:cNvSpPr txBox="1"/>
              <p:nvPr/>
            </p:nvSpPr>
            <p:spPr>
              <a:xfrm>
                <a:off x="934877" y="1316150"/>
                <a:ext cx="1579322" cy="896030"/>
              </a:xfrm>
              <a:prstGeom prst="rect">
                <a:avLst/>
              </a:prstGeom>
              <a:noFill/>
            </p:spPr>
            <p:txBody>
              <a:bodyPr wrap="square" lIns="0" tIns="0" rIns="0" bIns="0" rtlCol="0">
                <a:spAutoFit/>
              </a:bodyPr>
              <a:lstStyle/>
              <a:p>
                <a:pPr algn="just"/>
                <a:r>
                  <a:rPr lang="es-MX" sz="12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Seguridad y justicia con equidad, pertinencia de pueblos maya, xinka, garífuna, social, sexual y etaria</a:t>
                </a:r>
                <a:endParaRPr lang="en-US" sz="12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endParaRPr>
              </a:p>
            </p:txBody>
          </p:sp>
          <p:sp>
            <p:nvSpPr>
              <p:cNvPr id="104" name="Freeform: Shape 40">
                <a:extLst>
                  <a:ext uri="{FF2B5EF4-FFF2-40B4-BE49-F238E27FC236}">
                    <a16:creationId xmlns="" xmlns:a16="http://schemas.microsoft.com/office/drawing/2014/main" id="{22B0D82B-B36E-49C0-AB3B-425AADE30200}"/>
                  </a:ext>
                </a:extLst>
              </p:cNvPr>
              <p:cNvSpPr/>
              <p:nvPr/>
            </p:nvSpPr>
            <p:spPr>
              <a:xfrm>
                <a:off x="418793" y="760516"/>
                <a:ext cx="2268774" cy="52715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2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Prioridad Estratégica K’ATUN 2032</a:t>
                </a:r>
              </a:p>
            </p:txBody>
          </p:sp>
        </p:grpSp>
        <p:grpSp>
          <p:nvGrpSpPr>
            <p:cNvPr id="99" name="Group 13">
              <a:extLst>
                <a:ext uri="{FF2B5EF4-FFF2-40B4-BE49-F238E27FC236}">
                  <a16:creationId xmlns="" xmlns:a16="http://schemas.microsoft.com/office/drawing/2014/main" id="{1FD5AC02-6ADB-4989-B27F-540305DD8A5F}"/>
                </a:ext>
              </a:extLst>
            </p:cNvPr>
            <p:cNvGrpSpPr/>
            <p:nvPr/>
          </p:nvGrpSpPr>
          <p:grpSpPr>
            <a:xfrm>
              <a:off x="433136" y="2558184"/>
              <a:ext cx="2301197" cy="817842"/>
              <a:chOff x="433136" y="2307203"/>
              <a:chExt cx="2301197" cy="817842"/>
            </a:xfrm>
          </p:grpSpPr>
          <p:sp>
            <p:nvSpPr>
              <p:cNvPr id="101" name="TextBox 86"/>
              <p:cNvSpPr txBox="1"/>
              <p:nvPr/>
            </p:nvSpPr>
            <p:spPr>
              <a:xfrm>
                <a:off x="941544" y="2618047"/>
                <a:ext cx="1792789" cy="506998"/>
              </a:xfrm>
              <a:prstGeom prst="rect">
                <a:avLst/>
              </a:prstGeom>
              <a:noFill/>
            </p:spPr>
            <p:txBody>
              <a:bodyPr wrap="square" lIns="0" tIns="0" rIns="0" bIns="0" rtlCol="0">
                <a:spAutoFit/>
              </a:bodyPr>
              <a:lstStyle/>
              <a:p>
                <a:endParaRPr lang="es-ES" sz="1200" b="1" dirty="0" smtClean="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endParaRPr>
              </a:p>
              <a:p>
                <a:r>
                  <a:rPr lang="es-ES" sz="1200" b="1" dirty="0" smtClean="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Apoyo </a:t>
                </a:r>
                <a:r>
                  <a:rPr lang="es-ES" sz="12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al Sector </a:t>
                </a:r>
                <a:r>
                  <a:rPr lang="es-ES" sz="1200" b="1" dirty="0" smtClean="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Seguridad</a:t>
                </a:r>
              </a:p>
              <a:p>
                <a:endParaRPr lang="en-US" sz="12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endParaRPr>
              </a:p>
            </p:txBody>
          </p:sp>
          <p:sp>
            <p:nvSpPr>
              <p:cNvPr id="102" name="Freeform: Shape 43">
                <a:extLst>
                  <a:ext uri="{FF2B5EF4-FFF2-40B4-BE49-F238E27FC236}">
                    <a16:creationId xmlns="" xmlns:a16="http://schemas.microsoft.com/office/drawing/2014/main" id="{4C7173C3-8810-4030-B08B-66DEA5D71564}"/>
                  </a:ext>
                </a:extLst>
              </p:cNvPr>
              <p:cNvSpPr/>
              <p:nvPr/>
            </p:nvSpPr>
            <p:spPr>
              <a:xfrm>
                <a:off x="433136" y="2307203"/>
                <a:ext cx="2210601"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Prioridad Presidencial</a:t>
                </a:r>
              </a:p>
            </p:txBody>
          </p:sp>
        </p:grpSp>
        <p:grpSp>
          <p:nvGrpSpPr>
            <p:cNvPr id="96" name="Group 12">
              <a:extLst>
                <a:ext uri="{FF2B5EF4-FFF2-40B4-BE49-F238E27FC236}">
                  <a16:creationId xmlns="" xmlns:a16="http://schemas.microsoft.com/office/drawing/2014/main" id="{750FB533-8946-49CE-B8F9-E04C188A4CC9}"/>
                </a:ext>
              </a:extLst>
            </p:cNvPr>
            <p:cNvGrpSpPr/>
            <p:nvPr/>
          </p:nvGrpSpPr>
          <p:grpSpPr>
            <a:xfrm>
              <a:off x="379970" y="4429969"/>
              <a:ext cx="2268773" cy="963625"/>
              <a:chOff x="379970" y="4224670"/>
              <a:chExt cx="2268773" cy="963625"/>
            </a:xfrm>
          </p:grpSpPr>
          <p:sp>
            <p:nvSpPr>
              <p:cNvPr id="97" name="TextBox 90"/>
              <p:cNvSpPr txBox="1"/>
              <p:nvPr/>
            </p:nvSpPr>
            <p:spPr>
              <a:xfrm>
                <a:off x="900679" y="4681296"/>
                <a:ext cx="1523603" cy="506999"/>
              </a:xfrm>
              <a:prstGeom prst="rect">
                <a:avLst/>
              </a:prstGeom>
              <a:noFill/>
            </p:spPr>
            <p:txBody>
              <a:bodyPr wrap="square" lIns="0" tIns="0" rIns="0" bIns="0" rtlCol="0">
                <a:spAutoFit/>
              </a:bodyPr>
              <a:lstStyle/>
              <a:p>
                <a:pPr algn="just"/>
                <a:r>
                  <a:rPr lang="es-GT" sz="12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Servicios de custodia y rehabilitación de privados de libertad</a:t>
                </a:r>
              </a:p>
            </p:txBody>
          </p:sp>
          <p:sp>
            <p:nvSpPr>
              <p:cNvPr id="98" name="Freeform: Shape 44">
                <a:extLst>
                  <a:ext uri="{FF2B5EF4-FFF2-40B4-BE49-F238E27FC236}">
                    <a16:creationId xmlns="" xmlns:a16="http://schemas.microsoft.com/office/drawing/2014/main" id="{B445C58A-7039-4579-852F-42244BE24AB8}"/>
                  </a:ext>
                </a:extLst>
              </p:cNvPr>
              <p:cNvSpPr/>
              <p:nvPr/>
            </p:nvSpPr>
            <p:spPr>
              <a:xfrm>
                <a:off x="379970" y="4224670"/>
                <a:ext cx="2268773"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Programa</a:t>
                </a:r>
                <a:endPar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endParaRPr>
              </a:p>
            </p:txBody>
          </p:sp>
        </p:grpSp>
      </p:grpSp>
      <p:sp>
        <p:nvSpPr>
          <p:cNvPr id="105" name="Title 1">
            <a:extLst>
              <a:ext uri="{FF2B5EF4-FFF2-40B4-BE49-F238E27FC236}">
                <a16:creationId xmlns="" xmlns:a16="http://schemas.microsoft.com/office/drawing/2014/main" id="{555DC0C3-BCDA-48C0-A49A-2FF6F4CBFF48}"/>
              </a:ext>
            </a:extLst>
          </p:cNvPr>
          <p:cNvSpPr>
            <a:spLocks noGrp="1"/>
          </p:cNvSpPr>
          <p:nvPr>
            <p:ph type="title"/>
          </p:nvPr>
        </p:nvSpPr>
        <p:spPr>
          <a:xfrm>
            <a:off x="3503857" y="933751"/>
            <a:ext cx="5181113" cy="522664"/>
          </a:xfrm>
        </p:spPr>
        <p:txBody>
          <a:bodyPr/>
          <a:lstStyle/>
          <a:p>
            <a:pPr algn="ctr"/>
            <a:r>
              <a:rPr lang="es-GT" sz="2000" dirty="0" smtClean="0"/>
              <a:t/>
            </a:r>
            <a:br>
              <a:rPr lang="es-GT" sz="2000" dirty="0" smtClean="0"/>
            </a:br>
            <a:r>
              <a:rPr lang="es-GT" sz="2000" dirty="0"/>
              <a:t/>
            </a:r>
            <a:br>
              <a:rPr lang="es-GT" sz="2000" dirty="0"/>
            </a:br>
            <a:r>
              <a:rPr lang="es-GT" sz="2000" dirty="0" smtClean="0"/>
              <a:t/>
            </a:r>
            <a:br>
              <a:rPr lang="es-GT" sz="2000" dirty="0" smtClean="0"/>
            </a:br>
            <a:endParaRPr lang="es-GT" sz="2000" dirty="0"/>
          </a:p>
        </p:txBody>
      </p:sp>
      <p:sp>
        <p:nvSpPr>
          <p:cNvPr id="106" name="Freeform: Shape 44">
            <a:extLst>
              <a:ext uri="{FF2B5EF4-FFF2-40B4-BE49-F238E27FC236}">
                <a16:creationId xmlns="" xmlns:a16="http://schemas.microsoft.com/office/drawing/2014/main" id="{B445C58A-7039-4579-852F-42244BE24AB8}"/>
              </a:ext>
            </a:extLst>
          </p:cNvPr>
          <p:cNvSpPr/>
          <p:nvPr/>
        </p:nvSpPr>
        <p:spPr>
          <a:xfrm>
            <a:off x="254151" y="3061566"/>
            <a:ext cx="2801286"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3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Meta Estratégica de Desarrollo</a:t>
            </a:r>
          </a:p>
        </p:txBody>
      </p:sp>
      <p:sp>
        <p:nvSpPr>
          <p:cNvPr id="107" name="TextBox 81"/>
          <p:cNvSpPr txBox="1"/>
          <p:nvPr/>
        </p:nvSpPr>
        <p:spPr>
          <a:xfrm>
            <a:off x="694808" y="3545412"/>
            <a:ext cx="2014553" cy="553998"/>
          </a:xfrm>
          <a:prstGeom prst="rect">
            <a:avLst/>
          </a:prstGeom>
          <a:noFill/>
        </p:spPr>
        <p:txBody>
          <a:bodyPr wrap="square" lIns="0" tIns="0" rIns="0" bIns="0" rtlCol="0">
            <a:spAutoFit/>
          </a:bodyPr>
          <a:lstStyle/>
          <a:p>
            <a:r>
              <a:rPr lang="es-ES" sz="12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Implementar la política de </a:t>
            </a:r>
            <a:endParaRPr lang="es-ES" sz="1200" b="1" dirty="0" smtClean="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endParaRPr>
          </a:p>
          <a:p>
            <a:r>
              <a:rPr lang="es-ES" sz="12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R</a:t>
            </a:r>
            <a:r>
              <a:rPr lang="es-ES" sz="1200" b="1" dirty="0" smtClean="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eforma Penitenciaria </a:t>
            </a:r>
            <a:r>
              <a:rPr lang="es-ES" sz="12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en un 100% al 2020</a:t>
            </a:r>
            <a:endParaRPr lang="en-US" sz="12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endParaRPr>
          </a:p>
        </p:txBody>
      </p:sp>
      <p:sp>
        <p:nvSpPr>
          <p:cNvPr id="108" name="Oval 135"/>
          <p:cNvSpPr/>
          <p:nvPr/>
        </p:nvSpPr>
        <p:spPr>
          <a:xfrm>
            <a:off x="550872" y="3501008"/>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solidFill>
                <a:schemeClr val="tx1">
                  <a:lumMod val="75000"/>
                  <a:lumOff val="25000"/>
                </a:schemeClr>
              </a:solidFill>
            </a:endParaRPr>
          </a:p>
        </p:txBody>
      </p:sp>
      <p:sp>
        <p:nvSpPr>
          <p:cNvPr id="109" name="TextBox 9">
            <a:extLst>
              <a:ext uri="{FF2B5EF4-FFF2-40B4-BE49-F238E27FC236}">
                <a16:creationId xmlns="" xmlns:a16="http://schemas.microsoft.com/office/drawing/2014/main" id="{0C86ED7C-4700-4DC5-83AE-0DE9E533A95C}"/>
              </a:ext>
            </a:extLst>
          </p:cNvPr>
          <p:cNvSpPr txBox="1"/>
          <p:nvPr/>
        </p:nvSpPr>
        <p:spPr>
          <a:xfrm>
            <a:off x="4338391" y="5238610"/>
            <a:ext cx="1436816" cy="492443"/>
          </a:xfrm>
          <a:prstGeom prst="rect">
            <a:avLst/>
          </a:prstGeom>
          <a:noFill/>
        </p:spPr>
        <p:txBody>
          <a:bodyPr wrap="square" lIns="0" tIns="0" rIns="0" bIns="0" rtlCol="0">
            <a:spAutoFit/>
          </a:bodyPr>
          <a:lstStyle/>
          <a:p>
            <a:pPr algn="ctr"/>
            <a:r>
              <a:rPr lang="en-GB" sz="1600" b="1" dirty="0">
                <a:solidFill>
                  <a:schemeClr val="tx1">
                    <a:lumMod val="75000"/>
                    <a:lumOff val="25000"/>
                  </a:schemeClr>
                </a:solidFill>
                <a:cs typeface="Arial" pitchFamily="34" charset="0"/>
              </a:rPr>
              <a:t>DURACIÓN DEL PROYECTO</a:t>
            </a:r>
            <a:endParaRPr lang="en-IN" sz="1600" b="1" dirty="0">
              <a:solidFill>
                <a:schemeClr val="tx1">
                  <a:lumMod val="75000"/>
                  <a:lumOff val="25000"/>
                </a:schemeClr>
              </a:solidFill>
              <a:cs typeface="Arial" pitchFamily="34" charset="0"/>
            </a:endParaRPr>
          </a:p>
        </p:txBody>
      </p:sp>
      <p:sp>
        <p:nvSpPr>
          <p:cNvPr id="110" name="TextBox 10">
            <a:extLst>
              <a:ext uri="{FF2B5EF4-FFF2-40B4-BE49-F238E27FC236}">
                <a16:creationId xmlns="" xmlns:a16="http://schemas.microsoft.com/office/drawing/2014/main" id="{FF35B325-975F-4D7A-8A16-43258B494C83}"/>
              </a:ext>
            </a:extLst>
          </p:cNvPr>
          <p:cNvSpPr txBox="1"/>
          <p:nvPr/>
        </p:nvSpPr>
        <p:spPr>
          <a:xfrm>
            <a:off x="3660868" y="5944505"/>
            <a:ext cx="2674469" cy="492443"/>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3200" dirty="0" smtClean="0">
                <a:solidFill>
                  <a:schemeClr val="accent1"/>
                </a:solidFill>
              </a:rPr>
              <a:t>18 MESES</a:t>
            </a:r>
            <a:endParaRPr lang="en-IN" sz="3200" dirty="0">
              <a:solidFill>
                <a:schemeClr val="accent1"/>
              </a:solidFill>
            </a:endParaRPr>
          </a:p>
        </p:txBody>
      </p:sp>
      <p:sp>
        <p:nvSpPr>
          <p:cNvPr id="111" name="TextBox 200">
            <a:extLst>
              <a:ext uri="{FF2B5EF4-FFF2-40B4-BE49-F238E27FC236}">
                <a16:creationId xmlns="" xmlns:a16="http://schemas.microsoft.com/office/drawing/2014/main" id="{1E0F72BB-82FC-462B-B324-7356B4FE613C}"/>
              </a:ext>
            </a:extLst>
          </p:cNvPr>
          <p:cNvSpPr txBox="1"/>
          <p:nvPr/>
        </p:nvSpPr>
        <p:spPr>
          <a:xfrm>
            <a:off x="7081738" y="5249565"/>
            <a:ext cx="2119252" cy="215444"/>
          </a:xfrm>
          <a:prstGeom prst="rect">
            <a:avLst/>
          </a:prstGeom>
          <a:noFill/>
        </p:spPr>
        <p:txBody>
          <a:bodyPr wrap="square" lIns="0" tIns="0" rIns="0" bIns="0" rtlCol="0">
            <a:spAutoFit/>
          </a:bodyPr>
          <a:lstStyle/>
          <a:p>
            <a:pPr algn="ctr"/>
            <a:r>
              <a:rPr lang="en-US" sz="1400" b="1" dirty="0">
                <a:solidFill>
                  <a:schemeClr val="tx1">
                    <a:lumMod val="75000"/>
                    <a:lumOff val="25000"/>
                  </a:schemeClr>
                </a:solidFill>
                <a:cs typeface="Arial" pitchFamily="34" charset="0"/>
              </a:rPr>
              <a:t>PRESUPUESTO </a:t>
            </a:r>
            <a:r>
              <a:rPr lang="en-US" sz="1400" b="1" dirty="0" smtClean="0">
                <a:solidFill>
                  <a:schemeClr val="tx1">
                    <a:lumMod val="75000"/>
                    <a:lumOff val="25000"/>
                  </a:schemeClr>
                </a:solidFill>
                <a:cs typeface="Arial" pitchFamily="34" charset="0"/>
              </a:rPr>
              <a:t>ESTIMADO</a:t>
            </a:r>
            <a:endParaRPr lang="en-US" sz="1400" b="1" dirty="0">
              <a:solidFill>
                <a:schemeClr val="tx1">
                  <a:lumMod val="75000"/>
                  <a:lumOff val="25000"/>
                </a:schemeClr>
              </a:solidFill>
              <a:cs typeface="Arial" pitchFamily="34" charset="0"/>
            </a:endParaRPr>
          </a:p>
        </p:txBody>
      </p:sp>
      <p:sp>
        <p:nvSpPr>
          <p:cNvPr id="138" name="TextBox 201">
            <a:extLst>
              <a:ext uri="{FF2B5EF4-FFF2-40B4-BE49-F238E27FC236}">
                <a16:creationId xmlns="" xmlns:a16="http://schemas.microsoft.com/office/drawing/2014/main" id="{E568BBC2-CB29-4BC7-9E54-92644BCCE1BD}"/>
              </a:ext>
            </a:extLst>
          </p:cNvPr>
          <p:cNvSpPr txBox="1"/>
          <p:nvPr/>
        </p:nvSpPr>
        <p:spPr>
          <a:xfrm>
            <a:off x="6699684" y="5661248"/>
            <a:ext cx="2491072" cy="1107996"/>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3600" dirty="0" smtClean="0">
                <a:solidFill>
                  <a:schemeClr val="accent2"/>
                </a:solidFill>
              </a:rPr>
              <a:t> Q 400.0 </a:t>
            </a:r>
            <a:r>
              <a:rPr lang="en-GB" sz="3600" dirty="0" err="1" smtClean="0">
                <a:solidFill>
                  <a:schemeClr val="accent2"/>
                </a:solidFill>
              </a:rPr>
              <a:t>millones</a:t>
            </a:r>
            <a:endParaRPr lang="en-GB" sz="3600" dirty="0">
              <a:solidFill>
                <a:schemeClr val="accent2"/>
              </a:solidFill>
            </a:endParaRPr>
          </a:p>
        </p:txBody>
      </p:sp>
      <p:grpSp>
        <p:nvGrpSpPr>
          <p:cNvPr id="140" name="Group 3">
            <a:extLst>
              <a:ext uri="{FF2B5EF4-FFF2-40B4-BE49-F238E27FC236}">
                <a16:creationId xmlns="" xmlns:a16="http://schemas.microsoft.com/office/drawing/2014/main" id="{DB3D41A9-A874-4198-92E2-BF9FFA2BEB4C}"/>
              </a:ext>
            </a:extLst>
          </p:cNvPr>
          <p:cNvGrpSpPr/>
          <p:nvPr/>
        </p:nvGrpSpPr>
        <p:grpSpPr>
          <a:xfrm>
            <a:off x="3710009" y="5161731"/>
            <a:ext cx="531729" cy="531729"/>
            <a:chOff x="1060566" y="1943691"/>
            <a:chExt cx="531730" cy="531730"/>
          </a:xfrm>
        </p:grpSpPr>
        <p:sp>
          <p:nvSpPr>
            <p:cNvPr id="141" name="Oval 193">
              <a:extLst>
                <a:ext uri="{FF2B5EF4-FFF2-40B4-BE49-F238E27FC236}">
                  <a16:creationId xmlns="" xmlns:a16="http://schemas.microsoft.com/office/drawing/2014/main" id="{6AB737CD-69F1-4F41-A636-435FC3EB25C0}"/>
                </a:ext>
              </a:extLst>
            </p:cNvPr>
            <p:cNvSpPr/>
            <p:nvPr/>
          </p:nvSpPr>
          <p:spPr>
            <a:xfrm>
              <a:off x="1060566" y="1943691"/>
              <a:ext cx="531730" cy="5317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142" name="Group 194">
              <a:extLst>
                <a:ext uri="{FF2B5EF4-FFF2-40B4-BE49-F238E27FC236}">
                  <a16:creationId xmlns="" xmlns:a16="http://schemas.microsoft.com/office/drawing/2014/main" id="{58CF0266-3813-4A5C-93C7-7C7A51683CAE}"/>
                </a:ext>
              </a:extLst>
            </p:cNvPr>
            <p:cNvGrpSpPr/>
            <p:nvPr/>
          </p:nvGrpSpPr>
          <p:grpSpPr>
            <a:xfrm>
              <a:off x="1211844" y="2078944"/>
              <a:ext cx="279100" cy="261224"/>
              <a:chOff x="765175" y="1228726"/>
              <a:chExt cx="5205413" cy="4872038"/>
            </a:xfrm>
            <a:solidFill>
              <a:schemeClr val="bg1"/>
            </a:solidFill>
          </p:grpSpPr>
          <p:sp>
            <p:nvSpPr>
              <p:cNvPr id="145" name="Freeform 6">
                <a:extLst>
                  <a:ext uri="{FF2B5EF4-FFF2-40B4-BE49-F238E27FC236}">
                    <a16:creationId xmlns="" xmlns:a16="http://schemas.microsoft.com/office/drawing/2014/main" id="{68F53266-562F-460E-BA12-BE60306913A4}"/>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46" name="Freeform 7">
                <a:extLst>
                  <a:ext uri="{FF2B5EF4-FFF2-40B4-BE49-F238E27FC236}">
                    <a16:creationId xmlns="" xmlns:a16="http://schemas.microsoft.com/office/drawing/2014/main" id="{DA1BCFC9-EC7F-4775-84A4-3547B780EFCA}"/>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47" name="Freeform 8">
                <a:extLst>
                  <a:ext uri="{FF2B5EF4-FFF2-40B4-BE49-F238E27FC236}">
                    <a16:creationId xmlns="" xmlns:a16="http://schemas.microsoft.com/office/drawing/2014/main" id="{2B695D25-3F05-45E5-83CA-79B45A60A415}"/>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48" name="Freeform 9">
                <a:extLst>
                  <a:ext uri="{FF2B5EF4-FFF2-40B4-BE49-F238E27FC236}">
                    <a16:creationId xmlns="" xmlns:a16="http://schemas.microsoft.com/office/drawing/2014/main" id="{E796B5FD-7A81-47A2-84AD-B91A05387FA6}"/>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nvGrpSpPr>
          <p:cNvPr id="149" name="Group 258">
            <a:extLst>
              <a:ext uri="{FF2B5EF4-FFF2-40B4-BE49-F238E27FC236}">
                <a16:creationId xmlns="" xmlns:a16="http://schemas.microsoft.com/office/drawing/2014/main" id="{8DB55838-BAFC-4046-A6FC-5FD18BDBE840}"/>
              </a:ext>
            </a:extLst>
          </p:cNvPr>
          <p:cNvGrpSpPr/>
          <p:nvPr/>
        </p:nvGrpSpPr>
        <p:grpSpPr>
          <a:xfrm>
            <a:off x="6526164" y="5115730"/>
            <a:ext cx="531729" cy="531729"/>
            <a:chOff x="4469581" y="499171"/>
            <a:chExt cx="531730" cy="531730"/>
          </a:xfrm>
        </p:grpSpPr>
        <p:sp>
          <p:nvSpPr>
            <p:cNvPr id="150" name="Oval 259">
              <a:extLst>
                <a:ext uri="{FF2B5EF4-FFF2-40B4-BE49-F238E27FC236}">
                  <a16:creationId xmlns="" xmlns:a16="http://schemas.microsoft.com/office/drawing/2014/main" id="{6723D699-B3B4-4E90-9C0D-90B572D3A867}"/>
                </a:ext>
              </a:extLst>
            </p:cNvPr>
            <p:cNvSpPr/>
            <p:nvPr/>
          </p:nvSpPr>
          <p:spPr>
            <a:xfrm>
              <a:off x="4469581" y="499171"/>
              <a:ext cx="531730" cy="5317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151" name="Group 260">
              <a:extLst>
                <a:ext uri="{FF2B5EF4-FFF2-40B4-BE49-F238E27FC236}">
                  <a16:creationId xmlns="" xmlns:a16="http://schemas.microsoft.com/office/drawing/2014/main" id="{202887E8-17FE-49D6-8910-CE23DBED6658}"/>
                </a:ext>
              </a:extLst>
            </p:cNvPr>
            <p:cNvGrpSpPr/>
            <p:nvPr/>
          </p:nvGrpSpPr>
          <p:grpSpPr>
            <a:xfrm>
              <a:off x="4619666" y="648185"/>
              <a:ext cx="224070" cy="226840"/>
              <a:chOff x="1000126" y="663575"/>
              <a:chExt cx="5140325" cy="5203826"/>
            </a:xfrm>
            <a:solidFill>
              <a:schemeClr val="bg1"/>
            </a:solidFill>
          </p:grpSpPr>
          <p:sp>
            <p:nvSpPr>
              <p:cNvPr id="152" name="Freeform 22">
                <a:extLst>
                  <a:ext uri="{FF2B5EF4-FFF2-40B4-BE49-F238E27FC236}">
                    <a16:creationId xmlns="" xmlns:a16="http://schemas.microsoft.com/office/drawing/2014/main" id="{F57FF244-02D6-4325-AD18-4016493D807D}"/>
                  </a:ext>
                </a:extLst>
              </p:cNvPr>
              <p:cNvSpPr>
                <a:spLocks/>
              </p:cNvSpPr>
              <p:nvPr/>
            </p:nvSpPr>
            <p:spPr bwMode="auto">
              <a:xfrm>
                <a:off x="5360988" y="1565275"/>
                <a:ext cx="166688" cy="269875"/>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62" name="Freeform 23">
                <a:extLst>
                  <a:ext uri="{FF2B5EF4-FFF2-40B4-BE49-F238E27FC236}">
                    <a16:creationId xmlns="" xmlns:a16="http://schemas.microsoft.com/office/drawing/2014/main" id="{D2ECBE46-DB9A-46BF-81B6-2E4D8DF2A0BA}"/>
                  </a:ext>
                </a:extLst>
              </p:cNvPr>
              <p:cNvSpPr>
                <a:spLocks/>
              </p:cNvSpPr>
              <p:nvPr/>
            </p:nvSpPr>
            <p:spPr bwMode="auto">
              <a:xfrm>
                <a:off x="5126038" y="1127125"/>
                <a:ext cx="153988" cy="244475"/>
              </a:xfrm>
              <a:custGeom>
                <a:avLst/>
                <a:gdLst>
                  <a:gd name="T0" fmla="*/ 194 w 194"/>
                  <a:gd name="T1" fmla="*/ 0 h 307"/>
                  <a:gd name="T2" fmla="*/ 194 w 194"/>
                  <a:gd name="T3" fmla="*/ 307 h 307"/>
                  <a:gd name="T4" fmla="*/ 142 w 194"/>
                  <a:gd name="T5" fmla="*/ 295 h 307"/>
                  <a:gd name="T6" fmla="*/ 100 w 194"/>
                  <a:gd name="T7" fmla="*/ 279 h 307"/>
                  <a:gd name="T8" fmla="*/ 64 w 194"/>
                  <a:gd name="T9" fmla="*/ 259 h 307"/>
                  <a:gd name="T10" fmla="*/ 36 w 194"/>
                  <a:gd name="T11" fmla="*/ 237 h 307"/>
                  <a:gd name="T12" fmla="*/ 16 w 194"/>
                  <a:gd name="T13" fmla="*/ 211 h 307"/>
                  <a:gd name="T14" fmla="*/ 4 w 194"/>
                  <a:gd name="T15" fmla="*/ 179 h 307"/>
                  <a:gd name="T16" fmla="*/ 0 w 194"/>
                  <a:gd name="T17" fmla="*/ 146 h 307"/>
                  <a:gd name="T18" fmla="*/ 6 w 194"/>
                  <a:gd name="T19" fmla="*/ 114 h 307"/>
                  <a:gd name="T20" fmla="*/ 18 w 194"/>
                  <a:gd name="T21" fmla="*/ 86 h 307"/>
                  <a:gd name="T22" fmla="*/ 40 w 194"/>
                  <a:gd name="T23" fmla="*/ 58 h 307"/>
                  <a:gd name="T24" fmla="*/ 68 w 194"/>
                  <a:gd name="T25" fmla="*/ 36 h 307"/>
                  <a:gd name="T26" fmla="*/ 104 w 194"/>
                  <a:gd name="T27" fmla="*/ 18 h 307"/>
                  <a:gd name="T28" fmla="*/ 146 w 194"/>
                  <a:gd name="T29" fmla="*/ 6 h 307"/>
                  <a:gd name="T30" fmla="*/ 194 w 194"/>
                  <a:gd name="T3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307">
                    <a:moveTo>
                      <a:pt x="194" y="0"/>
                    </a:moveTo>
                    <a:lnTo>
                      <a:pt x="194" y="307"/>
                    </a:lnTo>
                    <a:lnTo>
                      <a:pt x="142" y="295"/>
                    </a:lnTo>
                    <a:lnTo>
                      <a:pt x="100" y="279"/>
                    </a:lnTo>
                    <a:lnTo>
                      <a:pt x="64" y="259"/>
                    </a:lnTo>
                    <a:lnTo>
                      <a:pt x="36" y="237"/>
                    </a:lnTo>
                    <a:lnTo>
                      <a:pt x="16" y="211"/>
                    </a:lnTo>
                    <a:lnTo>
                      <a:pt x="4" y="179"/>
                    </a:lnTo>
                    <a:lnTo>
                      <a:pt x="0" y="146"/>
                    </a:lnTo>
                    <a:lnTo>
                      <a:pt x="6" y="114"/>
                    </a:lnTo>
                    <a:lnTo>
                      <a:pt x="18" y="86"/>
                    </a:lnTo>
                    <a:lnTo>
                      <a:pt x="40" y="58"/>
                    </a:lnTo>
                    <a:lnTo>
                      <a:pt x="68" y="36"/>
                    </a:lnTo>
                    <a:lnTo>
                      <a:pt x="104" y="18"/>
                    </a:lnTo>
                    <a:lnTo>
                      <a:pt x="146" y="6"/>
                    </a:lnTo>
                    <a:lnTo>
                      <a:pt x="1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63" name="Freeform 24">
                <a:extLst>
                  <a:ext uri="{FF2B5EF4-FFF2-40B4-BE49-F238E27FC236}">
                    <a16:creationId xmlns="" xmlns:a16="http://schemas.microsoft.com/office/drawing/2014/main" id="{74D50B51-B242-4308-8DDB-8134A9B06DF2}"/>
                  </a:ext>
                </a:extLst>
              </p:cNvPr>
              <p:cNvSpPr>
                <a:spLocks noEditPoints="1"/>
              </p:cNvSpPr>
              <p:nvPr/>
            </p:nvSpPr>
            <p:spPr bwMode="auto">
              <a:xfrm>
                <a:off x="4495801" y="663575"/>
                <a:ext cx="1644650" cy="1646238"/>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64" name="Freeform 25">
                <a:extLst>
                  <a:ext uri="{FF2B5EF4-FFF2-40B4-BE49-F238E27FC236}">
                    <a16:creationId xmlns="" xmlns:a16="http://schemas.microsoft.com/office/drawing/2014/main" id="{521427B9-6041-44A4-A58C-FF182E60FF54}"/>
                  </a:ext>
                </a:extLst>
              </p:cNvPr>
              <p:cNvSpPr>
                <a:spLocks/>
              </p:cNvSpPr>
              <p:nvPr/>
            </p:nvSpPr>
            <p:spPr bwMode="auto">
              <a:xfrm>
                <a:off x="1058863" y="4329113"/>
                <a:ext cx="1181100" cy="1538288"/>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67" name="Freeform 26">
                <a:extLst>
                  <a:ext uri="{FF2B5EF4-FFF2-40B4-BE49-F238E27FC236}">
                    <a16:creationId xmlns="" xmlns:a16="http://schemas.microsoft.com/office/drawing/2014/main" id="{6C20082D-60DB-4749-8ACC-AF22854A0C9A}"/>
                  </a:ext>
                </a:extLst>
              </p:cNvPr>
              <p:cNvSpPr>
                <a:spLocks/>
              </p:cNvSpPr>
              <p:nvPr/>
            </p:nvSpPr>
            <p:spPr bwMode="auto">
              <a:xfrm>
                <a:off x="2892426" y="3502025"/>
                <a:ext cx="1181100" cy="2365375"/>
              </a:xfrm>
              <a:custGeom>
                <a:avLst/>
                <a:gdLst>
                  <a:gd name="T0" fmla="*/ 297 w 1489"/>
                  <a:gd name="T1" fmla="*/ 0 h 2980"/>
                  <a:gd name="T2" fmla="*/ 1192 w 1489"/>
                  <a:gd name="T3" fmla="*/ 0 h 2980"/>
                  <a:gd name="T4" fmla="*/ 1252 w 1489"/>
                  <a:gd name="T5" fmla="*/ 6 h 2980"/>
                  <a:gd name="T6" fmla="*/ 1307 w 1489"/>
                  <a:gd name="T7" fmla="*/ 24 h 2980"/>
                  <a:gd name="T8" fmla="*/ 1357 w 1489"/>
                  <a:gd name="T9" fmla="*/ 52 h 2980"/>
                  <a:gd name="T10" fmla="*/ 1403 w 1489"/>
                  <a:gd name="T11" fmla="*/ 88 h 2980"/>
                  <a:gd name="T12" fmla="*/ 1439 w 1489"/>
                  <a:gd name="T13" fmla="*/ 132 h 2980"/>
                  <a:gd name="T14" fmla="*/ 1467 w 1489"/>
                  <a:gd name="T15" fmla="*/ 181 h 2980"/>
                  <a:gd name="T16" fmla="*/ 1483 w 1489"/>
                  <a:gd name="T17" fmla="*/ 237 h 2980"/>
                  <a:gd name="T18" fmla="*/ 1489 w 1489"/>
                  <a:gd name="T19" fmla="*/ 297 h 2980"/>
                  <a:gd name="T20" fmla="*/ 1489 w 1489"/>
                  <a:gd name="T21" fmla="*/ 2681 h 2980"/>
                  <a:gd name="T22" fmla="*/ 1483 w 1489"/>
                  <a:gd name="T23" fmla="*/ 2743 h 2980"/>
                  <a:gd name="T24" fmla="*/ 1467 w 1489"/>
                  <a:gd name="T25" fmla="*/ 2799 h 2980"/>
                  <a:gd name="T26" fmla="*/ 1439 w 1489"/>
                  <a:gd name="T27" fmla="*/ 2848 h 2980"/>
                  <a:gd name="T28" fmla="*/ 1403 w 1489"/>
                  <a:gd name="T29" fmla="*/ 2892 h 2980"/>
                  <a:gd name="T30" fmla="*/ 1357 w 1489"/>
                  <a:gd name="T31" fmla="*/ 2928 h 2980"/>
                  <a:gd name="T32" fmla="*/ 1307 w 1489"/>
                  <a:gd name="T33" fmla="*/ 2956 h 2980"/>
                  <a:gd name="T34" fmla="*/ 1252 w 1489"/>
                  <a:gd name="T35" fmla="*/ 2974 h 2980"/>
                  <a:gd name="T36" fmla="*/ 1192 w 1489"/>
                  <a:gd name="T37" fmla="*/ 2980 h 2980"/>
                  <a:gd name="T38" fmla="*/ 297 w 1489"/>
                  <a:gd name="T39" fmla="*/ 2980 h 2980"/>
                  <a:gd name="T40" fmla="*/ 237 w 1489"/>
                  <a:gd name="T41" fmla="*/ 2974 h 2980"/>
                  <a:gd name="T42" fmla="*/ 181 w 1489"/>
                  <a:gd name="T43" fmla="*/ 2956 h 2980"/>
                  <a:gd name="T44" fmla="*/ 131 w 1489"/>
                  <a:gd name="T45" fmla="*/ 2928 h 2980"/>
                  <a:gd name="T46" fmla="*/ 88 w 1489"/>
                  <a:gd name="T47" fmla="*/ 2892 h 2980"/>
                  <a:gd name="T48" fmla="*/ 50 w 1489"/>
                  <a:gd name="T49" fmla="*/ 2848 h 2980"/>
                  <a:gd name="T50" fmla="*/ 24 w 1489"/>
                  <a:gd name="T51" fmla="*/ 2799 h 2980"/>
                  <a:gd name="T52" fmla="*/ 6 w 1489"/>
                  <a:gd name="T53" fmla="*/ 2743 h 2980"/>
                  <a:gd name="T54" fmla="*/ 0 w 1489"/>
                  <a:gd name="T55" fmla="*/ 2681 h 2980"/>
                  <a:gd name="T56" fmla="*/ 0 w 1489"/>
                  <a:gd name="T57" fmla="*/ 299 h 2980"/>
                  <a:gd name="T58" fmla="*/ 6 w 1489"/>
                  <a:gd name="T59" fmla="*/ 237 h 2980"/>
                  <a:gd name="T60" fmla="*/ 24 w 1489"/>
                  <a:gd name="T61" fmla="*/ 181 h 2980"/>
                  <a:gd name="T62" fmla="*/ 50 w 1489"/>
                  <a:gd name="T63" fmla="*/ 132 h 2980"/>
                  <a:gd name="T64" fmla="*/ 88 w 1489"/>
                  <a:gd name="T65" fmla="*/ 88 h 2980"/>
                  <a:gd name="T66" fmla="*/ 131 w 1489"/>
                  <a:gd name="T67" fmla="*/ 52 h 2980"/>
                  <a:gd name="T68" fmla="*/ 181 w 1489"/>
                  <a:gd name="T69" fmla="*/ 24 h 2980"/>
                  <a:gd name="T70" fmla="*/ 237 w 1489"/>
                  <a:gd name="T71" fmla="*/ 6 h 2980"/>
                  <a:gd name="T72" fmla="*/ 297 w 1489"/>
                  <a:gd name="T73" fmla="*/ 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2980">
                    <a:moveTo>
                      <a:pt x="297" y="0"/>
                    </a:moveTo>
                    <a:lnTo>
                      <a:pt x="1192" y="0"/>
                    </a:lnTo>
                    <a:lnTo>
                      <a:pt x="1252" y="6"/>
                    </a:lnTo>
                    <a:lnTo>
                      <a:pt x="1307" y="24"/>
                    </a:lnTo>
                    <a:lnTo>
                      <a:pt x="1357" y="52"/>
                    </a:lnTo>
                    <a:lnTo>
                      <a:pt x="1403" y="88"/>
                    </a:lnTo>
                    <a:lnTo>
                      <a:pt x="1439" y="132"/>
                    </a:lnTo>
                    <a:lnTo>
                      <a:pt x="1467" y="181"/>
                    </a:lnTo>
                    <a:lnTo>
                      <a:pt x="1483" y="237"/>
                    </a:lnTo>
                    <a:lnTo>
                      <a:pt x="1489" y="297"/>
                    </a:lnTo>
                    <a:lnTo>
                      <a:pt x="1489" y="2681"/>
                    </a:lnTo>
                    <a:lnTo>
                      <a:pt x="1483" y="2743"/>
                    </a:lnTo>
                    <a:lnTo>
                      <a:pt x="1467" y="2799"/>
                    </a:lnTo>
                    <a:lnTo>
                      <a:pt x="1439" y="2848"/>
                    </a:lnTo>
                    <a:lnTo>
                      <a:pt x="1403" y="2892"/>
                    </a:lnTo>
                    <a:lnTo>
                      <a:pt x="1357" y="2928"/>
                    </a:lnTo>
                    <a:lnTo>
                      <a:pt x="1307" y="2956"/>
                    </a:lnTo>
                    <a:lnTo>
                      <a:pt x="1252" y="2974"/>
                    </a:lnTo>
                    <a:lnTo>
                      <a:pt x="1192" y="2980"/>
                    </a:lnTo>
                    <a:lnTo>
                      <a:pt x="297" y="2980"/>
                    </a:lnTo>
                    <a:lnTo>
                      <a:pt x="237" y="2974"/>
                    </a:lnTo>
                    <a:lnTo>
                      <a:pt x="181" y="2956"/>
                    </a:lnTo>
                    <a:lnTo>
                      <a:pt x="131" y="2928"/>
                    </a:lnTo>
                    <a:lnTo>
                      <a:pt x="88" y="2892"/>
                    </a:lnTo>
                    <a:lnTo>
                      <a:pt x="50" y="2848"/>
                    </a:lnTo>
                    <a:lnTo>
                      <a:pt x="24" y="2799"/>
                    </a:lnTo>
                    <a:lnTo>
                      <a:pt x="6" y="2743"/>
                    </a:lnTo>
                    <a:lnTo>
                      <a:pt x="0" y="2681"/>
                    </a:lnTo>
                    <a:lnTo>
                      <a:pt x="0" y="299"/>
                    </a:lnTo>
                    <a:lnTo>
                      <a:pt x="6" y="237"/>
                    </a:lnTo>
                    <a:lnTo>
                      <a:pt x="24" y="181"/>
                    </a:lnTo>
                    <a:lnTo>
                      <a:pt x="50" y="132"/>
                    </a:lnTo>
                    <a:lnTo>
                      <a:pt x="88" y="88"/>
                    </a:lnTo>
                    <a:lnTo>
                      <a:pt x="131" y="52"/>
                    </a:lnTo>
                    <a:lnTo>
                      <a:pt x="181" y="24"/>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68" name="Freeform 27">
                <a:extLst>
                  <a:ext uri="{FF2B5EF4-FFF2-40B4-BE49-F238E27FC236}">
                    <a16:creationId xmlns="" xmlns:a16="http://schemas.microsoft.com/office/drawing/2014/main" id="{3C08403B-F934-48E3-A73E-11F036F03574}"/>
                  </a:ext>
                </a:extLst>
              </p:cNvPr>
              <p:cNvSpPr>
                <a:spLocks/>
              </p:cNvSpPr>
              <p:nvPr/>
            </p:nvSpPr>
            <p:spPr bwMode="auto">
              <a:xfrm>
                <a:off x="4725988" y="2555875"/>
                <a:ext cx="1184275" cy="3311525"/>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69" name="Freeform 28">
                <a:extLst>
                  <a:ext uri="{FF2B5EF4-FFF2-40B4-BE49-F238E27FC236}">
                    <a16:creationId xmlns="" xmlns:a16="http://schemas.microsoft.com/office/drawing/2014/main" id="{F113A592-D7C5-4958-A3A3-45AE83AA5362}"/>
                  </a:ext>
                </a:extLst>
              </p:cNvPr>
              <p:cNvSpPr>
                <a:spLocks/>
              </p:cNvSpPr>
              <p:nvPr/>
            </p:nvSpPr>
            <p:spPr bwMode="auto">
              <a:xfrm>
                <a:off x="1000126" y="1754188"/>
                <a:ext cx="3348038" cy="1984375"/>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nvGrpSpPr>
          <p:cNvPr id="170" name="4 Grupo"/>
          <p:cNvGrpSpPr/>
          <p:nvPr/>
        </p:nvGrpSpPr>
        <p:grpSpPr>
          <a:xfrm>
            <a:off x="9587879" y="1056300"/>
            <a:ext cx="2339182" cy="2193198"/>
            <a:chOff x="9665155" y="5044187"/>
            <a:chExt cx="2339182" cy="2193197"/>
          </a:xfrm>
        </p:grpSpPr>
        <p:grpSp>
          <p:nvGrpSpPr>
            <p:cNvPr id="171" name="Group 3">
              <a:extLst>
                <a:ext uri="{FF2B5EF4-FFF2-40B4-BE49-F238E27FC236}">
                  <a16:creationId xmlns="" xmlns:a16="http://schemas.microsoft.com/office/drawing/2014/main" id="{DB3D41A9-A874-4198-92E2-BF9FFA2BEB4C}"/>
                </a:ext>
              </a:extLst>
            </p:cNvPr>
            <p:cNvGrpSpPr/>
            <p:nvPr/>
          </p:nvGrpSpPr>
          <p:grpSpPr>
            <a:xfrm>
              <a:off x="9957480" y="5044187"/>
              <a:ext cx="531730" cy="531730"/>
              <a:chOff x="1060566" y="1943691"/>
              <a:chExt cx="531730" cy="531730"/>
            </a:xfrm>
          </p:grpSpPr>
          <p:sp>
            <p:nvSpPr>
              <p:cNvPr id="174" name="Oval 193">
                <a:extLst>
                  <a:ext uri="{FF2B5EF4-FFF2-40B4-BE49-F238E27FC236}">
                    <a16:creationId xmlns="" xmlns:a16="http://schemas.microsoft.com/office/drawing/2014/main" id="{6AB737CD-69F1-4F41-A636-435FC3EB25C0}"/>
                  </a:ext>
                </a:extLst>
              </p:cNvPr>
              <p:cNvSpPr/>
              <p:nvPr/>
            </p:nvSpPr>
            <p:spPr>
              <a:xfrm>
                <a:off x="1060566" y="1943691"/>
                <a:ext cx="531730" cy="53173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175" name="Group 194">
                <a:extLst>
                  <a:ext uri="{FF2B5EF4-FFF2-40B4-BE49-F238E27FC236}">
                    <a16:creationId xmlns="" xmlns:a16="http://schemas.microsoft.com/office/drawing/2014/main" id="{58CF0266-3813-4A5C-93C7-7C7A51683CAE}"/>
                  </a:ext>
                </a:extLst>
              </p:cNvPr>
              <p:cNvGrpSpPr/>
              <p:nvPr/>
            </p:nvGrpSpPr>
            <p:grpSpPr>
              <a:xfrm>
                <a:off x="1211844" y="2078944"/>
                <a:ext cx="279100" cy="261224"/>
                <a:chOff x="765175" y="1228726"/>
                <a:chExt cx="5205413" cy="4872038"/>
              </a:xfrm>
              <a:solidFill>
                <a:schemeClr val="bg1"/>
              </a:solidFill>
            </p:grpSpPr>
            <p:sp>
              <p:nvSpPr>
                <p:cNvPr id="176" name="Freeform 6">
                  <a:extLst>
                    <a:ext uri="{FF2B5EF4-FFF2-40B4-BE49-F238E27FC236}">
                      <a16:creationId xmlns="" xmlns:a16="http://schemas.microsoft.com/office/drawing/2014/main" id="{68F53266-562F-460E-BA12-BE60306913A4}"/>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77" name="Freeform 7">
                  <a:extLst>
                    <a:ext uri="{FF2B5EF4-FFF2-40B4-BE49-F238E27FC236}">
                      <a16:creationId xmlns="" xmlns:a16="http://schemas.microsoft.com/office/drawing/2014/main" id="{DA1BCFC9-EC7F-4775-84A4-3547B780EFCA}"/>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86" name="Freeform 8">
                  <a:extLst>
                    <a:ext uri="{FF2B5EF4-FFF2-40B4-BE49-F238E27FC236}">
                      <a16:creationId xmlns="" xmlns:a16="http://schemas.microsoft.com/office/drawing/2014/main" id="{2B695D25-3F05-45E5-83CA-79B45A60A415}"/>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99" name="Freeform 9">
                  <a:extLst>
                    <a:ext uri="{FF2B5EF4-FFF2-40B4-BE49-F238E27FC236}">
                      <a16:creationId xmlns="" xmlns:a16="http://schemas.microsoft.com/office/drawing/2014/main" id="{E796B5FD-7A81-47A2-84AD-B91A05387FA6}"/>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sp>
          <p:nvSpPr>
            <p:cNvPr id="172" name="TextBox 211">
              <a:extLst>
                <a:ext uri="{FF2B5EF4-FFF2-40B4-BE49-F238E27FC236}">
                  <a16:creationId xmlns="" xmlns:a16="http://schemas.microsoft.com/office/drawing/2014/main" id="{F9C7077D-CE0A-4833-9371-B1389B3D18B7}"/>
                </a:ext>
              </a:extLst>
            </p:cNvPr>
            <p:cNvSpPr txBox="1"/>
            <p:nvPr/>
          </p:nvSpPr>
          <p:spPr>
            <a:xfrm>
              <a:off x="9665155" y="5760057"/>
              <a:ext cx="2319613" cy="1477327"/>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2400" dirty="0" err="1" smtClean="0">
                  <a:solidFill>
                    <a:schemeClr val="accent3"/>
                  </a:solidFill>
                </a:rPr>
                <a:t>Privados</a:t>
              </a:r>
              <a:r>
                <a:rPr lang="en-GB" sz="2400" dirty="0" smtClean="0">
                  <a:solidFill>
                    <a:schemeClr val="accent3"/>
                  </a:solidFill>
                </a:rPr>
                <a:t> </a:t>
              </a:r>
              <a:r>
                <a:rPr lang="en-GB" sz="2400" dirty="0">
                  <a:solidFill>
                    <a:schemeClr val="accent3"/>
                  </a:solidFill>
                </a:rPr>
                <a:t>de </a:t>
              </a:r>
              <a:r>
                <a:rPr lang="en-GB" sz="2400" dirty="0" smtClean="0">
                  <a:solidFill>
                    <a:schemeClr val="accent3"/>
                  </a:solidFill>
                </a:rPr>
                <a:t>Libertad y población </a:t>
              </a:r>
              <a:r>
                <a:rPr lang="en-GB" sz="2400" dirty="0" err="1" smtClean="0">
                  <a:solidFill>
                    <a:schemeClr val="accent3"/>
                  </a:solidFill>
                </a:rPr>
                <a:t>en</a:t>
              </a:r>
              <a:r>
                <a:rPr lang="en-GB" sz="2400" dirty="0" smtClean="0">
                  <a:solidFill>
                    <a:schemeClr val="accent3"/>
                  </a:solidFill>
                </a:rPr>
                <a:t> general</a:t>
              </a:r>
              <a:endParaRPr lang="en-GB" sz="2400" dirty="0">
                <a:solidFill>
                  <a:schemeClr val="accent3"/>
                </a:solidFill>
              </a:endParaRPr>
            </a:p>
          </p:txBody>
        </p:sp>
        <p:sp>
          <p:nvSpPr>
            <p:cNvPr id="173" name="TextBox 9">
              <a:extLst>
                <a:ext uri="{FF2B5EF4-FFF2-40B4-BE49-F238E27FC236}">
                  <a16:creationId xmlns="" xmlns:a16="http://schemas.microsoft.com/office/drawing/2014/main" id="{0C86ED7C-4700-4DC5-83AE-0DE9E533A95C}"/>
                </a:ext>
              </a:extLst>
            </p:cNvPr>
            <p:cNvSpPr txBox="1"/>
            <p:nvPr/>
          </p:nvSpPr>
          <p:spPr>
            <a:xfrm>
              <a:off x="10567519" y="5135373"/>
              <a:ext cx="1436818" cy="553998"/>
            </a:xfrm>
            <a:prstGeom prst="rect">
              <a:avLst/>
            </a:prstGeom>
            <a:noFill/>
          </p:spPr>
          <p:txBody>
            <a:bodyPr wrap="square" lIns="0" tIns="0" rIns="0" bIns="0" rtlCol="0">
              <a:spAutoFit/>
            </a:bodyPr>
            <a:lstStyle/>
            <a:p>
              <a:pPr algn="ctr"/>
              <a:r>
                <a:rPr lang="en-GB" sz="1800" b="1" dirty="0">
                  <a:solidFill>
                    <a:schemeClr val="tx1">
                      <a:lumMod val="75000"/>
                      <a:lumOff val="25000"/>
                    </a:schemeClr>
                  </a:solidFill>
                  <a:cs typeface="Arial" pitchFamily="34" charset="0"/>
                </a:rPr>
                <a:t>BENEFICIARIOS TOTALES</a:t>
              </a:r>
              <a:endParaRPr lang="en-IN" sz="1800" b="1" dirty="0">
                <a:solidFill>
                  <a:schemeClr val="tx1">
                    <a:lumMod val="75000"/>
                    <a:lumOff val="25000"/>
                  </a:schemeClr>
                </a:solidFill>
                <a:cs typeface="Arial" pitchFamily="34" charset="0"/>
              </a:endParaRPr>
            </a:p>
          </p:txBody>
        </p:sp>
      </p:grpSp>
      <p:sp>
        <p:nvSpPr>
          <p:cNvPr id="200" name="Freeform 81">
            <a:extLst>
              <a:ext uri="{FF2B5EF4-FFF2-40B4-BE49-F238E27FC236}">
                <a16:creationId xmlns="" xmlns:a16="http://schemas.microsoft.com/office/drawing/2014/main" id="{CB88804D-45FD-4A18-962D-029355F03A2D}"/>
              </a:ext>
            </a:extLst>
          </p:cNvPr>
          <p:cNvSpPr>
            <a:spLocks noEditPoints="1"/>
          </p:cNvSpPr>
          <p:nvPr/>
        </p:nvSpPr>
        <p:spPr bwMode="auto">
          <a:xfrm>
            <a:off x="2593715" y="5053805"/>
            <a:ext cx="158164" cy="158164"/>
          </a:xfrm>
          <a:custGeom>
            <a:avLst/>
            <a:gdLst>
              <a:gd name="T0" fmla="*/ 65 w 84"/>
              <a:gd name="T1" fmla="*/ 0 h 84"/>
              <a:gd name="T2" fmla="*/ 56 w 84"/>
              <a:gd name="T3" fmla="*/ 10 h 84"/>
              <a:gd name="T4" fmla="*/ 46 w 84"/>
              <a:gd name="T5" fmla="*/ 8 h 84"/>
              <a:gd name="T6" fmla="*/ 16 w 84"/>
              <a:gd name="T7" fmla="*/ 38 h 84"/>
              <a:gd name="T8" fmla="*/ 18 w 84"/>
              <a:gd name="T9" fmla="*/ 48 h 84"/>
              <a:gd name="T10" fmla="*/ 1 w 84"/>
              <a:gd name="T11" fmla="*/ 65 h 84"/>
              <a:gd name="T12" fmla="*/ 0 w 84"/>
              <a:gd name="T13" fmla="*/ 66 h 84"/>
              <a:gd name="T14" fmla="*/ 0 w 84"/>
              <a:gd name="T15" fmla="*/ 82 h 84"/>
              <a:gd name="T16" fmla="*/ 2 w 84"/>
              <a:gd name="T17" fmla="*/ 84 h 84"/>
              <a:gd name="T18" fmla="*/ 18 w 84"/>
              <a:gd name="T19" fmla="*/ 84 h 84"/>
              <a:gd name="T20" fmla="*/ 19 w 84"/>
              <a:gd name="T21" fmla="*/ 83 h 84"/>
              <a:gd name="T22" fmla="*/ 36 w 84"/>
              <a:gd name="T23" fmla="*/ 66 h 84"/>
              <a:gd name="T24" fmla="*/ 46 w 84"/>
              <a:gd name="T25" fmla="*/ 68 h 84"/>
              <a:gd name="T26" fmla="*/ 76 w 84"/>
              <a:gd name="T27" fmla="*/ 38 h 84"/>
              <a:gd name="T28" fmla="*/ 74 w 84"/>
              <a:gd name="T29" fmla="*/ 28 h 84"/>
              <a:gd name="T30" fmla="*/ 84 w 84"/>
              <a:gd name="T31" fmla="*/ 19 h 84"/>
              <a:gd name="T32" fmla="*/ 65 w 84"/>
              <a:gd name="T33" fmla="*/ 0 h 84"/>
              <a:gd name="T34" fmla="*/ 14 w 84"/>
              <a:gd name="T35" fmla="*/ 72 h 84"/>
              <a:gd name="T36" fmla="*/ 12 w 84"/>
              <a:gd name="T37" fmla="*/ 70 h 84"/>
              <a:gd name="T38" fmla="*/ 14 w 84"/>
              <a:gd name="T39" fmla="*/ 68 h 84"/>
              <a:gd name="T40" fmla="*/ 16 w 84"/>
              <a:gd name="T41" fmla="*/ 70 h 84"/>
              <a:gd name="T42" fmla="*/ 14 w 84"/>
              <a:gd name="T43" fmla="*/ 72 h 84"/>
              <a:gd name="T44" fmla="*/ 20 w 84"/>
              <a:gd name="T45" fmla="*/ 66 h 84"/>
              <a:gd name="T46" fmla="*/ 18 w 84"/>
              <a:gd name="T47" fmla="*/ 64 h 84"/>
              <a:gd name="T48" fmla="*/ 20 w 84"/>
              <a:gd name="T49" fmla="*/ 62 h 84"/>
              <a:gd name="T50" fmla="*/ 22 w 84"/>
              <a:gd name="T51" fmla="*/ 64 h 84"/>
              <a:gd name="T52" fmla="*/ 20 w 84"/>
              <a:gd name="T53" fmla="*/ 66 h 84"/>
              <a:gd name="T54" fmla="*/ 46 w 84"/>
              <a:gd name="T55" fmla="*/ 64 h 84"/>
              <a:gd name="T56" fmla="*/ 20 w 84"/>
              <a:gd name="T57" fmla="*/ 38 h 84"/>
              <a:gd name="T58" fmla="*/ 46 w 84"/>
              <a:gd name="T59" fmla="*/ 12 h 84"/>
              <a:gd name="T60" fmla="*/ 72 w 84"/>
              <a:gd name="T61" fmla="*/ 38 h 84"/>
              <a:gd name="T62" fmla="*/ 46 w 84"/>
              <a:gd name="T63" fmla="*/ 6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84">
                <a:moveTo>
                  <a:pt x="65" y="0"/>
                </a:moveTo>
                <a:cubicBezTo>
                  <a:pt x="56" y="10"/>
                  <a:pt x="56" y="10"/>
                  <a:pt x="56" y="10"/>
                </a:cubicBezTo>
                <a:cubicBezTo>
                  <a:pt x="53" y="9"/>
                  <a:pt x="49" y="8"/>
                  <a:pt x="46" y="8"/>
                </a:cubicBezTo>
                <a:cubicBezTo>
                  <a:pt x="29" y="8"/>
                  <a:pt x="16" y="21"/>
                  <a:pt x="16" y="38"/>
                </a:cubicBezTo>
                <a:cubicBezTo>
                  <a:pt x="16" y="41"/>
                  <a:pt x="17" y="45"/>
                  <a:pt x="18" y="48"/>
                </a:cubicBezTo>
                <a:cubicBezTo>
                  <a:pt x="1" y="65"/>
                  <a:pt x="1" y="65"/>
                  <a:pt x="1" y="65"/>
                </a:cubicBezTo>
                <a:cubicBezTo>
                  <a:pt x="0" y="65"/>
                  <a:pt x="0" y="65"/>
                  <a:pt x="0" y="66"/>
                </a:cubicBezTo>
                <a:cubicBezTo>
                  <a:pt x="0" y="82"/>
                  <a:pt x="0" y="82"/>
                  <a:pt x="0" y="82"/>
                </a:cubicBezTo>
                <a:cubicBezTo>
                  <a:pt x="0" y="83"/>
                  <a:pt x="1" y="84"/>
                  <a:pt x="2" y="84"/>
                </a:cubicBezTo>
                <a:cubicBezTo>
                  <a:pt x="18" y="84"/>
                  <a:pt x="18" y="84"/>
                  <a:pt x="18" y="84"/>
                </a:cubicBezTo>
                <a:cubicBezTo>
                  <a:pt x="19" y="84"/>
                  <a:pt x="19" y="84"/>
                  <a:pt x="19" y="83"/>
                </a:cubicBezTo>
                <a:cubicBezTo>
                  <a:pt x="36" y="66"/>
                  <a:pt x="36" y="66"/>
                  <a:pt x="36" y="66"/>
                </a:cubicBezTo>
                <a:cubicBezTo>
                  <a:pt x="39" y="67"/>
                  <a:pt x="43" y="68"/>
                  <a:pt x="46" y="68"/>
                </a:cubicBezTo>
                <a:cubicBezTo>
                  <a:pt x="63" y="68"/>
                  <a:pt x="76" y="55"/>
                  <a:pt x="76" y="38"/>
                </a:cubicBezTo>
                <a:cubicBezTo>
                  <a:pt x="76" y="35"/>
                  <a:pt x="75" y="31"/>
                  <a:pt x="74" y="28"/>
                </a:cubicBezTo>
                <a:cubicBezTo>
                  <a:pt x="84" y="19"/>
                  <a:pt x="84" y="19"/>
                  <a:pt x="84" y="19"/>
                </a:cubicBezTo>
                <a:lnTo>
                  <a:pt x="65" y="0"/>
                </a:lnTo>
                <a:close/>
                <a:moveTo>
                  <a:pt x="14" y="72"/>
                </a:moveTo>
                <a:cubicBezTo>
                  <a:pt x="13" y="72"/>
                  <a:pt x="12" y="71"/>
                  <a:pt x="12" y="70"/>
                </a:cubicBezTo>
                <a:cubicBezTo>
                  <a:pt x="12" y="69"/>
                  <a:pt x="13" y="68"/>
                  <a:pt x="14" y="68"/>
                </a:cubicBezTo>
                <a:cubicBezTo>
                  <a:pt x="15" y="68"/>
                  <a:pt x="16" y="69"/>
                  <a:pt x="16" y="70"/>
                </a:cubicBezTo>
                <a:cubicBezTo>
                  <a:pt x="16" y="71"/>
                  <a:pt x="15" y="72"/>
                  <a:pt x="14" y="72"/>
                </a:cubicBezTo>
                <a:close/>
                <a:moveTo>
                  <a:pt x="20" y="66"/>
                </a:moveTo>
                <a:cubicBezTo>
                  <a:pt x="19" y="66"/>
                  <a:pt x="18" y="65"/>
                  <a:pt x="18" y="64"/>
                </a:cubicBezTo>
                <a:cubicBezTo>
                  <a:pt x="18" y="63"/>
                  <a:pt x="19" y="62"/>
                  <a:pt x="20" y="62"/>
                </a:cubicBezTo>
                <a:cubicBezTo>
                  <a:pt x="21" y="62"/>
                  <a:pt x="22" y="63"/>
                  <a:pt x="22" y="64"/>
                </a:cubicBezTo>
                <a:cubicBezTo>
                  <a:pt x="22" y="65"/>
                  <a:pt x="21" y="66"/>
                  <a:pt x="20" y="66"/>
                </a:cubicBezTo>
                <a:close/>
                <a:moveTo>
                  <a:pt x="46" y="64"/>
                </a:moveTo>
                <a:cubicBezTo>
                  <a:pt x="32" y="64"/>
                  <a:pt x="20" y="52"/>
                  <a:pt x="20" y="38"/>
                </a:cubicBezTo>
                <a:cubicBezTo>
                  <a:pt x="20" y="24"/>
                  <a:pt x="32" y="12"/>
                  <a:pt x="46" y="12"/>
                </a:cubicBezTo>
                <a:cubicBezTo>
                  <a:pt x="60" y="12"/>
                  <a:pt x="72" y="24"/>
                  <a:pt x="72" y="38"/>
                </a:cubicBezTo>
                <a:cubicBezTo>
                  <a:pt x="72" y="52"/>
                  <a:pt x="60" y="64"/>
                  <a:pt x="46" y="64"/>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399"/>
          </a:p>
        </p:txBody>
      </p:sp>
      <p:cxnSp>
        <p:nvCxnSpPr>
          <p:cNvPr id="201" name="Straight Connector 305">
            <a:extLst>
              <a:ext uri="{FF2B5EF4-FFF2-40B4-BE49-F238E27FC236}">
                <a16:creationId xmlns="" xmlns:a16="http://schemas.microsoft.com/office/drawing/2014/main" id="{3D895BCF-7147-4BC3-B42A-C69659CF1F27}"/>
              </a:ext>
            </a:extLst>
          </p:cNvPr>
          <p:cNvCxnSpPr>
            <a:cxnSpLocks/>
          </p:cNvCxnSpPr>
          <p:nvPr/>
        </p:nvCxnSpPr>
        <p:spPr>
          <a:xfrm flipH="1" flipV="1">
            <a:off x="9409940" y="508589"/>
            <a:ext cx="38218" cy="59035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2" name="Title 1">
            <a:extLst>
              <a:ext uri="{FF2B5EF4-FFF2-40B4-BE49-F238E27FC236}">
                <a16:creationId xmlns="" xmlns:a16="http://schemas.microsoft.com/office/drawing/2014/main" id="{555DC0C3-BCDA-48C0-A49A-2FF6F4CBFF48}"/>
              </a:ext>
            </a:extLst>
          </p:cNvPr>
          <p:cNvSpPr txBox="1">
            <a:spLocks/>
          </p:cNvSpPr>
          <p:nvPr/>
        </p:nvSpPr>
        <p:spPr>
          <a:xfrm>
            <a:off x="3508661" y="2420888"/>
            <a:ext cx="5181113" cy="2607826"/>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n-US" sz="1400" dirty="0">
                <a:solidFill>
                  <a:schemeClr val="tx1"/>
                </a:solidFill>
                <a:latin typeface="Ebrima" panose="02000000000000000000" pitchFamily="2" charset="0"/>
                <a:ea typeface="Ebrima" panose="02000000000000000000" pitchFamily="2" charset="0"/>
                <a:cs typeface="Ebrima" panose="02000000000000000000" pitchFamily="2" charset="0"/>
              </a:rPr>
              <a:t>DESCRIPCIÓN</a:t>
            </a:r>
          </a:p>
          <a:p>
            <a:pPr algn="just"/>
            <a:r>
              <a:rPr lang="es-ES" sz="1400" b="0" dirty="0" smtClean="0">
                <a:solidFill>
                  <a:schemeClr val="tx1"/>
                </a:solidFill>
                <a:latin typeface="Arial" panose="020B0604020202020204" pitchFamily="34" charset="0"/>
                <a:ea typeface="Times New Roman" panose="02020603050405020304" pitchFamily="18" charset="0"/>
                <a:cs typeface="+mn-cs"/>
              </a:rPr>
              <a:t>1. Construcción </a:t>
            </a:r>
            <a:r>
              <a:rPr lang="es-ES" sz="1400" b="0" dirty="0">
                <a:solidFill>
                  <a:schemeClr val="tx1"/>
                </a:solidFill>
                <a:latin typeface="Arial" panose="020B0604020202020204" pitchFamily="34" charset="0"/>
                <a:ea typeface="Times New Roman" panose="02020603050405020304" pitchFamily="18" charset="0"/>
                <a:cs typeface="+mn-cs"/>
              </a:rPr>
              <a:t>de un Centro de Cumplimiento de Condena de 2 módulos, con capacidad para 576 privados de libertad, por 38,524 </a:t>
            </a:r>
            <a:r>
              <a:rPr lang="es-ES" sz="1400" b="0" dirty="0" smtClean="0">
                <a:solidFill>
                  <a:schemeClr val="tx1"/>
                </a:solidFill>
                <a:latin typeface="Arial" panose="020B0604020202020204" pitchFamily="34" charset="0"/>
                <a:ea typeface="Times New Roman" panose="02020603050405020304" pitchFamily="18" charset="0"/>
                <a:cs typeface="+mn-cs"/>
              </a:rPr>
              <a:t>metros cuadrados.</a:t>
            </a:r>
          </a:p>
          <a:p>
            <a:pPr algn="just"/>
            <a:r>
              <a:rPr lang="es-ES" sz="1400" b="0" dirty="0" smtClean="0">
                <a:solidFill>
                  <a:schemeClr val="tx1"/>
                </a:solidFill>
                <a:latin typeface="Arial" panose="020B0604020202020204" pitchFamily="34" charset="0"/>
                <a:ea typeface="Times New Roman" panose="02020603050405020304" pitchFamily="18" charset="0"/>
                <a:cs typeface="+mn-cs"/>
              </a:rPr>
              <a:t>2. Construcción </a:t>
            </a:r>
            <a:r>
              <a:rPr lang="es-ES" sz="1400" b="0" dirty="0">
                <a:solidFill>
                  <a:schemeClr val="tx1"/>
                </a:solidFill>
                <a:latin typeface="Arial" panose="020B0604020202020204" pitchFamily="34" charset="0"/>
                <a:ea typeface="Times New Roman" panose="02020603050405020304" pitchFamily="18" charset="0"/>
                <a:cs typeface="+mn-cs"/>
              </a:rPr>
              <a:t>de un Centro Preventivo con 2 módulos de 38,524 metros cuadrados, con capacidad para 576 privados de </a:t>
            </a:r>
            <a:r>
              <a:rPr lang="es-ES" sz="1400" b="0" dirty="0" smtClean="0">
                <a:solidFill>
                  <a:schemeClr val="tx1"/>
                </a:solidFill>
                <a:latin typeface="Arial" panose="020B0604020202020204" pitchFamily="34" charset="0"/>
                <a:ea typeface="Times New Roman" panose="02020603050405020304" pitchFamily="18" charset="0"/>
                <a:cs typeface="+mn-cs"/>
              </a:rPr>
              <a:t>libertad.</a:t>
            </a:r>
            <a:endParaRPr lang="es-ES" sz="1400" b="0" dirty="0">
              <a:solidFill>
                <a:schemeClr val="tx1"/>
              </a:solidFill>
              <a:latin typeface="Arial" panose="020B0604020202020204" pitchFamily="34" charset="0"/>
              <a:ea typeface="Times New Roman" panose="02020603050405020304" pitchFamily="18" charset="0"/>
              <a:cs typeface="+mn-cs"/>
            </a:endParaRPr>
          </a:p>
          <a:p>
            <a:pPr algn="just"/>
            <a:r>
              <a:rPr lang="es-ES" sz="1400" b="0" dirty="0" smtClean="0">
                <a:solidFill>
                  <a:schemeClr val="tx1"/>
                </a:solidFill>
                <a:latin typeface="Arial" panose="020B0604020202020204" pitchFamily="34" charset="0"/>
                <a:ea typeface="Times New Roman" panose="02020603050405020304" pitchFamily="18" charset="0"/>
                <a:cs typeface="+mn-cs"/>
              </a:rPr>
              <a:t>3. El </a:t>
            </a:r>
            <a:r>
              <a:rPr lang="es-ES" sz="1400" b="0" dirty="0">
                <a:solidFill>
                  <a:schemeClr val="tx1"/>
                </a:solidFill>
                <a:latin typeface="Arial" panose="020B0604020202020204" pitchFamily="34" charset="0"/>
                <a:ea typeface="Times New Roman" panose="02020603050405020304" pitchFamily="18" charset="0"/>
                <a:cs typeface="+mn-cs"/>
              </a:rPr>
              <a:t>proyecto consiste en la construcción de Centro de Cumplimiento de Condena de Máxima Seguridad para Hombres con capacidad de 384 privados de libertad, con 21,880 metros </a:t>
            </a:r>
            <a:r>
              <a:rPr lang="es-ES" sz="1400" b="0" dirty="0" smtClean="0">
                <a:solidFill>
                  <a:schemeClr val="tx1"/>
                </a:solidFill>
                <a:latin typeface="Arial" panose="020B0604020202020204" pitchFamily="34" charset="0"/>
                <a:ea typeface="Times New Roman" panose="02020603050405020304" pitchFamily="18" charset="0"/>
                <a:cs typeface="+mn-cs"/>
              </a:rPr>
              <a:t>cuadrados.</a:t>
            </a:r>
            <a:endParaRPr lang="en-US" sz="1400" b="0" dirty="0">
              <a:solidFill>
                <a:schemeClr val="tx1"/>
              </a:solidFill>
              <a:latin typeface="Arial" panose="020B0604020202020204" pitchFamily="34" charset="0"/>
              <a:ea typeface="Times New Roman" panose="02020603050405020304" pitchFamily="18" charset="0"/>
              <a:cs typeface="+mn-cs"/>
            </a:endParaRPr>
          </a:p>
        </p:txBody>
      </p:sp>
      <p:sp>
        <p:nvSpPr>
          <p:cNvPr id="203" name="19 Rectángulo redondeado"/>
          <p:cNvSpPr/>
          <p:nvPr/>
        </p:nvSpPr>
        <p:spPr>
          <a:xfrm>
            <a:off x="3358109" y="2515437"/>
            <a:ext cx="5884540" cy="25048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399"/>
          </a:p>
        </p:txBody>
      </p:sp>
      <p:sp>
        <p:nvSpPr>
          <p:cNvPr id="204" name="Oval 135"/>
          <p:cNvSpPr/>
          <p:nvPr/>
        </p:nvSpPr>
        <p:spPr>
          <a:xfrm>
            <a:off x="676704" y="1098321"/>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205" name="Oval 135"/>
          <p:cNvSpPr/>
          <p:nvPr/>
        </p:nvSpPr>
        <p:spPr>
          <a:xfrm>
            <a:off x="666343" y="2745376"/>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215" name="Oval 135"/>
          <p:cNvSpPr/>
          <p:nvPr/>
        </p:nvSpPr>
        <p:spPr>
          <a:xfrm>
            <a:off x="622880" y="4617144"/>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216" name="TextBox 90"/>
          <p:cNvSpPr txBox="1"/>
          <p:nvPr/>
        </p:nvSpPr>
        <p:spPr>
          <a:xfrm>
            <a:off x="774315" y="5913728"/>
            <a:ext cx="2281123" cy="369332"/>
          </a:xfrm>
          <a:prstGeom prst="rect">
            <a:avLst/>
          </a:prstGeom>
          <a:noFill/>
        </p:spPr>
        <p:txBody>
          <a:bodyPr wrap="square" lIns="0" tIns="0" rIns="0" bIns="0" rtlCol="0">
            <a:spAutoFit/>
          </a:bodyPr>
          <a:lstStyle/>
          <a:p>
            <a:pPr algn="just"/>
            <a:r>
              <a:rPr lang="es-ES" sz="12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Centros de detención </a:t>
            </a:r>
            <a:r>
              <a:rPr lang="es-ES" sz="1200" b="1" dirty="0" err="1">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operativizados</a:t>
            </a:r>
            <a:r>
              <a:rPr lang="es-ES" sz="12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 y administrados</a:t>
            </a:r>
            <a:endParaRPr lang="en-US" sz="12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endParaRPr>
          </a:p>
        </p:txBody>
      </p:sp>
      <p:sp>
        <p:nvSpPr>
          <p:cNvPr id="217" name="Freeform: Shape 44">
            <a:extLst>
              <a:ext uri="{FF2B5EF4-FFF2-40B4-BE49-F238E27FC236}">
                <a16:creationId xmlns="" xmlns:a16="http://schemas.microsoft.com/office/drawing/2014/main" id="{B445C58A-7039-4579-852F-42244BE24AB8}"/>
              </a:ext>
            </a:extLst>
          </p:cNvPr>
          <p:cNvSpPr/>
          <p:nvPr/>
        </p:nvSpPr>
        <p:spPr>
          <a:xfrm>
            <a:off x="189756" y="5409671"/>
            <a:ext cx="2742056" cy="452831"/>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Producto</a:t>
            </a:r>
            <a:r>
              <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a:t>
            </a: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subproducto</a:t>
            </a:r>
            <a:endPar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endParaRPr>
          </a:p>
        </p:txBody>
      </p:sp>
      <p:sp>
        <p:nvSpPr>
          <p:cNvPr id="218" name="Oval 135"/>
          <p:cNvSpPr/>
          <p:nvPr/>
        </p:nvSpPr>
        <p:spPr>
          <a:xfrm>
            <a:off x="586836" y="6093760"/>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219" name="Title 1">
            <a:extLst>
              <a:ext uri="{FF2B5EF4-FFF2-40B4-BE49-F238E27FC236}">
                <a16:creationId xmlns="" xmlns:a16="http://schemas.microsoft.com/office/drawing/2014/main" id="{555DC0C3-BCDA-48C0-A49A-2FF6F4CBFF48}"/>
              </a:ext>
            </a:extLst>
          </p:cNvPr>
          <p:cNvSpPr txBox="1">
            <a:spLocks/>
          </p:cNvSpPr>
          <p:nvPr/>
        </p:nvSpPr>
        <p:spPr>
          <a:xfrm>
            <a:off x="3503857" y="386057"/>
            <a:ext cx="5181113" cy="522664"/>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2000" dirty="0">
                <a:latin typeface="Ebrima" panose="02000000000000000000" pitchFamily="2" charset="0"/>
                <a:ea typeface="Ebrima" panose="02000000000000000000" pitchFamily="2" charset="0"/>
                <a:cs typeface="Ebrima" panose="02000000000000000000" pitchFamily="2" charset="0"/>
              </a:rPr>
              <a:t>IV. Proyectos Estratégicos</a:t>
            </a:r>
            <a:endParaRPr lang="en-US" sz="2000" dirty="0"/>
          </a:p>
        </p:txBody>
      </p:sp>
      <p:grpSp>
        <p:nvGrpSpPr>
          <p:cNvPr id="3" name="Grupo 2"/>
          <p:cNvGrpSpPr/>
          <p:nvPr/>
        </p:nvGrpSpPr>
        <p:grpSpPr>
          <a:xfrm>
            <a:off x="9600432" y="3396823"/>
            <a:ext cx="2272140" cy="1379087"/>
            <a:chOff x="9550797" y="2885956"/>
            <a:chExt cx="2393627" cy="1576041"/>
          </a:xfrm>
        </p:grpSpPr>
        <p:sp>
          <p:nvSpPr>
            <p:cNvPr id="222" name="TextBox 211">
              <a:extLst>
                <a:ext uri="{FF2B5EF4-FFF2-40B4-BE49-F238E27FC236}">
                  <a16:creationId xmlns="" xmlns:a16="http://schemas.microsoft.com/office/drawing/2014/main" id="{F9C7077D-CE0A-4833-9371-B1389B3D18B7}"/>
                </a:ext>
              </a:extLst>
            </p:cNvPr>
            <p:cNvSpPr txBox="1"/>
            <p:nvPr/>
          </p:nvSpPr>
          <p:spPr>
            <a:xfrm>
              <a:off x="9550797" y="3907999"/>
              <a:ext cx="2319613" cy="553998"/>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3600" dirty="0">
                  <a:solidFill>
                    <a:schemeClr val="accent3"/>
                  </a:solidFill>
                </a:rPr>
                <a:t>Inversión</a:t>
              </a:r>
            </a:p>
          </p:txBody>
        </p:sp>
        <p:sp>
          <p:nvSpPr>
            <p:cNvPr id="223" name="TextBox 9">
              <a:extLst>
                <a:ext uri="{FF2B5EF4-FFF2-40B4-BE49-F238E27FC236}">
                  <a16:creationId xmlns="" xmlns:a16="http://schemas.microsoft.com/office/drawing/2014/main" id="{0C86ED7C-4700-4DC5-83AE-0DE9E533A95C}"/>
                </a:ext>
              </a:extLst>
            </p:cNvPr>
            <p:cNvSpPr txBox="1"/>
            <p:nvPr/>
          </p:nvSpPr>
          <p:spPr>
            <a:xfrm>
              <a:off x="10507606" y="2977143"/>
              <a:ext cx="1436818" cy="844156"/>
            </a:xfrm>
            <a:prstGeom prst="rect">
              <a:avLst/>
            </a:prstGeom>
            <a:noFill/>
          </p:spPr>
          <p:txBody>
            <a:bodyPr wrap="square" lIns="0" tIns="0" rIns="0" bIns="0" rtlCol="0">
              <a:spAutoFit/>
            </a:bodyPr>
            <a:lstStyle/>
            <a:p>
              <a:pPr algn="ctr"/>
              <a:r>
                <a:rPr lang="en-GB" sz="1600" b="1" dirty="0">
                  <a:solidFill>
                    <a:schemeClr val="tx1">
                      <a:lumMod val="75000"/>
                      <a:lumOff val="25000"/>
                    </a:schemeClr>
                  </a:solidFill>
                  <a:cs typeface="Arial" pitchFamily="34" charset="0"/>
                </a:rPr>
                <a:t>CLASIFICACIÓN POR TIPO DE  GASTO</a:t>
              </a:r>
              <a:endParaRPr lang="en-IN" sz="1600" b="1" dirty="0">
                <a:solidFill>
                  <a:schemeClr val="tx1">
                    <a:lumMod val="75000"/>
                    <a:lumOff val="25000"/>
                  </a:schemeClr>
                </a:solidFill>
                <a:cs typeface="Arial" pitchFamily="34" charset="0"/>
              </a:endParaRPr>
            </a:p>
          </p:txBody>
        </p:sp>
        <p:grpSp>
          <p:nvGrpSpPr>
            <p:cNvPr id="228" name="Group 3">
              <a:extLst>
                <a:ext uri="{FF2B5EF4-FFF2-40B4-BE49-F238E27FC236}">
                  <a16:creationId xmlns="" xmlns:a16="http://schemas.microsoft.com/office/drawing/2014/main" id="{DB3D41A9-A874-4198-92E2-BF9FFA2BEB4C}"/>
                </a:ext>
              </a:extLst>
            </p:cNvPr>
            <p:cNvGrpSpPr/>
            <p:nvPr/>
          </p:nvGrpSpPr>
          <p:grpSpPr>
            <a:xfrm>
              <a:off x="9904443" y="2885956"/>
              <a:ext cx="531729" cy="531729"/>
              <a:chOff x="1060566" y="1943691"/>
              <a:chExt cx="531730" cy="531730"/>
            </a:xfrm>
          </p:grpSpPr>
          <p:sp>
            <p:nvSpPr>
              <p:cNvPr id="229" name="Oval 193">
                <a:extLst>
                  <a:ext uri="{FF2B5EF4-FFF2-40B4-BE49-F238E27FC236}">
                    <a16:creationId xmlns="" xmlns:a16="http://schemas.microsoft.com/office/drawing/2014/main" id="{6AB737CD-69F1-4F41-A636-435FC3EB25C0}"/>
                  </a:ext>
                </a:extLst>
              </p:cNvPr>
              <p:cNvSpPr/>
              <p:nvPr/>
            </p:nvSpPr>
            <p:spPr>
              <a:xfrm>
                <a:off x="1060566" y="1943691"/>
                <a:ext cx="531730" cy="5317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230" name="Group 194">
                <a:extLst>
                  <a:ext uri="{FF2B5EF4-FFF2-40B4-BE49-F238E27FC236}">
                    <a16:creationId xmlns="" xmlns:a16="http://schemas.microsoft.com/office/drawing/2014/main" id="{58CF0266-3813-4A5C-93C7-7C7A51683CAE}"/>
                  </a:ext>
                </a:extLst>
              </p:cNvPr>
              <p:cNvGrpSpPr/>
              <p:nvPr/>
            </p:nvGrpSpPr>
            <p:grpSpPr>
              <a:xfrm>
                <a:off x="1211844" y="2078944"/>
                <a:ext cx="279100" cy="261224"/>
                <a:chOff x="765174" y="1228726"/>
                <a:chExt cx="5205411" cy="4872038"/>
              </a:xfrm>
              <a:solidFill>
                <a:schemeClr val="bg1"/>
              </a:solidFill>
            </p:grpSpPr>
            <p:sp>
              <p:nvSpPr>
                <p:cNvPr id="231" name="Freeform 6">
                  <a:extLst>
                    <a:ext uri="{FF2B5EF4-FFF2-40B4-BE49-F238E27FC236}">
                      <a16:creationId xmlns="" xmlns:a16="http://schemas.microsoft.com/office/drawing/2014/main" id="{68F53266-562F-460E-BA12-BE60306913A4}"/>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232" name="Freeform 7">
                  <a:extLst>
                    <a:ext uri="{FF2B5EF4-FFF2-40B4-BE49-F238E27FC236}">
                      <a16:creationId xmlns="" xmlns:a16="http://schemas.microsoft.com/office/drawing/2014/main" id="{DA1BCFC9-EC7F-4775-84A4-3547B780EFCA}"/>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233" name="Freeform 8">
                  <a:extLst>
                    <a:ext uri="{FF2B5EF4-FFF2-40B4-BE49-F238E27FC236}">
                      <a16:creationId xmlns="" xmlns:a16="http://schemas.microsoft.com/office/drawing/2014/main" id="{2B695D25-3F05-45E5-83CA-79B45A60A415}"/>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234" name="Freeform 9">
                  <a:extLst>
                    <a:ext uri="{FF2B5EF4-FFF2-40B4-BE49-F238E27FC236}">
                      <a16:creationId xmlns="" xmlns:a16="http://schemas.microsoft.com/office/drawing/2014/main" id="{E796B5FD-7A81-47A2-84AD-B91A05387FA6}"/>
                    </a:ext>
                  </a:extLst>
                </p:cNvPr>
                <p:cNvSpPr>
                  <a:spLocks noEditPoints="1"/>
                </p:cNvSpPr>
                <p:nvPr/>
              </p:nvSpPr>
              <p:spPr bwMode="auto">
                <a:xfrm>
                  <a:off x="765174" y="1228726"/>
                  <a:ext cx="5205411"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grpSp>
        <p:nvGrpSpPr>
          <p:cNvPr id="2" name="Grupo 1"/>
          <p:cNvGrpSpPr/>
          <p:nvPr/>
        </p:nvGrpSpPr>
        <p:grpSpPr>
          <a:xfrm>
            <a:off x="9600432" y="5288520"/>
            <a:ext cx="2604543" cy="867879"/>
            <a:chOff x="9587879" y="4912940"/>
            <a:chExt cx="2604543" cy="867879"/>
          </a:xfrm>
        </p:grpSpPr>
        <p:grpSp>
          <p:nvGrpSpPr>
            <p:cNvPr id="235" name="Group 298">
              <a:extLst>
                <a:ext uri="{FF2B5EF4-FFF2-40B4-BE49-F238E27FC236}">
                  <a16:creationId xmlns="" xmlns:a16="http://schemas.microsoft.com/office/drawing/2014/main" id="{A5C91CD4-542D-49E6-A605-64D1D2B33A42}"/>
                </a:ext>
              </a:extLst>
            </p:cNvPr>
            <p:cNvGrpSpPr/>
            <p:nvPr/>
          </p:nvGrpSpPr>
          <p:grpSpPr>
            <a:xfrm>
              <a:off x="9614719" y="4912940"/>
              <a:ext cx="2577703" cy="320155"/>
              <a:chOff x="9062519" y="1142200"/>
              <a:chExt cx="2577703" cy="320154"/>
            </a:xfrm>
          </p:grpSpPr>
          <p:grpSp>
            <p:nvGrpSpPr>
              <p:cNvPr id="236" name="Group 283">
                <a:extLst>
                  <a:ext uri="{FF2B5EF4-FFF2-40B4-BE49-F238E27FC236}">
                    <a16:creationId xmlns="" xmlns:a16="http://schemas.microsoft.com/office/drawing/2014/main" id="{79D5D393-9AEC-467A-8182-6C37FFD147E4}"/>
                  </a:ext>
                </a:extLst>
              </p:cNvPr>
              <p:cNvGrpSpPr/>
              <p:nvPr/>
            </p:nvGrpSpPr>
            <p:grpSpPr>
              <a:xfrm>
                <a:off x="9062519" y="1142200"/>
                <a:ext cx="266339" cy="320154"/>
                <a:chOff x="3024188" y="2184403"/>
                <a:chExt cx="4329112" cy="5203820"/>
              </a:xfrm>
              <a:solidFill>
                <a:schemeClr val="accent2"/>
              </a:solidFill>
            </p:grpSpPr>
            <p:sp>
              <p:nvSpPr>
                <p:cNvPr id="238" name="Freeform 55">
                  <a:extLst>
                    <a:ext uri="{FF2B5EF4-FFF2-40B4-BE49-F238E27FC236}">
                      <a16:creationId xmlns="" xmlns:a16="http://schemas.microsoft.com/office/drawing/2014/main" id="{21C121FE-7A5B-4EA1-AF77-585C83B1B6DC}"/>
                    </a:ext>
                  </a:extLst>
                </p:cNvPr>
                <p:cNvSpPr>
                  <a:spLocks noEditPoints="1"/>
                </p:cNvSpPr>
                <p:nvPr/>
              </p:nvSpPr>
              <p:spPr bwMode="auto">
                <a:xfrm>
                  <a:off x="3024188" y="2184403"/>
                  <a:ext cx="4329112" cy="5203820"/>
                </a:xfrm>
                <a:custGeom>
                  <a:avLst/>
                  <a:gdLst>
                    <a:gd name="T0" fmla="*/ 439 w 5454"/>
                    <a:gd name="T1" fmla="*/ 1146 h 6556"/>
                    <a:gd name="T2" fmla="*/ 393 w 5454"/>
                    <a:gd name="T3" fmla="*/ 1178 h 6556"/>
                    <a:gd name="T4" fmla="*/ 375 w 5454"/>
                    <a:gd name="T5" fmla="*/ 1234 h 6556"/>
                    <a:gd name="T6" fmla="*/ 379 w 5454"/>
                    <a:gd name="T7" fmla="*/ 6118 h 6556"/>
                    <a:gd name="T8" fmla="*/ 413 w 5454"/>
                    <a:gd name="T9" fmla="*/ 6163 h 6556"/>
                    <a:gd name="T10" fmla="*/ 469 w 5454"/>
                    <a:gd name="T11" fmla="*/ 6181 h 6556"/>
                    <a:gd name="T12" fmla="*/ 4121 w 5454"/>
                    <a:gd name="T13" fmla="*/ 6177 h 6556"/>
                    <a:gd name="T14" fmla="*/ 4167 w 5454"/>
                    <a:gd name="T15" fmla="*/ 6143 h 6556"/>
                    <a:gd name="T16" fmla="*/ 4185 w 5454"/>
                    <a:gd name="T17" fmla="*/ 6088 h 6556"/>
                    <a:gd name="T18" fmla="*/ 1363 w 5454"/>
                    <a:gd name="T19" fmla="*/ 5791 h 6556"/>
                    <a:gd name="T20" fmla="*/ 1215 w 5454"/>
                    <a:gd name="T21" fmla="*/ 5767 h 6556"/>
                    <a:gd name="T22" fmla="*/ 1085 w 5454"/>
                    <a:gd name="T23" fmla="*/ 5699 h 6556"/>
                    <a:gd name="T24" fmla="*/ 983 w 5454"/>
                    <a:gd name="T25" fmla="*/ 5597 h 6556"/>
                    <a:gd name="T26" fmla="*/ 918 w 5454"/>
                    <a:gd name="T27" fmla="*/ 5470 h 6556"/>
                    <a:gd name="T28" fmla="*/ 894 w 5454"/>
                    <a:gd name="T29" fmla="*/ 5322 h 6556"/>
                    <a:gd name="T30" fmla="*/ 469 w 5454"/>
                    <a:gd name="T31" fmla="*/ 1140 h 6556"/>
                    <a:gd name="T32" fmla="*/ 1333 w 5454"/>
                    <a:gd name="T33" fmla="*/ 379 h 6556"/>
                    <a:gd name="T34" fmla="*/ 1287 w 5454"/>
                    <a:gd name="T35" fmla="*/ 413 h 6556"/>
                    <a:gd name="T36" fmla="*/ 1269 w 5454"/>
                    <a:gd name="T37" fmla="*/ 468 h 6556"/>
                    <a:gd name="T38" fmla="*/ 1273 w 5454"/>
                    <a:gd name="T39" fmla="*/ 5352 h 6556"/>
                    <a:gd name="T40" fmla="*/ 1307 w 5454"/>
                    <a:gd name="T41" fmla="*/ 5398 h 6556"/>
                    <a:gd name="T42" fmla="*/ 1363 w 5454"/>
                    <a:gd name="T43" fmla="*/ 5416 h 6556"/>
                    <a:gd name="T44" fmla="*/ 5015 w 5454"/>
                    <a:gd name="T45" fmla="*/ 5412 h 6556"/>
                    <a:gd name="T46" fmla="*/ 5061 w 5454"/>
                    <a:gd name="T47" fmla="*/ 5378 h 6556"/>
                    <a:gd name="T48" fmla="*/ 5079 w 5454"/>
                    <a:gd name="T49" fmla="*/ 5322 h 6556"/>
                    <a:gd name="T50" fmla="*/ 5075 w 5454"/>
                    <a:gd name="T51" fmla="*/ 439 h 6556"/>
                    <a:gd name="T52" fmla="*/ 5041 w 5454"/>
                    <a:gd name="T53" fmla="*/ 393 h 6556"/>
                    <a:gd name="T54" fmla="*/ 4985 w 5454"/>
                    <a:gd name="T55" fmla="*/ 375 h 6556"/>
                    <a:gd name="T56" fmla="*/ 1363 w 5454"/>
                    <a:gd name="T57" fmla="*/ 0 h 6556"/>
                    <a:gd name="T58" fmla="*/ 5061 w 5454"/>
                    <a:gd name="T59" fmla="*/ 6 h 6556"/>
                    <a:gd name="T60" fmla="*/ 5201 w 5454"/>
                    <a:gd name="T61" fmla="*/ 52 h 6556"/>
                    <a:gd name="T62" fmla="*/ 5316 w 5454"/>
                    <a:gd name="T63" fmla="*/ 138 h 6556"/>
                    <a:gd name="T64" fmla="*/ 5402 w 5454"/>
                    <a:gd name="T65" fmla="*/ 253 h 6556"/>
                    <a:gd name="T66" fmla="*/ 5448 w 5454"/>
                    <a:gd name="T67" fmla="*/ 393 h 6556"/>
                    <a:gd name="T68" fmla="*/ 5454 w 5454"/>
                    <a:gd name="T69" fmla="*/ 5322 h 6556"/>
                    <a:gd name="T70" fmla="*/ 5430 w 5454"/>
                    <a:gd name="T71" fmla="*/ 5470 h 6556"/>
                    <a:gd name="T72" fmla="*/ 5362 w 5454"/>
                    <a:gd name="T73" fmla="*/ 5597 h 6556"/>
                    <a:gd name="T74" fmla="*/ 5263 w 5454"/>
                    <a:gd name="T75" fmla="*/ 5699 h 6556"/>
                    <a:gd name="T76" fmla="*/ 5133 w 5454"/>
                    <a:gd name="T77" fmla="*/ 5767 h 6556"/>
                    <a:gd name="T78" fmla="*/ 4985 w 5454"/>
                    <a:gd name="T79" fmla="*/ 5791 h 6556"/>
                    <a:gd name="T80" fmla="*/ 4560 w 5454"/>
                    <a:gd name="T81" fmla="*/ 6088 h 6556"/>
                    <a:gd name="T82" fmla="*/ 4536 w 5454"/>
                    <a:gd name="T83" fmla="*/ 6235 h 6556"/>
                    <a:gd name="T84" fmla="*/ 4469 w 5454"/>
                    <a:gd name="T85" fmla="*/ 6365 h 6556"/>
                    <a:gd name="T86" fmla="*/ 4369 w 5454"/>
                    <a:gd name="T87" fmla="*/ 6466 h 6556"/>
                    <a:gd name="T88" fmla="*/ 4239 w 5454"/>
                    <a:gd name="T89" fmla="*/ 6532 h 6556"/>
                    <a:gd name="T90" fmla="*/ 4092 w 5454"/>
                    <a:gd name="T91" fmla="*/ 6556 h 6556"/>
                    <a:gd name="T92" fmla="*/ 393 w 5454"/>
                    <a:gd name="T93" fmla="*/ 6550 h 6556"/>
                    <a:gd name="T94" fmla="*/ 253 w 5454"/>
                    <a:gd name="T95" fmla="*/ 6504 h 6556"/>
                    <a:gd name="T96" fmla="*/ 138 w 5454"/>
                    <a:gd name="T97" fmla="*/ 6419 h 6556"/>
                    <a:gd name="T98" fmla="*/ 52 w 5454"/>
                    <a:gd name="T99" fmla="*/ 6303 h 6556"/>
                    <a:gd name="T100" fmla="*/ 6 w 5454"/>
                    <a:gd name="T101" fmla="*/ 6163 h 6556"/>
                    <a:gd name="T102" fmla="*/ 0 w 5454"/>
                    <a:gd name="T103" fmla="*/ 1234 h 6556"/>
                    <a:gd name="T104" fmla="*/ 24 w 5454"/>
                    <a:gd name="T105" fmla="*/ 1086 h 6556"/>
                    <a:gd name="T106" fmla="*/ 90 w 5454"/>
                    <a:gd name="T107" fmla="*/ 959 h 6556"/>
                    <a:gd name="T108" fmla="*/ 192 w 5454"/>
                    <a:gd name="T109" fmla="*/ 857 h 6556"/>
                    <a:gd name="T110" fmla="*/ 321 w 5454"/>
                    <a:gd name="T111" fmla="*/ 791 h 6556"/>
                    <a:gd name="T112" fmla="*/ 469 w 5454"/>
                    <a:gd name="T113" fmla="*/ 767 h 6556"/>
                    <a:gd name="T114" fmla="*/ 894 w 5454"/>
                    <a:gd name="T115" fmla="*/ 468 h 6556"/>
                    <a:gd name="T116" fmla="*/ 918 w 5454"/>
                    <a:gd name="T117" fmla="*/ 321 h 6556"/>
                    <a:gd name="T118" fmla="*/ 983 w 5454"/>
                    <a:gd name="T119" fmla="*/ 191 h 6556"/>
                    <a:gd name="T120" fmla="*/ 1085 w 5454"/>
                    <a:gd name="T121" fmla="*/ 92 h 6556"/>
                    <a:gd name="T122" fmla="*/ 1215 w 5454"/>
                    <a:gd name="T123" fmla="*/ 24 h 6556"/>
                    <a:gd name="T124" fmla="*/ 1363 w 5454"/>
                    <a:gd name="T125"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54" h="6556">
                      <a:moveTo>
                        <a:pt x="469" y="1140"/>
                      </a:moveTo>
                      <a:lnTo>
                        <a:pt x="439" y="1146"/>
                      </a:lnTo>
                      <a:lnTo>
                        <a:pt x="413" y="1158"/>
                      </a:lnTo>
                      <a:lnTo>
                        <a:pt x="393" y="1178"/>
                      </a:lnTo>
                      <a:lnTo>
                        <a:pt x="379" y="1204"/>
                      </a:lnTo>
                      <a:lnTo>
                        <a:pt x="375" y="1234"/>
                      </a:lnTo>
                      <a:lnTo>
                        <a:pt x="375" y="6088"/>
                      </a:lnTo>
                      <a:lnTo>
                        <a:pt x="379" y="6118"/>
                      </a:lnTo>
                      <a:lnTo>
                        <a:pt x="393" y="6143"/>
                      </a:lnTo>
                      <a:lnTo>
                        <a:pt x="413" y="6163"/>
                      </a:lnTo>
                      <a:lnTo>
                        <a:pt x="439" y="6177"/>
                      </a:lnTo>
                      <a:lnTo>
                        <a:pt x="469" y="6181"/>
                      </a:lnTo>
                      <a:lnTo>
                        <a:pt x="4092" y="6181"/>
                      </a:lnTo>
                      <a:lnTo>
                        <a:pt x="4121" y="6177"/>
                      </a:lnTo>
                      <a:lnTo>
                        <a:pt x="4147" y="6163"/>
                      </a:lnTo>
                      <a:lnTo>
                        <a:pt x="4167" y="6143"/>
                      </a:lnTo>
                      <a:lnTo>
                        <a:pt x="4181" y="6118"/>
                      </a:lnTo>
                      <a:lnTo>
                        <a:pt x="4185" y="6088"/>
                      </a:lnTo>
                      <a:lnTo>
                        <a:pt x="4185" y="5791"/>
                      </a:lnTo>
                      <a:lnTo>
                        <a:pt x="1363" y="5791"/>
                      </a:lnTo>
                      <a:lnTo>
                        <a:pt x="1287" y="5785"/>
                      </a:lnTo>
                      <a:lnTo>
                        <a:pt x="1215" y="5767"/>
                      </a:lnTo>
                      <a:lnTo>
                        <a:pt x="1147" y="5737"/>
                      </a:lnTo>
                      <a:lnTo>
                        <a:pt x="1085" y="5699"/>
                      </a:lnTo>
                      <a:lnTo>
                        <a:pt x="1031" y="5653"/>
                      </a:lnTo>
                      <a:lnTo>
                        <a:pt x="983" y="5597"/>
                      </a:lnTo>
                      <a:lnTo>
                        <a:pt x="946" y="5537"/>
                      </a:lnTo>
                      <a:lnTo>
                        <a:pt x="918" y="5470"/>
                      </a:lnTo>
                      <a:lnTo>
                        <a:pt x="900" y="5398"/>
                      </a:lnTo>
                      <a:lnTo>
                        <a:pt x="894" y="5322"/>
                      </a:lnTo>
                      <a:lnTo>
                        <a:pt x="894" y="1140"/>
                      </a:lnTo>
                      <a:lnTo>
                        <a:pt x="469" y="1140"/>
                      </a:lnTo>
                      <a:close/>
                      <a:moveTo>
                        <a:pt x="1363" y="375"/>
                      </a:moveTo>
                      <a:lnTo>
                        <a:pt x="1333" y="379"/>
                      </a:lnTo>
                      <a:lnTo>
                        <a:pt x="1307" y="393"/>
                      </a:lnTo>
                      <a:lnTo>
                        <a:pt x="1287" y="413"/>
                      </a:lnTo>
                      <a:lnTo>
                        <a:pt x="1273" y="439"/>
                      </a:lnTo>
                      <a:lnTo>
                        <a:pt x="1269" y="468"/>
                      </a:lnTo>
                      <a:lnTo>
                        <a:pt x="1269" y="5322"/>
                      </a:lnTo>
                      <a:lnTo>
                        <a:pt x="1273" y="5352"/>
                      </a:lnTo>
                      <a:lnTo>
                        <a:pt x="1287" y="5378"/>
                      </a:lnTo>
                      <a:lnTo>
                        <a:pt x="1307" y="5398"/>
                      </a:lnTo>
                      <a:lnTo>
                        <a:pt x="1333" y="5412"/>
                      </a:lnTo>
                      <a:lnTo>
                        <a:pt x="1363" y="5416"/>
                      </a:lnTo>
                      <a:lnTo>
                        <a:pt x="4985" y="5416"/>
                      </a:lnTo>
                      <a:lnTo>
                        <a:pt x="5015" y="5412"/>
                      </a:lnTo>
                      <a:lnTo>
                        <a:pt x="5041" y="5398"/>
                      </a:lnTo>
                      <a:lnTo>
                        <a:pt x="5061" y="5378"/>
                      </a:lnTo>
                      <a:lnTo>
                        <a:pt x="5075" y="5352"/>
                      </a:lnTo>
                      <a:lnTo>
                        <a:pt x="5079" y="5322"/>
                      </a:lnTo>
                      <a:lnTo>
                        <a:pt x="5079" y="468"/>
                      </a:lnTo>
                      <a:lnTo>
                        <a:pt x="5075" y="439"/>
                      </a:lnTo>
                      <a:lnTo>
                        <a:pt x="5061" y="413"/>
                      </a:lnTo>
                      <a:lnTo>
                        <a:pt x="5041" y="393"/>
                      </a:lnTo>
                      <a:lnTo>
                        <a:pt x="5015" y="379"/>
                      </a:lnTo>
                      <a:lnTo>
                        <a:pt x="4985" y="375"/>
                      </a:lnTo>
                      <a:lnTo>
                        <a:pt x="1363" y="375"/>
                      </a:lnTo>
                      <a:close/>
                      <a:moveTo>
                        <a:pt x="1363" y="0"/>
                      </a:moveTo>
                      <a:lnTo>
                        <a:pt x="4985" y="0"/>
                      </a:lnTo>
                      <a:lnTo>
                        <a:pt x="5061" y="6"/>
                      </a:lnTo>
                      <a:lnTo>
                        <a:pt x="5133" y="24"/>
                      </a:lnTo>
                      <a:lnTo>
                        <a:pt x="5201" y="52"/>
                      </a:lnTo>
                      <a:lnTo>
                        <a:pt x="5263" y="92"/>
                      </a:lnTo>
                      <a:lnTo>
                        <a:pt x="5316" y="138"/>
                      </a:lnTo>
                      <a:lnTo>
                        <a:pt x="5362" y="191"/>
                      </a:lnTo>
                      <a:lnTo>
                        <a:pt x="5402" y="253"/>
                      </a:lnTo>
                      <a:lnTo>
                        <a:pt x="5430" y="321"/>
                      </a:lnTo>
                      <a:lnTo>
                        <a:pt x="5448" y="393"/>
                      </a:lnTo>
                      <a:lnTo>
                        <a:pt x="5454" y="468"/>
                      </a:lnTo>
                      <a:lnTo>
                        <a:pt x="5454" y="5322"/>
                      </a:lnTo>
                      <a:lnTo>
                        <a:pt x="5448" y="5398"/>
                      </a:lnTo>
                      <a:lnTo>
                        <a:pt x="5430" y="5470"/>
                      </a:lnTo>
                      <a:lnTo>
                        <a:pt x="5402" y="5537"/>
                      </a:lnTo>
                      <a:lnTo>
                        <a:pt x="5362" y="5597"/>
                      </a:lnTo>
                      <a:lnTo>
                        <a:pt x="5316" y="5653"/>
                      </a:lnTo>
                      <a:lnTo>
                        <a:pt x="5263" y="5699"/>
                      </a:lnTo>
                      <a:lnTo>
                        <a:pt x="5201" y="5737"/>
                      </a:lnTo>
                      <a:lnTo>
                        <a:pt x="5133" y="5767"/>
                      </a:lnTo>
                      <a:lnTo>
                        <a:pt x="5061" y="5785"/>
                      </a:lnTo>
                      <a:lnTo>
                        <a:pt x="4985" y="5791"/>
                      </a:lnTo>
                      <a:lnTo>
                        <a:pt x="4560" y="5791"/>
                      </a:lnTo>
                      <a:lnTo>
                        <a:pt x="4560" y="6088"/>
                      </a:lnTo>
                      <a:lnTo>
                        <a:pt x="4554" y="6163"/>
                      </a:lnTo>
                      <a:lnTo>
                        <a:pt x="4536" y="6235"/>
                      </a:lnTo>
                      <a:lnTo>
                        <a:pt x="4508" y="6303"/>
                      </a:lnTo>
                      <a:lnTo>
                        <a:pt x="4469" y="6365"/>
                      </a:lnTo>
                      <a:lnTo>
                        <a:pt x="4423" y="6419"/>
                      </a:lnTo>
                      <a:lnTo>
                        <a:pt x="4369" y="6466"/>
                      </a:lnTo>
                      <a:lnTo>
                        <a:pt x="4307" y="6504"/>
                      </a:lnTo>
                      <a:lnTo>
                        <a:pt x="4239" y="6532"/>
                      </a:lnTo>
                      <a:lnTo>
                        <a:pt x="4167" y="6550"/>
                      </a:lnTo>
                      <a:lnTo>
                        <a:pt x="4092" y="6556"/>
                      </a:lnTo>
                      <a:lnTo>
                        <a:pt x="469" y="6556"/>
                      </a:lnTo>
                      <a:lnTo>
                        <a:pt x="393" y="6550"/>
                      </a:lnTo>
                      <a:lnTo>
                        <a:pt x="321" y="6532"/>
                      </a:lnTo>
                      <a:lnTo>
                        <a:pt x="253" y="6504"/>
                      </a:lnTo>
                      <a:lnTo>
                        <a:pt x="192" y="6466"/>
                      </a:lnTo>
                      <a:lnTo>
                        <a:pt x="138" y="6419"/>
                      </a:lnTo>
                      <a:lnTo>
                        <a:pt x="90" y="6365"/>
                      </a:lnTo>
                      <a:lnTo>
                        <a:pt x="52" y="6303"/>
                      </a:lnTo>
                      <a:lnTo>
                        <a:pt x="24" y="6235"/>
                      </a:lnTo>
                      <a:lnTo>
                        <a:pt x="6" y="6163"/>
                      </a:lnTo>
                      <a:lnTo>
                        <a:pt x="0" y="6088"/>
                      </a:lnTo>
                      <a:lnTo>
                        <a:pt x="0" y="1234"/>
                      </a:lnTo>
                      <a:lnTo>
                        <a:pt x="6" y="1158"/>
                      </a:lnTo>
                      <a:lnTo>
                        <a:pt x="24" y="1086"/>
                      </a:lnTo>
                      <a:lnTo>
                        <a:pt x="52" y="1019"/>
                      </a:lnTo>
                      <a:lnTo>
                        <a:pt x="90" y="959"/>
                      </a:lnTo>
                      <a:lnTo>
                        <a:pt x="138" y="903"/>
                      </a:lnTo>
                      <a:lnTo>
                        <a:pt x="192" y="857"/>
                      </a:lnTo>
                      <a:lnTo>
                        <a:pt x="253" y="819"/>
                      </a:lnTo>
                      <a:lnTo>
                        <a:pt x="321" y="791"/>
                      </a:lnTo>
                      <a:lnTo>
                        <a:pt x="393" y="773"/>
                      </a:lnTo>
                      <a:lnTo>
                        <a:pt x="469" y="767"/>
                      </a:lnTo>
                      <a:lnTo>
                        <a:pt x="894" y="767"/>
                      </a:lnTo>
                      <a:lnTo>
                        <a:pt x="894" y="468"/>
                      </a:lnTo>
                      <a:lnTo>
                        <a:pt x="900" y="393"/>
                      </a:lnTo>
                      <a:lnTo>
                        <a:pt x="918" y="321"/>
                      </a:lnTo>
                      <a:lnTo>
                        <a:pt x="946" y="253"/>
                      </a:lnTo>
                      <a:lnTo>
                        <a:pt x="983" y="191"/>
                      </a:lnTo>
                      <a:lnTo>
                        <a:pt x="1031" y="138"/>
                      </a:lnTo>
                      <a:lnTo>
                        <a:pt x="1085" y="92"/>
                      </a:lnTo>
                      <a:lnTo>
                        <a:pt x="1147" y="52"/>
                      </a:lnTo>
                      <a:lnTo>
                        <a:pt x="1215" y="24"/>
                      </a:lnTo>
                      <a:lnTo>
                        <a:pt x="1287" y="6"/>
                      </a:lnTo>
                      <a:lnTo>
                        <a:pt x="1363"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239" name="Freeform 56">
                  <a:extLst>
                    <a:ext uri="{FF2B5EF4-FFF2-40B4-BE49-F238E27FC236}">
                      <a16:creationId xmlns="" xmlns:a16="http://schemas.microsoft.com/office/drawing/2014/main" id="{01578422-F87F-406F-B6A9-25C85F90BD9C}"/>
                    </a:ext>
                  </a:extLst>
                </p:cNvPr>
                <p:cNvSpPr>
                  <a:spLocks/>
                </p:cNvSpPr>
                <p:nvPr/>
              </p:nvSpPr>
              <p:spPr bwMode="auto">
                <a:xfrm>
                  <a:off x="4305302" y="3106741"/>
                  <a:ext cx="2476503" cy="296846"/>
                </a:xfrm>
                <a:custGeom>
                  <a:avLst/>
                  <a:gdLst>
                    <a:gd name="T0" fmla="*/ 187 w 3120"/>
                    <a:gd name="T1" fmla="*/ 0 h 375"/>
                    <a:gd name="T2" fmla="*/ 2932 w 3120"/>
                    <a:gd name="T3" fmla="*/ 0 h 375"/>
                    <a:gd name="T4" fmla="*/ 2974 w 3120"/>
                    <a:gd name="T5" fmla="*/ 4 h 375"/>
                    <a:gd name="T6" fmla="*/ 3014 w 3120"/>
                    <a:gd name="T7" fmla="*/ 18 h 375"/>
                    <a:gd name="T8" fmla="*/ 3050 w 3120"/>
                    <a:gd name="T9" fmla="*/ 42 h 375"/>
                    <a:gd name="T10" fmla="*/ 3078 w 3120"/>
                    <a:gd name="T11" fmla="*/ 70 h 375"/>
                    <a:gd name="T12" fmla="*/ 3100 w 3120"/>
                    <a:gd name="T13" fmla="*/ 104 h 375"/>
                    <a:gd name="T14" fmla="*/ 3114 w 3120"/>
                    <a:gd name="T15" fmla="*/ 144 h 375"/>
                    <a:gd name="T16" fmla="*/ 3120 w 3120"/>
                    <a:gd name="T17" fmla="*/ 187 h 375"/>
                    <a:gd name="T18" fmla="*/ 3114 w 3120"/>
                    <a:gd name="T19" fmla="*/ 229 h 375"/>
                    <a:gd name="T20" fmla="*/ 3100 w 3120"/>
                    <a:gd name="T21" fmla="*/ 269 h 375"/>
                    <a:gd name="T22" fmla="*/ 3078 w 3120"/>
                    <a:gd name="T23" fmla="*/ 303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3 h 375"/>
                    <a:gd name="T42" fmla="*/ 20 w 3120"/>
                    <a:gd name="T43" fmla="*/ 269 h 375"/>
                    <a:gd name="T44" fmla="*/ 6 w 3120"/>
                    <a:gd name="T45" fmla="*/ 229 h 375"/>
                    <a:gd name="T46" fmla="*/ 0 w 3120"/>
                    <a:gd name="T47" fmla="*/ 187 h 375"/>
                    <a:gd name="T48" fmla="*/ 6 w 3120"/>
                    <a:gd name="T49" fmla="*/ 144 h 375"/>
                    <a:gd name="T50" fmla="*/ 20 w 3120"/>
                    <a:gd name="T51" fmla="*/ 104 h 375"/>
                    <a:gd name="T52" fmla="*/ 42 w 3120"/>
                    <a:gd name="T53" fmla="*/ 70 h 375"/>
                    <a:gd name="T54" fmla="*/ 70 w 3120"/>
                    <a:gd name="T55" fmla="*/ 42 h 375"/>
                    <a:gd name="T56" fmla="*/ 106 w 3120"/>
                    <a:gd name="T57" fmla="*/ 18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18"/>
                      </a:lnTo>
                      <a:lnTo>
                        <a:pt x="3050" y="42"/>
                      </a:lnTo>
                      <a:lnTo>
                        <a:pt x="3078" y="70"/>
                      </a:lnTo>
                      <a:lnTo>
                        <a:pt x="3100" y="104"/>
                      </a:lnTo>
                      <a:lnTo>
                        <a:pt x="3114" y="144"/>
                      </a:lnTo>
                      <a:lnTo>
                        <a:pt x="3120" y="187"/>
                      </a:lnTo>
                      <a:lnTo>
                        <a:pt x="3114" y="229"/>
                      </a:lnTo>
                      <a:lnTo>
                        <a:pt x="3100" y="269"/>
                      </a:lnTo>
                      <a:lnTo>
                        <a:pt x="3078" y="303"/>
                      </a:lnTo>
                      <a:lnTo>
                        <a:pt x="3050" y="333"/>
                      </a:lnTo>
                      <a:lnTo>
                        <a:pt x="3014" y="355"/>
                      </a:lnTo>
                      <a:lnTo>
                        <a:pt x="2974" y="369"/>
                      </a:lnTo>
                      <a:lnTo>
                        <a:pt x="2932" y="375"/>
                      </a:lnTo>
                      <a:lnTo>
                        <a:pt x="187" y="375"/>
                      </a:lnTo>
                      <a:lnTo>
                        <a:pt x="143" y="369"/>
                      </a:lnTo>
                      <a:lnTo>
                        <a:pt x="106" y="355"/>
                      </a:lnTo>
                      <a:lnTo>
                        <a:pt x="70" y="333"/>
                      </a:lnTo>
                      <a:lnTo>
                        <a:pt x="42" y="303"/>
                      </a:lnTo>
                      <a:lnTo>
                        <a:pt x="20" y="269"/>
                      </a:lnTo>
                      <a:lnTo>
                        <a:pt x="6" y="229"/>
                      </a:lnTo>
                      <a:lnTo>
                        <a:pt x="0" y="187"/>
                      </a:lnTo>
                      <a:lnTo>
                        <a:pt x="6" y="144"/>
                      </a:lnTo>
                      <a:lnTo>
                        <a:pt x="20" y="104"/>
                      </a:lnTo>
                      <a:lnTo>
                        <a:pt x="42" y="70"/>
                      </a:lnTo>
                      <a:lnTo>
                        <a:pt x="70" y="42"/>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240" name="Freeform 57">
                  <a:extLst>
                    <a:ext uri="{FF2B5EF4-FFF2-40B4-BE49-F238E27FC236}">
                      <a16:creationId xmlns="" xmlns:a16="http://schemas.microsoft.com/office/drawing/2014/main" id="{0D2314F3-8016-4B68-BF40-DF10C8C0FCA5}"/>
                    </a:ext>
                  </a:extLst>
                </p:cNvPr>
                <p:cNvSpPr>
                  <a:spLocks/>
                </p:cNvSpPr>
                <p:nvPr/>
              </p:nvSpPr>
              <p:spPr bwMode="auto">
                <a:xfrm>
                  <a:off x="4305302" y="3813172"/>
                  <a:ext cx="2476503" cy="296846"/>
                </a:xfrm>
                <a:custGeom>
                  <a:avLst/>
                  <a:gdLst>
                    <a:gd name="T0" fmla="*/ 187 w 3120"/>
                    <a:gd name="T1" fmla="*/ 0 h 375"/>
                    <a:gd name="T2" fmla="*/ 2932 w 3120"/>
                    <a:gd name="T3" fmla="*/ 0 h 375"/>
                    <a:gd name="T4" fmla="*/ 2974 w 3120"/>
                    <a:gd name="T5" fmla="*/ 6 h 375"/>
                    <a:gd name="T6" fmla="*/ 3014 w 3120"/>
                    <a:gd name="T7" fmla="*/ 20 h 375"/>
                    <a:gd name="T8" fmla="*/ 3050 w 3120"/>
                    <a:gd name="T9" fmla="*/ 42 h 375"/>
                    <a:gd name="T10" fmla="*/ 3078 w 3120"/>
                    <a:gd name="T11" fmla="*/ 72 h 375"/>
                    <a:gd name="T12" fmla="*/ 3100 w 3120"/>
                    <a:gd name="T13" fmla="*/ 106 h 375"/>
                    <a:gd name="T14" fmla="*/ 3114 w 3120"/>
                    <a:gd name="T15" fmla="*/ 146 h 375"/>
                    <a:gd name="T16" fmla="*/ 3120 w 3120"/>
                    <a:gd name="T17" fmla="*/ 187 h 375"/>
                    <a:gd name="T18" fmla="*/ 3114 w 3120"/>
                    <a:gd name="T19" fmla="*/ 231 h 375"/>
                    <a:gd name="T20" fmla="*/ 3100 w 3120"/>
                    <a:gd name="T21" fmla="*/ 271 h 375"/>
                    <a:gd name="T22" fmla="*/ 3078 w 3120"/>
                    <a:gd name="T23" fmla="*/ 305 h 375"/>
                    <a:gd name="T24" fmla="*/ 3050 w 3120"/>
                    <a:gd name="T25" fmla="*/ 333 h 375"/>
                    <a:gd name="T26" fmla="*/ 3014 w 3120"/>
                    <a:gd name="T27" fmla="*/ 357 h 375"/>
                    <a:gd name="T28" fmla="*/ 2974 w 3120"/>
                    <a:gd name="T29" fmla="*/ 371 h 375"/>
                    <a:gd name="T30" fmla="*/ 2932 w 3120"/>
                    <a:gd name="T31" fmla="*/ 375 h 375"/>
                    <a:gd name="T32" fmla="*/ 187 w 3120"/>
                    <a:gd name="T33" fmla="*/ 375 h 375"/>
                    <a:gd name="T34" fmla="*/ 143 w 3120"/>
                    <a:gd name="T35" fmla="*/ 371 h 375"/>
                    <a:gd name="T36" fmla="*/ 106 w 3120"/>
                    <a:gd name="T37" fmla="*/ 357 h 375"/>
                    <a:gd name="T38" fmla="*/ 70 w 3120"/>
                    <a:gd name="T39" fmla="*/ 335 h 375"/>
                    <a:gd name="T40" fmla="*/ 42 w 3120"/>
                    <a:gd name="T41" fmla="*/ 305 h 375"/>
                    <a:gd name="T42" fmla="*/ 20 w 3120"/>
                    <a:gd name="T43" fmla="*/ 271 h 375"/>
                    <a:gd name="T44" fmla="*/ 6 w 3120"/>
                    <a:gd name="T45" fmla="*/ 231 h 375"/>
                    <a:gd name="T46" fmla="*/ 0 w 3120"/>
                    <a:gd name="T47" fmla="*/ 187 h 375"/>
                    <a:gd name="T48" fmla="*/ 6 w 3120"/>
                    <a:gd name="T49" fmla="*/ 146 h 375"/>
                    <a:gd name="T50" fmla="*/ 20 w 3120"/>
                    <a:gd name="T51" fmla="*/ 106 h 375"/>
                    <a:gd name="T52" fmla="*/ 42 w 3120"/>
                    <a:gd name="T53" fmla="*/ 72 h 375"/>
                    <a:gd name="T54" fmla="*/ 70 w 3120"/>
                    <a:gd name="T55" fmla="*/ 42 h 375"/>
                    <a:gd name="T56" fmla="*/ 106 w 3120"/>
                    <a:gd name="T57" fmla="*/ 20 h 375"/>
                    <a:gd name="T58" fmla="*/ 143 w 3120"/>
                    <a:gd name="T59" fmla="*/ 6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6"/>
                      </a:lnTo>
                      <a:lnTo>
                        <a:pt x="3014" y="20"/>
                      </a:lnTo>
                      <a:lnTo>
                        <a:pt x="3050" y="42"/>
                      </a:lnTo>
                      <a:lnTo>
                        <a:pt x="3078" y="72"/>
                      </a:lnTo>
                      <a:lnTo>
                        <a:pt x="3100" y="106"/>
                      </a:lnTo>
                      <a:lnTo>
                        <a:pt x="3114" y="146"/>
                      </a:lnTo>
                      <a:lnTo>
                        <a:pt x="3120" y="187"/>
                      </a:lnTo>
                      <a:lnTo>
                        <a:pt x="3114" y="231"/>
                      </a:lnTo>
                      <a:lnTo>
                        <a:pt x="3100" y="271"/>
                      </a:lnTo>
                      <a:lnTo>
                        <a:pt x="3078" y="305"/>
                      </a:lnTo>
                      <a:lnTo>
                        <a:pt x="3050" y="333"/>
                      </a:lnTo>
                      <a:lnTo>
                        <a:pt x="3014" y="357"/>
                      </a:lnTo>
                      <a:lnTo>
                        <a:pt x="2974" y="371"/>
                      </a:lnTo>
                      <a:lnTo>
                        <a:pt x="2932" y="375"/>
                      </a:lnTo>
                      <a:lnTo>
                        <a:pt x="187" y="375"/>
                      </a:lnTo>
                      <a:lnTo>
                        <a:pt x="143" y="371"/>
                      </a:lnTo>
                      <a:lnTo>
                        <a:pt x="106" y="357"/>
                      </a:lnTo>
                      <a:lnTo>
                        <a:pt x="70" y="335"/>
                      </a:lnTo>
                      <a:lnTo>
                        <a:pt x="42" y="305"/>
                      </a:lnTo>
                      <a:lnTo>
                        <a:pt x="20" y="271"/>
                      </a:lnTo>
                      <a:lnTo>
                        <a:pt x="6" y="231"/>
                      </a:lnTo>
                      <a:lnTo>
                        <a:pt x="0" y="187"/>
                      </a:lnTo>
                      <a:lnTo>
                        <a:pt x="6" y="146"/>
                      </a:lnTo>
                      <a:lnTo>
                        <a:pt x="20" y="106"/>
                      </a:lnTo>
                      <a:lnTo>
                        <a:pt x="42" y="72"/>
                      </a:lnTo>
                      <a:lnTo>
                        <a:pt x="70" y="42"/>
                      </a:lnTo>
                      <a:lnTo>
                        <a:pt x="106" y="20"/>
                      </a:lnTo>
                      <a:lnTo>
                        <a:pt x="143" y="6"/>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241" name="Freeform 58">
                  <a:extLst>
                    <a:ext uri="{FF2B5EF4-FFF2-40B4-BE49-F238E27FC236}">
                      <a16:creationId xmlns="" xmlns:a16="http://schemas.microsoft.com/office/drawing/2014/main" id="{AD51CE9C-2A1E-4B54-814C-DC2E9F888C6D}"/>
                    </a:ext>
                  </a:extLst>
                </p:cNvPr>
                <p:cNvSpPr>
                  <a:spLocks/>
                </p:cNvSpPr>
                <p:nvPr/>
              </p:nvSpPr>
              <p:spPr bwMode="auto">
                <a:xfrm>
                  <a:off x="4305302" y="4519603"/>
                  <a:ext cx="2476503" cy="296846"/>
                </a:xfrm>
                <a:custGeom>
                  <a:avLst/>
                  <a:gdLst>
                    <a:gd name="T0" fmla="*/ 187 w 3120"/>
                    <a:gd name="T1" fmla="*/ 0 h 375"/>
                    <a:gd name="T2" fmla="*/ 2932 w 3120"/>
                    <a:gd name="T3" fmla="*/ 0 h 375"/>
                    <a:gd name="T4" fmla="*/ 2974 w 3120"/>
                    <a:gd name="T5" fmla="*/ 4 h 375"/>
                    <a:gd name="T6" fmla="*/ 3014 w 3120"/>
                    <a:gd name="T7" fmla="*/ 20 h 375"/>
                    <a:gd name="T8" fmla="*/ 3050 w 3120"/>
                    <a:gd name="T9" fmla="*/ 42 h 375"/>
                    <a:gd name="T10" fmla="*/ 3078 w 3120"/>
                    <a:gd name="T11" fmla="*/ 70 h 375"/>
                    <a:gd name="T12" fmla="*/ 3100 w 3120"/>
                    <a:gd name="T13" fmla="*/ 106 h 375"/>
                    <a:gd name="T14" fmla="*/ 3114 w 3120"/>
                    <a:gd name="T15" fmla="*/ 144 h 375"/>
                    <a:gd name="T16" fmla="*/ 3120 w 3120"/>
                    <a:gd name="T17" fmla="*/ 188 h 375"/>
                    <a:gd name="T18" fmla="*/ 3114 w 3120"/>
                    <a:gd name="T19" fmla="*/ 229 h 375"/>
                    <a:gd name="T20" fmla="*/ 3100 w 3120"/>
                    <a:gd name="T21" fmla="*/ 269 h 375"/>
                    <a:gd name="T22" fmla="*/ 3078 w 3120"/>
                    <a:gd name="T23" fmla="*/ 305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5 h 375"/>
                    <a:gd name="T42" fmla="*/ 20 w 3120"/>
                    <a:gd name="T43" fmla="*/ 269 h 375"/>
                    <a:gd name="T44" fmla="*/ 6 w 3120"/>
                    <a:gd name="T45" fmla="*/ 229 h 375"/>
                    <a:gd name="T46" fmla="*/ 0 w 3120"/>
                    <a:gd name="T47" fmla="*/ 188 h 375"/>
                    <a:gd name="T48" fmla="*/ 6 w 3120"/>
                    <a:gd name="T49" fmla="*/ 144 h 375"/>
                    <a:gd name="T50" fmla="*/ 20 w 3120"/>
                    <a:gd name="T51" fmla="*/ 106 h 375"/>
                    <a:gd name="T52" fmla="*/ 42 w 3120"/>
                    <a:gd name="T53" fmla="*/ 70 h 375"/>
                    <a:gd name="T54" fmla="*/ 70 w 3120"/>
                    <a:gd name="T55" fmla="*/ 42 h 375"/>
                    <a:gd name="T56" fmla="*/ 106 w 3120"/>
                    <a:gd name="T57" fmla="*/ 20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20"/>
                      </a:lnTo>
                      <a:lnTo>
                        <a:pt x="3050" y="42"/>
                      </a:lnTo>
                      <a:lnTo>
                        <a:pt x="3078" y="70"/>
                      </a:lnTo>
                      <a:lnTo>
                        <a:pt x="3100" y="106"/>
                      </a:lnTo>
                      <a:lnTo>
                        <a:pt x="3114" y="144"/>
                      </a:lnTo>
                      <a:lnTo>
                        <a:pt x="3120" y="188"/>
                      </a:lnTo>
                      <a:lnTo>
                        <a:pt x="3114" y="229"/>
                      </a:lnTo>
                      <a:lnTo>
                        <a:pt x="3100" y="269"/>
                      </a:lnTo>
                      <a:lnTo>
                        <a:pt x="3078" y="305"/>
                      </a:lnTo>
                      <a:lnTo>
                        <a:pt x="3050" y="333"/>
                      </a:lnTo>
                      <a:lnTo>
                        <a:pt x="3014" y="355"/>
                      </a:lnTo>
                      <a:lnTo>
                        <a:pt x="2974" y="369"/>
                      </a:lnTo>
                      <a:lnTo>
                        <a:pt x="2932" y="375"/>
                      </a:lnTo>
                      <a:lnTo>
                        <a:pt x="187" y="375"/>
                      </a:lnTo>
                      <a:lnTo>
                        <a:pt x="143" y="369"/>
                      </a:lnTo>
                      <a:lnTo>
                        <a:pt x="106" y="355"/>
                      </a:lnTo>
                      <a:lnTo>
                        <a:pt x="70" y="333"/>
                      </a:lnTo>
                      <a:lnTo>
                        <a:pt x="42" y="305"/>
                      </a:lnTo>
                      <a:lnTo>
                        <a:pt x="20" y="269"/>
                      </a:lnTo>
                      <a:lnTo>
                        <a:pt x="6" y="229"/>
                      </a:lnTo>
                      <a:lnTo>
                        <a:pt x="0" y="188"/>
                      </a:lnTo>
                      <a:lnTo>
                        <a:pt x="6" y="144"/>
                      </a:lnTo>
                      <a:lnTo>
                        <a:pt x="20" y="106"/>
                      </a:lnTo>
                      <a:lnTo>
                        <a:pt x="42" y="70"/>
                      </a:lnTo>
                      <a:lnTo>
                        <a:pt x="70" y="42"/>
                      </a:lnTo>
                      <a:lnTo>
                        <a:pt x="106" y="20"/>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242" name="Freeform 59">
                  <a:extLst>
                    <a:ext uri="{FF2B5EF4-FFF2-40B4-BE49-F238E27FC236}">
                      <a16:creationId xmlns="" xmlns:a16="http://schemas.microsoft.com/office/drawing/2014/main" id="{6B5BBFC3-043D-4CFC-B0E5-1244A074FDA2}"/>
                    </a:ext>
                  </a:extLst>
                </p:cNvPr>
                <p:cNvSpPr>
                  <a:spLocks/>
                </p:cNvSpPr>
                <p:nvPr/>
              </p:nvSpPr>
              <p:spPr bwMode="auto">
                <a:xfrm>
                  <a:off x="4305302" y="5227629"/>
                  <a:ext cx="2476503" cy="295285"/>
                </a:xfrm>
                <a:custGeom>
                  <a:avLst/>
                  <a:gdLst>
                    <a:gd name="T0" fmla="*/ 187 w 3120"/>
                    <a:gd name="T1" fmla="*/ 0 h 373"/>
                    <a:gd name="T2" fmla="*/ 2932 w 3120"/>
                    <a:gd name="T3" fmla="*/ 0 h 373"/>
                    <a:gd name="T4" fmla="*/ 2974 w 3120"/>
                    <a:gd name="T5" fmla="*/ 4 h 373"/>
                    <a:gd name="T6" fmla="*/ 3014 w 3120"/>
                    <a:gd name="T7" fmla="*/ 18 h 373"/>
                    <a:gd name="T8" fmla="*/ 3050 w 3120"/>
                    <a:gd name="T9" fmla="*/ 40 h 373"/>
                    <a:gd name="T10" fmla="*/ 3078 w 3120"/>
                    <a:gd name="T11" fmla="*/ 70 h 373"/>
                    <a:gd name="T12" fmla="*/ 3100 w 3120"/>
                    <a:gd name="T13" fmla="*/ 104 h 373"/>
                    <a:gd name="T14" fmla="*/ 3114 w 3120"/>
                    <a:gd name="T15" fmla="*/ 144 h 373"/>
                    <a:gd name="T16" fmla="*/ 3120 w 3120"/>
                    <a:gd name="T17" fmla="*/ 186 h 373"/>
                    <a:gd name="T18" fmla="*/ 3114 w 3120"/>
                    <a:gd name="T19" fmla="*/ 229 h 373"/>
                    <a:gd name="T20" fmla="*/ 3100 w 3120"/>
                    <a:gd name="T21" fmla="*/ 269 h 373"/>
                    <a:gd name="T22" fmla="*/ 3078 w 3120"/>
                    <a:gd name="T23" fmla="*/ 303 h 373"/>
                    <a:gd name="T24" fmla="*/ 3050 w 3120"/>
                    <a:gd name="T25" fmla="*/ 333 h 373"/>
                    <a:gd name="T26" fmla="*/ 3014 w 3120"/>
                    <a:gd name="T27" fmla="*/ 355 h 373"/>
                    <a:gd name="T28" fmla="*/ 2974 w 3120"/>
                    <a:gd name="T29" fmla="*/ 369 h 373"/>
                    <a:gd name="T30" fmla="*/ 2932 w 3120"/>
                    <a:gd name="T31" fmla="*/ 373 h 373"/>
                    <a:gd name="T32" fmla="*/ 187 w 3120"/>
                    <a:gd name="T33" fmla="*/ 373 h 373"/>
                    <a:gd name="T34" fmla="*/ 143 w 3120"/>
                    <a:gd name="T35" fmla="*/ 369 h 373"/>
                    <a:gd name="T36" fmla="*/ 106 w 3120"/>
                    <a:gd name="T37" fmla="*/ 355 h 373"/>
                    <a:gd name="T38" fmla="*/ 70 w 3120"/>
                    <a:gd name="T39" fmla="*/ 333 h 373"/>
                    <a:gd name="T40" fmla="*/ 42 w 3120"/>
                    <a:gd name="T41" fmla="*/ 303 h 373"/>
                    <a:gd name="T42" fmla="*/ 20 w 3120"/>
                    <a:gd name="T43" fmla="*/ 269 h 373"/>
                    <a:gd name="T44" fmla="*/ 6 w 3120"/>
                    <a:gd name="T45" fmla="*/ 229 h 373"/>
                    <a:gd name="T46" fmla="*/ 0 w 3120"/>
                    <a:gd name="T47" fmla="*/ 186 h 373"/>
                    <a:gd name="T48" fmla="*/ 6 w 3120"/>
                    <a:gd name="T49" fmla="*/ 144 h 373"/>
                    <a:gd name="T50" fmla="*/ 20 w 3120"/>
                    <a:gd name="T51" fmla="*/ 104 h 373"/>
                    <a:gd name="T52" fmla="*/ 42 w 3120"/>
                    <a:gd name="T53" fmla="*/ 70 h 373"/>
                    <a:gd name="T54" fmla="*/ 70 w 3120"/>
                    <a:gd name="T55" fmla="*/ 40 h 373"/>
                    <a:gd name="T56" fmla="*/ 106 w 3120"/>
                    <a:gd name="T57" fmla="*/ 18 h 373"/>
                    <a:gd name="T58" fmla="*/ 143 w 3120"/>
                    <a:gd name="T59" fmla="*/ 4 h 373"/>
                    <a:gd name="T60" fmla="*/ 187 w 3120"/>
                    <a:gd name="T6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3">
                      <a:moveTo>
                        <a:pt x="187" y="0"/>
                      </a:moveTo>
                      <a:lnTo>
                        <a:pt x="2932" y="0"/>
                      </a:lnTo>
                      <a:lnTo>
                        <a:pt x="2974" y="4"/>
                      </a:lnTo>
                      <a:lnTo>
                        <a:pt x="3014" y="18"/>
                      </a:lnTo>
                      <a:lnTo>
                        <a:pt x="3050" y="40"/>
                      </a:lnTo>
                      <a:lnTo>
                        <a:pt x="3078" y="70"/>
                      </a:lnTo>
                      <a:lnTo>
                        <a:pt x="3100" y="104"/>
                      </a:lnTo>
                      <a:lnTo>
                        <a:pt x="3114" y="144"/>
                      </a:lnTo>
                      <a:lnTo>
                        <a:pt x="3120" y="186"/>
                      </a:lnTo>
                      <a:lnTo>
                        <a:pt x="3114" y="229"/>
                      </a:lnTo>
                      <a:lnTo>
                        <a:pt x="3100" y="269"/>
                      </a:lnTo>
                      <a:lnTo>
                        <a:pt x="3078" y="303"/>
                      </a:lnTo>
                      <a:lnTo>
                        <a:pt x="3050" y="333"/>
                      </a:lnTo>
                      <a:lnTo>
                        <a:pt x="3014" y="355"/>
                      </a:lnTo>
                      <a:lnTo>
                        <a:pt x="2974" y="369"/>
                      </a:lnTo>
                      <a:lnTo>
                        <a:pt x="2932" y="373"/>
                      </a:lnTo>
                      <a:lnTo>
                        <a:pt x="187" y="373"/>
                      </a:lnTo>
                      <a:lnTo>
                        <a:pt x="143" y="369"/>
                      </a:lnTo>
                      <a:lnTo>
                        <a:pt x="106" y="355"/>
                      </a:lnTo>
                      <a:lnTo>
                        <a:pt x="70" y="333"/>
                      </a:lnTo>
                      <a:lnTo>
                        <a:pt x="42" y="303"/>
                      </a:lnTo>
                      <a:lnTo>
                        <a:pt x="20" y="269"/>
                      </a:lnTo>
                      <a:lnTo>
                        <a:pt x="6" y="229"/>
                      </a:lnTo>
                      <a:lnTo>
                        <a:pt x="0" y="186"/>
                      </a:lnTo>
                      <a:lnTo>
                        <a:pt x="6" y="144"/>
                      </a:lnTo>
                      <a:lnTo>
                        <a:pt x="20" y="104"/>
                      </a:lnTo>
                      <a:lnTo>
                        <a:pt x="42" y="70"/>
                      </a:lnTo>
                      <a:lnTo>
                        <a:pt x="70" y="40"/>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grpSp>
          <p:sp>
            <p:nvSpPr>
              <p:cNvPr id="237" name="TextBox 289">
                <a:extLst>
                  <a:ext uri="{FF2B5EF4-FFF2-40B4-BE49-F238E27FC236}">
                    <a16:creationId xmlns="" xmlns:a16="http://schemas.microsoft.com/office/drawing/2014/main" id="{A5B21903-AAD7-43A8-90BF-40FE5DF4CBE2}"/>
                  </a:ext>
                </a:extLst>
              </p:cNvPr>
              <p:cNvSpPr txBox="1"/>
              <p:nvPr/>
            </p:nvSpPr>
            <p:spPr>
              <a:xfrm>
                <a:off x="9483879" y="1194554"/>
                <a:ext cx="2156343" cy="246220"/>
              </a:xfrm>
              <a:prstGeom prst="rect">
                <a:avLst/>
              </a:prstGeom>
              <a:noFill/>
            </p:spPr>
            <p:txBody>
              <a:bodyPr wrap="square" lIns="0" tIns="0" rIns="0" bIns="0" rtlCol="0">
                <a:spAutoFit/>
              </a:bodyPr>
              <a:lstStyle/>
              <a:p>
                <a:r>
                  <a:rPr lang="es-GT" sz="1600" b="1" dirty="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rPr>
                  <a:t>Fecha de Inicio </a:t>
                </a:r>
              </a:p>
            </p:txBody>
          </p:sp>
        </p:grpSp>
        <p:sp>
          <p:nvSpPr>
            <p:cNvPr id="243" name="TextBox 201">
              <a:extLst>
                <a:ext uri="{FF2B5EF4-FFF2-40B4-BE49-F238E27FC236}">
                  <a16:creationId xmlns="" xmlns:a16="http://schemas.microsoft.com/office/drawing/2014/main" id="{E568BBC2-CB29-4BC7-9E54-92644BCCE1BD}"/>
                </a:ext>
              </a:extLst>
            </p:cNvPr>
            <p:cNvSpPr txBox="1"/>
            <p:nvPr/>
          </p:nvSpPr>
          <p:spPr>
            <a:xfrm>
              <a:off x="9587879" y="5473042"/>
              <a:ext cx="2491072" cy="307777"/>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2000" dirty="0" smtClean="0">
                  <a:solidFill>
                    <a:schemeClr val="accent2"/>
                  </a:solidFill>
                </a:rPr>
                <a:t>Primer semestre 2019</a:t>
              </a:r>
              <a:endParaRPr lang="en-GB" sz="2000" dirty="0">
                <a:solidFill>
                  <a:schemeClr val="accent2"/>
                </a:solidFill>
              </a:endParaRPr>
            </a:p>
          </p:txBody>
        </p:sp>
      </p:grpSp>
      <p:sp>
        <p:nvSpPr>
          <p:cNvPr id="244" name="Rectángulo 243"/>
          <p:cNvSpPr/>
          <p:nvPr/>
        </p:nvSpPr>
        <p:spPr>
          <a:xfrm>
            <a:off x="3104894" y="866670"/>
            <a:ext cx="6294509" cy="1384995"/>
          </a:xfrm>
          <a:prstGeom prst="rect">
            <a:avLst/>
          </a:prstGeom>
        </p:spPr>
        <p:txBody>
          <a:bodyPr wrap="square">
            <a:spAutoFit/>
          </a:bodyPr>
          <a:lstStyle/>
          <a:p>
            <a:pPr marL="342900" indent="-342900" algn="just">
              <a:buAutoNum type="arabicPeriod"/>
            </a:pPr>
            <a:r>
              <a:rPr lang="es-ES" sz="1400" dirty="0" smtClean="0">
                <a:latin typeface="Arial" panose="020B0604020202020204" pitchFamily="34" charset="0"/>
                <a:ea typeface="Times New Roman" panose="02020603050405020304" pitchFamily="18" charset="0"/>
                <a:cs typeface="Arial" panose="020B0604020202020204" pitchFamily="34" charset="0"/>
              </a:rPr>
              <a:t>Construcción </a:t>
            </a:r>
            <a:r>
              <a:rPr lang="es-ES" sz="1400" dirty="0">
                <a:latin typeface="Arial" panose="020B0604020202020204" pitchFamily="34" charset="0"/>
                <a:ea typeface="Times New Roman" panose="02020603050405020304" pitchFamily="18" charset="0"/>
                <a:cs typeface="Arial" panose="020B0604020202020204" pitchFamily="34" charset="0"/>
              </a:rPr>
              <a:t>Centro de Cumplimiento de Condena para hombres Finca Canadá, Municipio de Escuintla, Departamento de </a:t>
            </a:r>
            <a:r>
              <a:rPr lang="es-ES" sz="1400" dirty="0" smtClean="0">
                <a:latin typeface="Arial" panose="020B0604020202020204" pitchFamily="34" charset="0"/>
                <a:ea typeface="Times New Roman" panose="02020603050405020304" pitchFamily="18" charset="0"/>
                <a:cs typeface="Arial" panose="020B0604020202020204" pitchFamily="34" charset="0"/>
              </a:rPr>
              <a:t>Escuintla. </a:t>
            </a:r>
          </a:p>
          <a:p>
            <a:pPr marL="342900" indent="-342900" algn="just">
              <a:buAutoNum type="arabicPeriod"/>
            </a:pPr>
            <a:r>
              <a:rPr lang="es-ES" sz="1400" dirty="0" smtClean="0">
                <a:latin typeface="Arial" panose="020B0604020202020204" pitchFamily="34" charset="0"/>
                <a:ea typeface="Times New Roman" panose="02020603050405020304" pitchFamily="18" charset="0"/>
                <a:cs typeface="Arial" panose="020B0604020202020204" pitchFamily="34" charset="0"/>
              </a:rPr>
              <a:t>Construcción </a:t>
            </a:r>
            <a:r>
              <a:rPr lang="es-ES" sz="1400" dirty="0">
                <a:latin typeface="Arial" panose="020B0604020202020204" pitchFamily="34" charset="0"/>
                <a:ea typeface="Times New Roman" panose="02020603050405020304" pitchFamily="18" charset="0"/>
                <a:cs typeface="Arial" panose="020B0604020202020204" pitchFamily="34" charset="0"/>
              </a:rPr>
              <a:t>Centro Preventivo para Hombres Finca Canadá, Municipio de Escuintla, Departamento de </a:t>
            </a:r>
            <a:r>
              <a:rPr lang="es-ES" sz="1400" dirty="0" smtClean="0">
                <a:latin typeface="Arial" panose="020B0604020202020204" pitchFamily="34" charset="0"/>
                <a:ea typeface="Times New Roman" panose="02020603050405020304" pitchFamily="18" charset="0"/>
                <a:cs typeface="Arial" panose="020B0604020202020204" pitchFamily="34" charset="0"/>
              </a:rPr>
              <a:t>Escuintla. </a:t>
            </a:r>
          </a:p>
          <a:p>
            <a:pPr marL="342900" indent="-342900" algn="just">
              <a:buAutoNum type="arabicPeriod"/>
            </a:pPr>
            <a:r>
              <a:rPr lang="es-ES" sz="1400" dirty="0" smtClean="0">
                <a:latin typeface="Arial" panose="020B0604020202020204" pitchFamily="34" charset="0"/>
                <a:ea typeface="Times New Roman" panose="02020603050405020304" pitchFamily="18" charset="0"/>
                <a:cs typeface="Arial" panose="020B0604020202020204" pitchFamily="34" charset="0"/>
              </a:rPr>
              <a:t>Construcción </a:t>
            </a:r>
            <a:r>
              <a:rPr lang="es-ES" sz="1400" dirty="0">
                <a:latin typeface="Arial" panose="020B0604020202020204" pitchFamily="34" charset="0"/>
                <a:ea typeface="Times New Roman" panose="02020603050405020304" pitchFamily="18" charset="0"/>
                <a:cs typeface="Arial" panose="020B0604020202020204" pitchFamily="34" charset="0"/>
              </a:rPr>
              <a:t>centro de cumplimiento de condena de máxima seguridad para hombres, municipio de Fraijanes, departamento de </a:t>
            </a:r>
            <a:r>
              <a:rPr lang="es-ES" sz="1400" dirty="0" smtClean="0">
                <a:latin typeface="Arial" panose="020B0604020202020204" pitchFamily="34" charset="0"/>
                <a:ea typeface="Times New Roman" panose="02020603050405020304" pitchFamily="18" charset="0"/>
                <a:cs typeface="Arial" panose="020B0604020202020204" pitchFamily="34" charset="0"/>
              </a:rPr>
              <a:t>Guatemala.</a:t>
            </a:r>
            <a:endParaRPr lang="es-GT" sz="14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7232752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9">
      <a:dk1>
        <a:sysClr val="windowText" lastClr="000000"/>
      </a:dk1>
      <a:lt1>
        <a:sysClr val="window" lastClr="FFFFFF"/>
      </a:lt1>
      <a:dk2>
        <a:srgbClr val="1F497D"/>
      </a:dk2>
      <a:lt2>
        <a:srgbClr val="3F6EC2"/>
      </a:lt2>
      <a:accent1>
        <a:srgbClr val="6DC6CD"/>
      </a:accent1>
      <a:accent2>
        <a:srgbClr val="52BF8A"/>
      </a:accent2>
      <a:accent3>
        <a:srgbClr val="638CA5"/>
      </a:accent3>
      <a:accent4>
        <a:srgbClr val="E9BB27"/>
      </a:accent4>
      <a:accent5>
        <a:srgbClr val="F46800"/>
      </a:accent5>
      <a:accent6>
        <a:srgbClr val="E45F56"/>
      </a:accent6>
      <a:hlink>
        <a:srgbClr val="0000FF"/>
      </a:hlink>
      <a:folHlink>
        <a:srgbClr val="800080"/>
      </a:folHlink>
    </a:clrScheme>
    <a:fontScheme name="Custom 2">
      <a:majorFont>
        <a:latin typeface="Calibri Light"/>
        <a:ea typeface="Helvetica Light"/>
        <a:cs typeface="Helvetica Light"/>
      </a:majorFont>
      <a:minorFont>
        <a:latin typeface="Calibri"/>
        <a:ea typeface="Helvetica Light"/>
        <a:cs typeface="Helvetica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9170</TotalTime>
  <Words>1503</Words>
  <Application>Microsoft Macintosh PowerPoint</Application>
  <PresentationFormat>Personalizado</PresentationFormat>
  <Paragraphs>171</Paragraphs>
  <Slides>10</Slides>
  <Notes>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10</vt:i4>
      </vt:variant>
    </vt:vector>
  </HeadingPairs>
  <TitlesOfParts>
    <vt:vector size="18" baseType="lpstr">
      <vt:lpstr>Calibri</vt:lpstr>
      <vt:lpstr>Calibri Light</vt:lpstr>
      <vt:lpstr>Ebrima</vt:lpstr>
      <vt:lpstr>Helvetica Light</vt:lpstr>
      <vt:lpstr>Segoe UI Black</vt:lpstr>
      <vt:lpstr>Times New Roman</vt:lpstr>
      <vt:lpstr>Arial</vt:lpstr>
      <vt:lpstr>Office Theme</vt:lpstr>
      <vt:lpstr>Presentación de PowerPoint</vt:lpstr>
      <vt:lpstr>I. Análisis del Presupuesto 2015-2018</vt:lpstr>
      <vt:lpstr>I. Análisis del Presupuesto 2015-2018</vt:lpstr>
      <vt:lpstr>I. Análisis del Presupuesto 2015-2018</vt:lpstr>
      <vt:lpstr>II. Continuidad de Programas 2019-2023</vt:lpstr>
      <vt:lpstr>II. Continuidad de Programas 2019-2023</vt:lpstr>
      <vt:lpstr>Presentación de PowerPoint</vt:lpstr>
      <vt:lpstr>   </vt:lpstr>
      <vt:lpstr>   </vt:lpstr>
      <vt:lpstr>Presentación de PowerPoint</vt:lpstr>
    </vt:vector>
  </TitlesOfParts>
  <Manager>You Exec (https://youexec.com?sr=kpipd)</Manager>
  <Company>You Exec (https://youexec.com?sr=kpipd)</Company>
  <LinksUpToDate>false</LinksUpToDate>
  <SharedDoc>false</SharedDoc>
  <HyperlinkBase>https://youexec.com?sr=kpipd</HyperlinkBase>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Exec (https://youexec.com?sr=kpipd)</dc:title>
  <dc:subject>You Exec (https://youexec.com?sr=kpipd)</dc:subject>
  <dc:creator>You Exec (https://youexec.com?sr=kpipd)</dc:creator>
  <cp:keywords>You Exec (https:/youexec.com?sr=kpipd)</cp:keywords>
  <dc:description>You Exec (https://youexec.com?sr=kpipd)</dc:description>
  <cp:lastModifiedBy>Usuario de Microsoft Office</cp:lastModifiedBy>
  <cp:revision>513</cp:revision>
  <cp:lastPrinted>2018-06-12T03:46:47Z</cp:lastPrinted>
  <dcterms:created xsi:type="dcterms:W3CDTF">2013-09-12T13:05:01Z</dcterms:created>
  <dcterms:modified xsi:type="dcterms:W3CDTF">2018-06-12T14:53:15Z</dcterms:modified>
  <cp:category>You Exec (https://youexec.com?sr=kpipd)</cp:category>
</cp:coreProperties>
</file>